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3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ppt/diagrams/data25.xml" ContentType="application/vnd.openxmlformats-officedocument.drawingml.diagramData+xml"/>
  <Override PartName="/ppt/diagrams/layout25.xml" ContentType="application/vnd.openxmlformats-officedocument.drawingml.diagramLayout+xml"/>
  <Override PartName="/ppt/diagrams/quickStyle25.xml" ContentType="application/vnd.openxmlformats-officedocument.drawingml.diagramStyle+xml"/>
  <Override PartName="/ppt/diagrams/colors25.xml" ContentType="application/vnd.openxmlformats-officedocument.drawingml.diagramColors+xml"/>
  <Override PartName="/ppt/diagrams/drawing25.xml" ContentType="application/vnd.ms-office.drawingml.diagramDrawing+xml"/>
  <Override PartName="/ppt/diagrams/data26.xml" ContentType="application/vnd.openxmlformats-officedocument.drawingml.diagramData+xml"/>
  <Override PartName="/ppt/diagrams/layout26.xml" ContentType="application/vnd.openxmlformats-officedocument.drawingml.diagramLayout+xml"/>
  <Override PartName="/ppt/diagrams/quickStyle26.xml" ContentType="application/vnd.openxmlformats-officedocument.drawingml.diagramStyle+xml"/>
  <Override PartName="/ppt/diagrams/colors26.xml" ContentType="application/vnd.openxmlformats-officedocument.drawingml.diagramColors+xml"/>
  <Override PartName="/ppt/diagrams/drawing26.xml" ContentType="application/vnd.ms-office.drawingml.diagramDrawing+xml"/>
  <Override PartName="/ppt/diagrams/data27.xml" ContentType="application/vnd.openxmlformats-officedocument.drawingml.diagramData+xml"/>
  <Override PartName="/ppt/diagrams/layout27.xml" ContentType="application/vnd.openxmlformats-officedocument.drawingml.diagramLayout+xml"/>
  <Override PartName="/ppt/diagrams/quickStyle27.xml" ContentType="application/vnd.openxmlformats-officedocument.drawingml.diagramStyle+xml"/>
  <Override PartName="/ppt/diagrams/colors27.xml" ContentType="application/vnd.openxmlformats-officedocument.drawingml.diagramColors+xml"/>
  <Override PartName="/ppt/diagrams/drawing27.xml" ContentType="application/vnd.ms-office.drawingml.diagramDrawing+xml"/>
  <Override PartName="/ppt/diagrams/data28.xml" ContentType="application/vnd.openxmlformats-officedocument.drawingml.diagramData+xml"/>
  <Override PartName="/ppt/diagrams/layout28.xml" ContentType="application/vnd.openxmlformats-officedocument.drawingml.diagramLayout+xml"/>
  <Override PartName="/ppt/diagrams/quickStyle28.xml" ContentType="application/vnd.openxmlformats-officedocument.drawingml.diagramStyle+xml"/>
  <Override PartName="/ppt/diagrams/colors28.xml" ContentType="application/vnd.openxmlformats-officedocument.drawingml.diagramColors+xml"/>
  <Override PartName="/ppt/diagrams/drawing28.xml" ContentType="application/vnd.ms-office.drawingml.diagramDrawing+xml"/>
  <Override PartName="/ppt/diagrams/data29.xml" ContentType="application/vnd.openxmlformats-officedocument.drawingml.diagramData+xml"/>
  <Override PartName="/ppt/diagrams/layout29.xml" ContentType="application/vnd.openxmlformats-officedocument.drawingml.diagramLayout+xml"/>
  <Override PartName="/ppt/diagrams/quickStyle29.xml" ContentType="application/vnd.openxmlformats-officedocument.drawingml.diagramStyle+xml"/>
  <Override PartName="/ppt/diagrams/colors29.xml" ContentType="application/vnd.openxmlformats-officedocument.drawingml.diagramColors+xml"/>
  <Override PartName="/ppt/diagrams/drawing29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30.xml" ContentType="application/vnd.openxmlformats-officedocument.drawingml.diagramData+xml"/>
  <Override PartName="/ppt/diagrams/layout30.xml" ContentType="application/vnd.openxmlformats-officedocument.drawingml.diagramLayout+xml"/>
  <Override PartName="/ppt/diagrams/quickStyle30.xml" ContentType="application/vnd.openxmlformats-officedocument.drawingml.diagramStyle+xml"/>
  <Override PartName="/ppt/diagrams/colors30.xml" ContentType="application/vnd.openxmlformats-officedocument.drawingml.diagramColors+xml"/>
  <Override PartName="/ppt/diagrams/drawing30.xml" ContentType="application/vnd.ms-office.drawingml.diagramDrawing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diagrams/data31.xml" ContentType="application/vnd.openxmlformats-officedocument.drawingml.diagramData+xml"/>
  <Override PartName="/ppt/diagrams/layout31.xml" ContentType="application/vnd.openxmlformats-officedocument.drawingml.diagramLayout+xml"/>
  <Override PartName="/ppt/diagrams/quickStyle31.xml" ContentType="application/vnd.openxmlformats-officedocument.drawingml.diagramStyle+xml"/>
  <Override PartName="/ppt/diagrams/colors31.xml" ContentType="application/vnd.openxmlformats-officedocument.drawingml.diagramColors+xml"/>
  <Override PartName="/ppt/diagrams/drawing31.xml" ContentType="application/vnd.ms-office.drawingml.diagramDrawing+xml"/>
  <Override PartName="/ppt/notesSlides/notesSlide6.xml" ContentType="application/vnd.openxmlformats-officedocument.presentationml.notesSlide+xml"/>
  <Override PartName="/ppt/diagrams/data32.xml" ContentType="application/vnd.openxmlformats-officedocument.drawingml.diagramData+xml"/>
  <Override PartName="/ppt/diagrams/layout32.xml" ContentType="application/vnd.openxmlformats-officedocument.drawingml.diagramLayout+xml"/>
  <Override PartName="/ppt/diagrams/quickStyle32.xml" ContentType="application/vnd.openxmlformats-officedocument.drawingml.diagramStyle+xml"/>
  <Override PartName="/ppt/diagrams/colors32.xml" ContentType="application/vnd.openxmlformats-officedocument.drawingml.diagramColors+xml"/>
  <Override PartName="/ppt/diagrams/drawing32.xml" ContentType="application/vnd.ms-office.drawingml.diagramDrawing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2"/>
  </p:notesMasterIdLst>
  <p:handoutMasterIdLst>
    <p:handoutMasterId r:id="rId103"/>
  </p:handoutMasterIdLst>
  <p:sldIdLst>
    <p:sldId id="4259" r:id="rId2"/>
    <p:sldId id="256" r:id="rId3"/>
    <p:sldId id="300" r:id="rId4"/>
    <p:sldId id="301" r:id="rId5"/>
    <p:sldId id="4258" r:id="rId6"/>
    <p:sldId id="294" r:id="rId7"/>
    <p:sldId id="4257" r:id="rId8"/>
    <p:sldId id="4268" r:id="rId9"/>
    <p:sldId id="4134" r:id="rId10"/>
    <p:sldId id="4256" r:id="rId11"/>
    <p:sldId id="303" r:id="rId12"/>
    <p:sldId id="429" r:id="rId13"/>
    <p:sldId id="305" r:id="rId14"/>
    <p:sldId id="308" r:id="rId15"/>
    <p:sldId id="307" r:id="rId16"/>
    <p:sldId id="309" r:id="rId17"/>
    <p:sldId id="310" r:id="rId18"/>
    <p:sldId id="311" r:id="rId19"/>
    <p:sldId id="312" r:id="rId20"/>
    <p:sldId id="313" r:id="rId21"/>
    <p:sldId id="314" r:id="rId22"/>
    <p:sldId id="315" r:id="rId23"/>
    <p:sldId id="316" r:id="rId24"/>
    <p:sldId id="317" r:id="rId25"/>
    <p:sldId id="318" r:id="rId26"/>
    <p:sldId id="319" r:id="rId27"/>
    <p:sldId id="320" r:id="rId28"/>
    <p:sldId id="393" r:id="rId29"/>
    <p:sldId id="394" r:id="rId30"/>
    <p:sldId id="4269" r:id="rId31"/>
    <p:sldId id="395" r:id="rId32"/>
    <p:sldId id="396" r:id="rId33"/>
    <p:sldId id="402" r:id="rId34"/>
    <p:sldId id="403" r:id="rId35"/>
    <p:sldId id="404" r:id="rId36"/>
    <p:sldId id="405" r:id="rId37"/>
    <p:sldId id="406" r:id="rId38"/>
    <p:sldId id="407" r:id="rId39"/>
    <p:sldId id="326" r:id="rId40"/>
    <p:sldId id="327" r:id="rId41"/>
    <p:sldId id="328" r:id="rId42"/>
    <p:sldId id="329" r:id="rId43"/>
    <p:sldId id="330" r:id="rId44"/>
    <p:sldId id="331" r:id="rId45"/>
    <p:sldId id="332" r:id="rId46"/>
    <p:sldId id="333" r:id="rId47"/>
    <p:sldId id="334" r:id="rId48"/>
    <p:sldId id="335" r:id="rId49"/>
    <p:sldId id="336" r:id="rId50"/>
    <p:sldId id="338" r:id="rId51"/>
    <p:sldId id="339" r:id="rId52"/>
    <p:sldId id="340" r:id="rId53"/>
    <p:sldId id="341" r:id="rId54"/>
    <p:sldId id="343" r:id="rId55"/>
    <p:sldId id="344" r:id="rId56"/>
    <p:sldId id="345" r:id="rId57"/>
    <p:sldId id="347" r:id="rId58"/>
    <p:sldId id="4263" r:id="rId59"/>
    <p:sldId id="4260" r:id="rId60"/>
    <p:sldId id="348" r:id="rId61"/>
    <p:sldId id="350" r:id="rId62"/>
    <p:sldId id="351" r:id="rId63"/>
    <p:sldId id="352" r:id="rId64"/>
    <p:sldId id="353" r:id="rId65"/>
    <p:sldId id="4264" r:id="rId66"/>
    <p:sldId id="427" r:id="rId67"/>
    <p:sldId id="354" r:id="rId68"/>
    <p:sldId id="4270" r:id="rId69"/>
    <p:sldId id="4271" r:id="rId70"/>
    <p:sldId id="356" r:id="rId71"/>
    <p:sldId id="357" r:id="rId72"/>
    <p:sldId id="358" r:id="rId73"/>
    <p:sldId id="359" r:id="rId74"/>
    <p:sldId id="364" r:id="rId75"/>
    <p:sldId id="4272" r:id="rId76"/>
    <p:sldId id="366" r:id="rId77"/>
    <p:sldId id="428" r:id="rId78"/>
    <p:sldId id="367" r:id="rId79"/>
    <p:sldId id="361" r:id="rId80"/>
    <p:sldId id="4262" r:id="rId81"/>
    <p:sldId id="262" r:id="rId82"/>
    <p:sldId id="271" r:id="rId83"/>
    <p:sldId id="273" r:id="rId84"/>
    <p:sldId id="274" r:id="rId85"/>
    <p:sldId id="276" r:id="rId86"/>
    <p:sldId id="277" r:id="rId87"/>
    <p:sldId id="278" r:id="rId88"/>
    <p:sldId id="280" r:id="rId89"/>
    <p:sldId id="281" r:id="rId90"/>
    <p:sldId id="283" r:id="rId91"/>
    <p:sldId id="284" r:id="rId92"/>
    <p:sldId id="285" r:id="rId93"/>
    <p:sldId id="286" r:id="rId94"/>
    <p:sldId id="287" r:id="rId95"/>
    <p:sldId id="288" r:id="rId96"/>
    <p:sldId id="289" r:id="rId97"/>
    <p:sldId id="290" r:id="rId98"/>
    <p:sldId id="291" r:id="rId99"/>
    <p:sldId id="292" r:id="rId100"/>
    <p:sldId id="362" r:id="rId101"/>
  </p:sldIdLst>
  <p:sldSz cx="12192000" cy="6858000"/>
  <p:notesSz cx="6881813" cy="92964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06FC4"/>
    <a:srgbClr val="182B4C"/>
    <a:srgbClr val="0A1220"/>
    <a:srgbClr val="9AD35B"/>
    <a:srgbClr val="CEEAB0"/>
    <a:srgbClr val="C2E49C"/>
    <a:srgbClr val="63C180"/>
    <a:srgbClr val="89C064"/>
    <a:srgbClr val="7A84CC"/>
    <a:srgbClr val="2645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2838BEF-8BB2-4498-84A7-C5851F593DF1}" styleName="Estilo medio 4 - Énfasis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A111915-BE36-4E01-A7E5-04B1672EAD32}" styleName="Estilo claro 2 - Acento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BDBED569-4797-4DF1-A0F4-6AAB3CD982D8}" styleName="Estilo claro 3 - Acento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C89EF96-8CEA-46FF-86C4-4CE0E7609802}" styleName="Estilo claro 3 - Acento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CF1AB2-1976-4502-BF36-3FF5EA218861}" styleName="Estilo medio 4 - Énfasi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74C1A8A3-306A-4EB7-A6B1-4F7E0EB9C5D6}" styleName="Estilo medio 3 - Énfasis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434" autoAdjust="0"/>
  </p:normalViewPr>
  <p:slideViewPr>
    <p:cSldViewPr snapToGrid="0">
      <p:cViewPr varScale="1">
        <p:scale>
          <a:sx n="67" d="100"/>
          <a:sy n="67" d="100"/>
        </p:scale>
        <p:origin x="78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tableStyles" Target="tableStyles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ngeles\Desktop\Copia%20de%20MatrizdeRiesgosInstitucionales_F-DAD-067-ejemplo%201.xlsx" TargetMode="External"/><Relationship Id="rId2" Type="http://schemas.openxmlformats.org/officeDocument/2006/relationships/image" Target="../media/image53.emf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lang="es-ES" sz="1600" b="1" i="0" u="none" strike="noStrike" baseline="0">
                <a:solidFill>
                  <a:srgbClr val="FFFFFF"/>
                </a:solidFill>
                <a:latin typeface="Arial"/>
                <a:ea typeface="Arial"/>
                <a:cs typeface="Arial"/>
              </a:defRPr>
            </a:pPr>
            <a:r>
              <a:rPr lang="es-ES"/>
              <a:t>MAPA DE RIESGOS</a:t>
            </a:r>
          </a:p>
        </c:rich>
      </c:tx>
      <c:layout>
        <c:manualLayout>
          <c:xMode val="edge"/>
          <c:yMode val="edge"/>
          <c:x val="0.19475649687207078"/>
          <c:y val="3.6649824207478393E-2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8.6915965404686518E-2"/>
          <c:y val="0.10428732900184774"/>
          <c:w val="0.87429499124817156"/>
          <c:h val="0.81519999325344716"/>
        </c:manualLayout>
      </c:layout>
      <c:scatterChart>
        <c:scatterStyle val="lineMarker"/>
        <c:varyColors val="0"/>
        <c:ser>
          <c:idx val="0"/>
          <c:order val="0"/>
          <c:tx>
            <c:strRef>
              <c:f>'Grafica de MAPA de RIESGOS'!$A$13:$A$15</c:f>
              <c:strCache>
                <c:ptCount val="3"/>
                <c:pt idx="0">
                  <c:v>No. de Riesgo</c:v>
                </c:pt>
              </c:strCache>
            </c:strRef>
          </c:tx>
          <c:spPr>
            <a:ln w="28575">
              <a:noFill/>
            </a:ln>
          </c:spPr>
          <c:marker>
            <c:symbol val="circle"/>
            <c:size val="9"/>
            <c:spPr>
              <a:solidFill>
                <a:srgbClr val="00CCFF"/>
              </a:solidFill>
              <a:ln>
                <a:solidFill>
                  <a:srgbClr val="000080"/>
                </a:solidFill>
                <a:prstDash val="solid"/>
              </a:ln>
              <a:effectLst>
                <a:outerShdw dist="35921" dir="2700000" algn="br">
                  <a:srgbClr val="000000"/>
                </a:outerShdw>
              </a:effectLst>
            </c:spPr>
          </c:marker>
          <c:dLbls>
            <c:spPr>
              <a:solidFill>
                <a:srgbClr val="FFFFFF"/>
              </a:solidFill>
              <a:ln w="25400">
                <a:noFill/>
              </a:ln>
            </c:spPr>
            <c:txPr>
              <a:bodyPr/>
              <a:lstStyle/>
              <a:p>
                <a:pPr>
                  <a:defRPr lang="es-ES" sz="10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es-MX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'Grafica de MAPA de RIESGOS'!$C$16:$C$35</c:f>
              <c:numCache>
                <c:formatCode>General</c:formatCode>
                <c:ptCount val="20"/>
                <c:pt idx="0">
                  <c:v>0</c:v>
                </c:pt>
                <c:pt idx="1">
                  <c:v>8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</c:numCache>
            </c:numRef>
          </c:xVal>
          <c:yVal>
            <c:numRef>
              <c:f>'Grafica de MAPA de RIESGOS'!$D$16:$D$35</c:f>
              <c:numCache>
                <c:formatCode>General</c:formatCode>
                <c:ptCount val="20"/>
                <c:pt idx="0">
                  <c:v>0</c:v>
                </c:pt>
                <c:pt idx="1">
                  <c:v>8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9868-4FDE-999E-A3AFF2EDAB1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51469552"/>
        <c:axId val="351471120"/>
      </c:scatterChart>
      <c:valAx>
        <c:axId val="351469552"/>
        <c:scaling>
          <c:orientation val="minMax"/>
          <c:max val="10"/>
        </c:scaling>
        <c:delete val="0"/>
        <c:axPos val="b"/>
        <c:title>
          <c:tx>
            <c:rich>
              <a:bodyPr/>
              <a:lstStyle/>
              <a:p>
                <a:pPr>
                  <a:defRPr lang="es-ES" sz="1100" b="1" i="0" u="none" strike="noStrike" baseline="0">
                    <a:solidFill>
                      <a:srgbClr val="FF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s-ES"/>
                  <a:t> GRADO  DE  IMPACTO </a:t>
                </a:r>
              </a:p>
            </c:rich>
          </c:tx>
          <c:layout>
            <c:manualLayout>
              <c:xMode val="edge"/>
              <c:yMode val="edge"/>
              <c:x val="0.40960521773130176"/>
              <c:y val="0.94473376050665736"/>
            </c:manualLayout>
          </c:layout>
          <c:overlay val="0"/>
          <c:spPr>
            <a:solidFill>
              <a:srgbClr val="FFFFFF"/>
            </a:solidFill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lang="es-ES" sz="900" b="1" i="1" u="none" strike="noStrike" baseline="0">
                <a:solidFill>
                  <a:srgbClr val="FFFFFF"/>
                </a:solidFill>
                <a:latin typeface="Arial"/>
                <a:ea typeface="Arial"/>
                <a:cs typeface="Arial"/>
              </a:defRPr>
            </a:pPr>
            <a:endParaRPr lang="es-MX"/>
          </a:p>
        </c:txPr>
        <c:crossAx val="351471120"/>
        <c:crosses val="autoZero"/>
        <c:crossBetween val="midCat"/>
        <c:majorUnit val="1"/>
        <c:minorUnit val="0.5"/>
      </c:valAx>
      <c:valAx>
        <c:axId val="351471120"/>
        <c:scaling>
          <c:orientation val="minMax"/>
          <c:max val="10"/>
        </c:scaling>
        <c:delete val="0"/>
        <c:axPos val="l"/>
        <c:title>
          <c:tx>
            <c:rich>
              <a:bodyPr/>
              <a:lstStyle/>
              <a:p>
                <a:pPr>
                  <a:defRPr lang="es-ES" sz="1100" b="1" i="0" u="none" strike="noStrike" baseline="0">
                    <a:solidFill>
                      <a:srgbClr val="FF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s-ES"/>
                  <a:t> PROBABILIDAD  DE OCURRENCIA   .</a:t>
                </a:r>
              </a:p>
            </c:rich>
          </c:tx>
          <c:layout>
            <c:manualLayout>
              <c:xMode val="edge"/>
              <c:yMode val="edge"/>
              <c:x val="7.0620728668821346E-3"/>
              <c:y val="0.24870498475140201"/>
            </c:manualLayout>
          </c:layout>
          <c:overlay val="0"/>
          <c:spPr>
            <a:solidFill>
              <a:srgbClr val="FFFFFF"/>
            </a:solidFill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lang="es-ES" sz="900" b="1" i="1" u="none" strike="noStrike" baseline="0">
                <a:solidFill>
                  <a:srgbClr val="FFFFFF"/>
                </a:solidFill>
                <a:latin typeface="Arial"/>
                <a:ea typeface="Arial"/>
                <a:cs typeface="Arial"/>
              </a:defRPr>
            </a:pPr>
            <a:endParaRPr lang="es-MX"/>
          </a:p>
        </c:txPr>
        <c:crossAx val="351469552"/>
        <c:crosses val="autoZero"/>
        <c:crossBetween val="midCat"/>
        <c:majorUnit val="1"/>
        <c:minorUnit val="0.5"/>
      </c:valAx>
      <c:spPr>
        <a:blipFill dpi="0" rotWithShape="0">
          <a:blip xmlns:r="http://schemas.openxmlformats.org/officeDocument/2006/relationships" r:embed="rId2"/>
          <a:srcRect/>
          <a:stretch>
            <a:fillRect/>
          </a:stretch>
        </a:blipFill>
        <a:ln w="12700">
          <a:solidFill>
            <a:srgbClr val="808080"/>
          </a:solidFill>
          <a:prstDash val="solid"/>
        </a:ln>
      </c:spPr>
    </c:plotArea>
    <c:plotVisOnly val="1"/>
    <c:dispBlanksAs val="gap"/>
    <c:showDLblsOverMax val="0"/>
  </c:chart>
  <c:spPr>
    <a:gradFill rotWithShape="0">
      <a:gsLst>
        <a:gs pos="0">
          <a:srgbClr val="0047FF"/>
        </a:gs>
        <a:gs pos="13000">
          <a:srgbClr val="000082"/>
        </a:gs>
        <a:gs pos="28000">
          <a:srgbClr val="0047FF"/>
        </a:gs>
        <a:gs pos="42000">
          <a:srgbClr val="000082"/>
        </a:gs>
        <a:gs pos="57001">
          <a:srgbClr val="0047FF"/>
        </a:gs>
        <a:gs pos="72000">
          <a:srgbClr val="000082"/>
        </a:gs>
        <a:gs pos="87000">
          <a:srgbClr val="0047FF"/>
        </a:gs>
        <a:gs pos="100000">
          <a:srgbClr val="000082"/>
        </a:gs>
      </a:gsLst>
      <a:lin ang="2700000" scaled="1"/>
    </a:gradFill>
    <a:ln w="3175">
      <a:solidFill>
        <a:srgbClr val="000000"/>
      </a:solidFill>
      <a:prstDash val="solid"/>
    </a:ln>
  </c:spPr>
  <c:txPr>
    <a:bodyPr/>
    <a:lstStyle/>
    <a:p>
      <a:pPr>
        <a:defRPr sz="1825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s-MX"/>
    </a:p>
  </c:txPr>
  <c:externalData r:id="rId3">
    <c:autoUpdate val="0"/>
  </c:externalData>
</c:chartSpace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22.gif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7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8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9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0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93835F0-45E1-472D-9A6A-02EE5B7E77BA}" type="doc">
      <dgm:prSet loTypeId="urn:microsoft.com/office/officeart/2009/layout/CircleArrowProcess" loCatId="cycle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es-MX"/>
        </a:p>
      </dgm:t>
    </dgm:pt>
    <dgm:pt modelId="{DC781F09-7B5E-4ADF-B3D9-44A91B85D0FC}">
      <dgm:prSet phldrT="[Texto]" custT="1"/>
      <dgm:spPr/>
      <dgm:t>
        <a:bodyPr/>
        <a:lstStyle/>
        <a:p>
          <a:r>
            <a:rPr lang="es-ES" sz="2400" b="1" dirty="0"/>
            <a:t>PREVENTIVO</a:t>
          </a:r>
          <a:endParaRPr lang="es-MX" sz="2400" b="1" dirty="0"/>
        </a:p>
      </dgm:t>
    </dgm:pt>
    <dgm:pt modelId="{1E6F1392-9CD2-4194-A0BE-49FAD09B9424}" type="parTrans" cxnId="{05AB7A49-8378-45A5-A803-5A1FD35BB137}">
      <dgm:prSet/>
      <dgm:spPr/>
      <dgm:t>
        <a:bodyPr/>
        <a:lstStyle/>
        <a:p>
          <a:endParaRPr lang="es-MX" sz="1800" b="1"/>
        </a:p>
      </dgm:t>
    </dgm:pt>
    <dgm:pt modelId="{34A57137-9956-4B51-8541-7C75A3742F59}" type="sibTrans" cxnId="{05AB7A49-8378-45A5-A803-5A1FD35BB137}">
      <dgm:prSet/>
      <dgm:spPr/>
      <dgm:t>
        <a:bodyPr/>
        <a:lstStyle/>
        <a:p>
          <a:endParaRPr lang="es-MX" sz="1800" b="1"/>
        </a:p>
      </dgm:t>
    </dgm:pt>
    <dgm:pt modelId="{AE7A6FD8-B13A-4A1D-AECE-169333F1EE70}">
      <dgm:prSet phldrT="[Texto]" custT="1"/>
      <dgm:spPr/>
      <dgm:t>
        <a:bodyPr/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DETECTIVO</a:t>
          </a:r>
          <a:endParaRPr lang="es-MX" sz="2400" b="1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Calibri" panose="020F0502020204030204"/>
            <a:ea typeface="+mn-ea"/>
            <a:cs typeface="+mn-cs"/>
          </a:endParaRPr>
        </a:p>
      </dgm:t>
    </dgm:pt>
    <dgm:pt modelId="{8826BFC6-2385-4F73-9E8E-15F5C5CAADD4}" type="parTrans" cxnId="{5095FDE4-E412-4A21-9D2E-F3F0CDE6ACB0}">
      <dgm:prSet/>
      <dgm:spPr/>
      <dgm:t>
        <a:bodyPr/>
        <a:lstStyle/>
        <a:p>
          <a:endParaRPr lang="es-MX" sz="1800" b="1"/>
        </a:p>
      </dgm:t>
    </dgm:pt>
    <dgm:pt modelId="{FEED2DBE-D534-47F3-9DCB-01FA9A914D8D}" type="sibTrans" cxnId="{5095FDE4-E412-4A21-9D2E-F3F0CDE6ACB0}">
      <dgm:prSet/>
      <dgm:spPr/>
      <dgm:t>
        <a:bodyPr/>
        <a:lstStyle/>
        <a:p>
          <a:endParaRPr lang="es-MX" sz="1800" b="1"/>
        </a:p>
      </dgm:t>
    </dgm:pt>
    <dgm:pt modelId="{B7FA88AA-9988-44D2-B9C1-90D0002BB0C3}">
      <dgm:prSet phldrT="[Texto]" custT="1"/>
      <dgm:spPr/>
      <dgm:t>
        <a:bodyPr/>
        <a:lstStyle/>
        <a:p>
          <a:r>
            <a:rPr lang="es-ES" sz="2400" b="1" dirty="0"/>
            <a:t>CORRECTIVO</a:t>
          </a:r>
          <a:endParaRPr lang="es-MX" sz="2400" b="1" dirty="0"/>
        </a:p>
      </dgm:t>
    </dgm:pt>
    <dgm:pt modelId="{91927EAC-18F2-4802-AB1B-6926B717F8DF}" type="parTrans" cxnId="{AEBA7154-D9FA-4990-847D-747495251460}">
      <dgm:prSet/>
      <dgm:spPr/>
      <dgm:t>
        <a:bodyPr/>
        <a:lstStyle/>
        <a:p>
          <a:endParaRPr lang="es-MX" sz="1800" b="1"/>
        </a:p>
      </dgm:t>
    </dgm:pt>
    <dgm:pt modelId="{46AC99A3-59C5-4689-9D58-C8ADB7D1E33F}" type="sibTrans" cxnId="{AEBA7154-D9FA-4990-847D-747495251460}">
      <dgm:prSet/>
      <dgm:spPr/>
      <dgm:t>
        <a:bodyPr/>
        <a:lstStyle/>
        <a:p>
          <a:endParaRPr lang="es-MX" sz="1800" b="1"/>
        </a:p>
      </dgm:t>
    </dgm:pt>
    <dgm:pt modelId="{9A71EDAD-1572-424A-ABD2-4CACFD9F26BA}" type="pres">
      <dgm:prSet presAssocID="{493835F0-45E1-472D-9A6A-02EE5B7E77BA}" presName="Name0" presStyleCnt="0">
        <dgm:presLayoutVars>
          <dgm:chMax val="7"/>
          <dgm:chPref val="7"/>
          <dgm:dir/>
          <dgm:animLvl val="lvl"/>
        </dgm:presLayoutVars>
      </dgm:prSet>
      <dgm:spPr/>
      <dgm:t>
        <a:bodyPr/>
        <a:lstStyle/>
        <a:p>
          <a:endParaRPr lang="es-MX"/>
        </a:p>
      </dgm:t>
    </dgm:pt>
    <dgm:pt modelId="{A08F09A6-C2CC-4567-84A6-246B4CE79115}" type="pres">
      <dgm:prSet presAssocID="{DC781F09-7B5E-4ADF-B3D9-44A91B85D0FC}" presName="Accent1" presStyleCnt="0"/>
      <dgm:spPr/>
    </dgm:pt>
    <dgm:pt modelId="{B2944EEE-3C50-45B9-B069-76D791F8AC23}" type="pres">
      <dgm:prSet presAssocID="{DC781F09-7B5E-4ADF-B3D9-44A91B85D0FC}" presName="Accent" presStyleLbl="node1" presStyleIdx="0" presStyleCnt="3"/>
      <dgm:spPr/>
    </dgm:pt>
    <dgm:pt modelId="{8085B008-7657-4182-A16A-35A9EAF5F9BD}" type="pres">
      <dgm:prSet presAssocID="{DC781F09-7B5E-4ADF-B3D9-44A91B85D0FC}" presName="Parent1" presStyleLbl="revTx" presStyleIdx="0" presStyleCnt="3" custScaleX="168539" custLinFactNeighborX="2315" custLinFactNeighborY="-4748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B78EDE9C-DE3A-4A18-8CA5-9FC6E1E2470B}" type="pres">
      <dgm:prSet presAssocID="{AE7A6FD8-B13A-4A1D-AECE-169333F1EE70}" presName="Accent2" presStyleCnt="0"/>
      <dgm:spPr/>
    </dgm:pt>
    <dgm:pt modelId="{A72A587B-55F9-44C5-9A38-A5D84A081574}" type="pres">
      <dgm:prSet presAssocID="{AE7A6FD8-B13A-4A1D-AECE-169333F1EE70}" presName="Accent" presStyleLbl="node1" presStyleIdx="1" presStyleCnt="3"/>
      <dgm:spPr/>
    </dgm:pt>
    <dgm:pt modelId="{B0EEDB3A-E922-46C6-A653-ED4F99B92B9A}" type="pres">
      <dgm:prSet presAssocID="{AE7A6FD8-B13A-4A1D-AECE-169333F1EE70}" presName="Parent2" presStyleLbl="revTx" presStyleIdx="1" presStyleCnt="3" custScaleX="168945" custLinFactNeighborX="4373" custLinFactNeighborY="-326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702CA62E-0913-4EFC-99EB-9F37E7C14345}" type="pres">
      <dgm:prSet presAssocID="{B7FA88AA-9988-44D2-B9C1-90D0002BB0C3}" presName="Accent3" presStyleCnt="0"/>
      <dgm:spPr/>
    </dgm:pt>
    <dgm:pt modelId="{4D3D41B5-1550-42F4-86A3-9FF35C8EFC72}" type="pres">
      <dgm:prSet presAssocID="{B7FA88AA-9988-44D2-B9C1-90D0002BB0C3}" presName="Accent" presStyleLbl="node1" presStyleIdx="2" presStyleCnt="3"/>
      <dgm:spPr/>
    </dgm:pt>
    <dgm:pt modelId="{8FF4460E-F5C4-484E-B5F3-AA7491CA672C}" type="pres">
      <dgm:prSet presAssocID="{B7FA88AA-9988-44D2-B9C1-90D0002BB0C3}" presName="Parent3" presStyleLbl="revTx" presStyleIdx="2" presStyleCnt="3" custScaleX="165374" custLinFactNeighborX="-10639" custLinFactNeighborY="-1758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05AB7A49-8378-45A5-A803-5A1FD35BB137}" srcId="{493835F0-45E1-472D-9A6A-02EE5B7E77BA}" destId="{DC781F09-7B5E-4ADF-B3D9-44A91B85D0FC}" srcOrd="0" destOrd="0" parTransId="{1E6F1392-9CD2-4194-A0BE-49FAD09B9424}" sibTransId="{34A57137-9956-4B51-8541-7C75A3742F59}"/>
    <dgm:cxn modelId="{5AEB18DA-DB40-4580-8BB2-7AF36A7CEB9D}" type="presOf" srcId="{493835F0-45E1-472D-9A6A-02EE5B7E77BA}" destId="{9A71EDAD-1572-424A-ABD2-4CACFD9F26BA}" srcOrd="0" destOrd="0" presId="urn:microsoft.com/office/officeart/2009/layout/CircleArrowProcess"/>
    <dgm:cxn modelId="{5095FDE4-E412-4A21-9D2E-F3F0CDE6ACB0}" srcId="{493835F0-45E1-472D-9A6A-02EE5B7E77BA}" destId="{AE7A6FD8-B13A-4A1D-AECE-169333F1EE70}" srcOrd="1" destOrd="0" parTransId="{8826BFC6-2385-4F73-9E8E-15F5C5CAADD4}" sibTransId="{FEED2DBE-D534-47F3-9DCB-01FA9A914D8D}"/>
    <dgm:cxn modelId="{40FEE28F-0251-4A39-8501-4299F4FDBF55}" type="presOf" srcId="{DC781F09-7B5E-4ADF-B3D9-44A91B85D0FC}" destId="{8085B008-7657-4182-A16A-35A9EAF5F9BD}" srcOrd="0" destOrd="0" presId="urn:microsoft.com/office/officeart/2009/layout/CircleArrowProcess"/>
    <dgm:cxn modelId="{E7148526-2ABF-4C45-92F8-8A1166A4D231}" type="presOf" srcId="{B7FA88AA-9988-44D2-B9C1-90D0002BB0C3}" destId="{8FF4460E-F5C4-484E-B5F3-AA7491CA672C}" srcOrd="0" destOrd="0" presId="urn:microsoft.com/office/officeart/2009/layout/CircleArrowProcess"/>
    <dgm:cxn modelId="{AEBA7154-D9FA-4990-847D-747495251460}" srcId="{493835F0-45E1-472D-9A6A-02EE5B7E77BA}" destId="{B7FA88AA-9988-44D2-B9C1-90D0002BB0C3}" srcOrd="2" destOrd="0" parTransId="{91927EAC-18F2-4802-AB1B-6926B717F8DF}" sibTransId="{46AC99A3-59C5-4689-9D58-C8ADB7D1E33F}"/>
    <dgm:cxn modelId="{B46BEF6B-D3AF-4553-945E-FB8096EFAB3E}" type="presOf" srcId="{AE7A6FD8-B13A-4A1D-AECE-169333F1EE70}" destId="{B0EEDB3A-E922-46C6-A653-ED4F99B92B9A}" srcOrd="0" destOrd="0" presId="urn:microsoft.com/office/officeart/2009/layout/CircleArrowProcess"/>
    <dgm:cxn modelId="{92730424-0F95-4098-80B6-711C316952A5}" type="presParOf" srcId="{9A71EDAD-1572-424A-ABD2-4CACFD9F26BA}" destId="{A08F09A6-C2CC-4567-84A6-246B4CE79115}" srcOrd="0" destOrd="0" presId="urn:microsoft.com/office/officeart/2009/layout/CircleArrowProcess"/>
    <dgm:cxn modelId="{99F0834B-BCE7-4549-934F-6E7E6C716493}" type="presParOf" srcId="{A08F09A6-C2CC-4567-84A6-246B4CE79115}" destId="{B2944EEE-3C50-45B9-B069-76D791F8AC23}" srcOrd="0" destOrd="0" presId="urn:microsoft.com/office/officeart/2009/layout/CircleArrowProcess"/>
    <dgm:cxn modelId="{052EE10D-4F2C-4C55-BF80-20D37FC11F98}" type="presParOf" srcId="{9A71EDAD-1572-424A-ABD2-4CACFD9F26BA}" destId="{8085B008-7657-4182-A16A-35A9EAF5F9BD}" srcOrd="1" destOrd="0" presId="urn:microsoft.com/office/officeart/2009/layout/CircleArrowProcess"/>
    <dgm:cxn modelId="{CFB92320-7927-4E55-A0F3-C884DC0F12DC}" type="presParOf" srcId="{9A71EDAD-1572-424A-ABD2-4CACFD9F26BA}" destId="{B78EDE9C-DE3A-4A18-8CA5-9FC6E1E2470B}" srcOrd="2" destOrd="0" presId="urn:microsoft.com/office/officeart/2009/layout/CircleArrowProcess"/>
    <dgm:cxn modelId="{A997F9CF-84E7-496A-999C-F6A4DDA5549F}" type="presParOf" srcId="{B78EDE9C-DE3A-4A18-8CA5-9FC6E1E2470B}" destId="{A72A587B-55F9-44C5-9A38-A5D84A081574}" srcOrd="0" destOrd="0" presId="urn:microsoft.com/office/officeart/2009/layout/CircleArrowProcess"/>
    <dgm:cxn modelId="{FE827236-2ED9-4DA7-92EC-98C82367CCD9}" type="presParOf" srcId="{9A71EDAD-1572-424A-ABD2-4CACFD9F26BA}" destId="{B0EEDB3A-E922-46C6-A653-ED4F99B92B9A}" srcOrd="3" destOrd="0" presId="urn:microsoft.com/office/officeart/2009/layout/CircleArrowProcess"/>
    <dgm:cxn modelId="{A2C3937A-23F6-4982-95F3-EFAA49AD80CD}" type="presParOf" srcId="{9A71EDAD-1572-424A-ABD2-4CACFD9F26BA}" destId="{702CA62E-0913-4EFC-99EB-9F37E7C14345}" srcOrd="4" destOrd="0" presId="urn:microsoft.com/office/officeart/2009/layout/CircleArrowProcess"/>
    <dgm:cxn modelId="{FEE3BBA8-3CD3-46F0-BAB4-7B74904D8339}" type="presParOf" srcId="{702CA62E-0913-4EFC-99EB-9F37E7C14345}" destId="{4D3D41B5-1550-42F4-86A3-9FF35C8EFC72}" srcOrd="0" destOrd="0" presId="urn:microsoft.com/office/officeart/2009/layout/CircleArrowProcess"/>
    <dgm:cxn modelId="{315D811A-5FF2-4C31-BB59-99D8961E8157}" type="presParOf" srcId="{9A71EDAD-1572-424A-ABD2-4CACFD9F26BA}" destId="{8FF4460E-F5C4-484E-B5F3-AA7491CA672C}" srcOrd="5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0415ECC2-68A8-4262-BCC1-5D57EEE400B0}" type="doc">
      <dgm:prSet loTypeId="urn:microsoft.com/office/officeart/2005/8/layout/lProcess1" loCatId="process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ADE35BDB-DA3A-4213-8E72-29E3F2521E1D}">
      <dgm:prSet phldrT="[Texto]" custT="1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r>
            <a:rPr lang="es-MX" sz="1800" dirty="0">
              <a:latin typeface="Proxima Nova Rg" panose="02000506030000020004" pitchFamily="50" charset="0"/>
            </a:rPr>
            <a:t>Expectativas de Competencia Profesional. </a:t>
          </a:r>
          <a:endParaRPr lang="es-MX" sz="1800" dirty="0"/>
        </a:p>
      </dgm:t>
    </dgm:pt>
    <dgm:pt modelId="{173BBA02-1AD0-4F14-857A-8AFC3C8BC4BE}" type="parTrans" cxnId="{EA341966-BB89-4CCF-8288-08F619FD03AD}">
      <dgm:prSet/>
      <dgm:spPr/>
      <dgm:t>
        <a:bodyPr/>
        <a:lstStyle/>
        <a:p>
          <a:endParaRPr lang="es-MX" sz="1800"/>
        </a:p>
      </dgm:t>
    </dgm:pt>
    <dgm:pt modelId="{6A0B7AD8-7AEF-4313-9CA4-64861BB669A6}" type="sibTrans" cxnId="{EA341966-BB89-4CCF-8288-08F619FD03AD}">
      <dgm:prSet/>
      <dgm:spPr/>
      <dgm:t>
        <a:bodyPr/>
        <a:lstStyle/>
        <a:p>
          <a:endParaRPr lang="es-MX" sz="1800"/>
        </a:p>
      </dgm:t>
    </dgm:pt>
    <dgm:pt modelId="{60DA6EBF-5F08-4235-95A9-177F31932984}">
      <dgm:prSet phldrT="[Texto]" custT="1"/>
      <dgm:spPr>
        <a:solidFill>
          <a:schemeClr val="accent1">
            <a:lumMod val="40000"/>
            <a:lumOff val="60000"/>
            <a:alpha val="90000"/>
          </a:schemeClr>
        </a:solidFill>
      </dgm:spPr>
      <dgm:t>
        <a:bodyPr/>
        <a:lstStyle/>
        <a:p>
          <a:pPr>
            <a:buFont typeface="Wingdings" panose="05000000000000000000" pitchFamily="2" charset="2"/>
            <a:buChar char="q"/>
          </a:pPr>
          <a:r>
            <a:rPr lang="es-MX" sz="1800" dirty="0">
              <a:latin typeface="Proxima Nova Rg" panose="02000506030000020004" pitchFamily="50" charset="0"/>
            </a:rPr>
            <a:t>Atracción, Desarrollo y Retención de Profesionales. </a:t>
          </a:r>
          <a:endParaRPr lang="es-MX" sz="1800" dirty="0"/>
        </a:p>
      </dgm:t>
    </dgm:pt>
    <dgm:pt modelId="{0A696D92-D528-48E5-8256-823DF5E99D0B}" type="parTrans" cxnId="{18BC788B-8D8D-41F3-A8E1-6C8DAF5ACB9E}">
      <dgm:prSet/>
      <dgm:spPr/>
      <dgm:t>
        <a:bodyPr/>
        <a:lstStyle/>
        <a:p>
          <a:endParaRPr lang="es-MX" sz="1800"/>
        </a:p>
      </dgm:t>
    </dgm:pt>
    <dgm:pt modelId="{018FD0AC-26A0-41C2-B537-0AB5ECCCD18E}" type="sibTrans" cxnId="{18BC788B-8D8D-41F3-A8E1-6C8DAF5ACB9E}">
      <dgm:prSet/>
      <dgm:spPr/>
      <dgm:t>
        <a:bodyPr/>
        <a:lstStyle/>
        <a:p>
          <a:endParaRPr lang="es-MX" sz="1800"/>
        </a:p>
      </dgm:t>
    </dgm:pt>
    <dgm:pt modelId="{D282954B-B547-414A-B616-3B79FAC74CF5}">
      <dgm:prSet phldrT="[Texto]" custT="1"/>
      <dgm:spPr>
        <a:solidFill>
          <a:schemeClr val="tx2">
            <a:lumMod val="40000"/>
            <a:lumOff val="60000"/>
            <a:alpha val="90000"/>
          </a:schemeClr>
        </a:solidFill>
      </dgm:spPr>
      <dgm:t>
        <a:bodyPr/>
        <a:lstStyle/>
        <a:p>
          <a:pPr>
            <a:buFont typeface="Wingdings" panose="05000000000000000000" pitchFamily="2" charset="2"/>
            <a:buChar char="q"/>
          </a:pPr>
          <a:r>
            <a:rPr lang="es-MX" sz="1800" dirty="0">
              <a:latin typeface="Proxima Nova Rg" panose="02000506030000020004" pitchFamily="50" charset="0"/>
            </a:rPr>
            <a:t>Planes y Preparativos para la Sucesión y Contingencias. </a:t>
          </a:r>
          <a:endParaRPr lang="es-MX" sz="1800" dirty="0"/>
        </a:p>
      </dgm:t>
    </dgm:pt>
    <dgm:pt modelId="{012A18AD-2217-4894-87B2-95C3CC7DB24B}" type="parTrans" cxnId="{C6223C27-0A66-4862-AD89-CA433563A64C}">
      <dgm:prSet/>
      <dgm:spPr/>
      <dgm:t>
        <a:bodyPr/>
        <a:lstStyle/>
        <a:p>
          <a:endParaRPr lang="es-MX" sz="1800"/>
        </a:p>
      </dgm:t>
    </dgm:pt>
    <dgm:pt modelId="{52A1335B-BA0F-481B-A612-BA936238CFD6}" type="sibTrans" cxnId="{C6223C27-0A66-4862-AD89-CA433563A64C}">
      <dgm:prSet/>
      <dgm:spPr/>
      <dgm:t>
        <a:bodyPr/>
        <a:lstStyle/>
        <a:p>
          <a:endParaRPr lang="es-MX" sz="1800"/>
        </a:p>
      </dgm:t>
    </dgm:pt>
    <dgm:pt modelId="{EA4B4ADD-48C9-4D11-A189-D99DC42A217B}" type="pres">
      <dgm:prSet presAssocID="{0415ECC2-68A8-4262-BCC1-5D57EEE400B0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3C579C3A-8EE2-4CAB-8476-246119539EA3}" type="pres">
      <dgm:prSet presAssocID="{ADE35BDB-DA3A-4213-8E72-29E3F2521E1D}" presName="vertFlow" presStyleCnt="0"/>
      <dgm:spPr/>
    </dgm:pt>
    <dgm:pt modelId="{9DEE29B2-C46B-4E95-8478-21E8CD71CFCA}" type="pres">
      <dgm:prSet presAssocID="{ADE35BDB-DA3A-4213-8E72-29E3F2521E1D}" presName="header" presStyleLbl="node1" presStyleIdx="0" presStyleCnt="1"/>
      <dgm:spPr/>
      <dgm:t>
        <a:bodyPr/>
        <a:lstStyle/>
        <a:p>
          <a:endParaRPr lang="es-MX"/>
        </a:p>
      </dgm:t>
    </dgm:pt>
    <dgm:pt modelId="{43898C79-5CE4-42E6-A660-DFF948E1D30A}" type="pres">
      <dgm:prSet presAssocID="{0A696D92-D528-48E5-8256-823DF5E99D0B}" presName="parTrans" presStyleLbl="sibTrans2D1" presStyleIdx="0" presStyleCnt="2"/>
      <dgm:spPr/>
      <dgm:t>
        <a:bodyPr/>
        <a:lstStyle/>
        <a:p>
          <a:endParaRPr lang="es-MX"/>
        </a:p>
      </dgm:t>
    </dgm:pt>
    <dgm:pt modelId="{54F7FB6E-C596-4AE5-A700-4C2EACA3E052}" type="pres">
      <dgm:prSet presAssocID="{60DA6EBF-5F08-4235-95A9-177F31932984}" presName="child" presStyleLbl="alignAccFollow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09FBD2E0-E07B-4525-B8A5-1CCADEF4E68E}" type="pres">
      <dgm:prSet presAssocID="{018FD0AC-26A0-41C2-B537-0AB5ECCCD18E}" presName="sibTrans" presStyleLbl="sibTrans2D1" presStyleIdx="1" presStyleCnt="2"/>
      <dgm:spPr/>
      <dgm:t>
        <a:bodyPr/>
        <a:lstStyle/>
        <a:p>
          <a:endParaRPr lang="es-MX"/>
        </a:p>
      </dgm:t>
    </dgm:pt>
    <dgm:pt modelId="{437600B2-094E-4B37-B57B-CE24A1938BF5}" type="pres">
      <dgm:prSet presAssocID="{D282954B-B547-414A-B616-3B79FAC74CF5}" presName="child" presStyleLbl="alignAccFollowNode1" presStyleIdx="1" presStyleCnt="2" custScaleY="129243">
        <dgm:presLayoutVars>
          <dgm:chMax val="0"/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13C7D869-79D9-4E4E-81DD-57402451B3A1}" type="presOf" srcId="{D282954B-B547-414A-B616-3B79FAC74CF5}" destId="{437600B2-094E-4B37-B57B-CE24A1938BF5}" srcOrd="0" destOrd="0" presId="urn:microsoft.com/office/officeart/2005/8/layout/lProcess1"/>
    <dgm:cxn modelId="{C6223C27-0A66-4862-AD89-CA433563A64C}" srcId="{ADE35BDB-DA3A-4213-8E72-29E3F2521E1D}" destId="{D282954B-B547-414A-B616-3B79FAC74CF5}" srcOrd="1" destOrd="0" parTransId="{012A18AD-2217-4894-87B2-95C3CC7DB24B}" sibTransId="{52A1335B-BA0F-481B-A612-BA936238CFD6}"/>
    <dgm:cxn modelId="{EA341966-BB89-4CCF-8288-08F619FD03AD}" srcId="{0415ECC2-68A8-4262-BCC1-5D57EEE400B0}" destId="{ADE35BDB-DA3A-4213-8E72-29E3F2521E1D}" srcOrd="0" destOrd="0" parTransId="{173BBA02-1AD0-4F14-857A-8AFC3C8BC4BE}" sibTransId="{6A0B7AD8-7AEF-4313-9CA4-64861BB669A6}"/>
    <dgm:cxn modelId="{0AFA9DEA-6D56-45A8-B6D6-5B1E8771E36B}" type="presOf" srcId="{0A696D92-D528-48E5-8256-823DF5E99D0B}" destId="{43898C79-5CE4-42E6-A660-DFF948E1D30A}" srcOrd="0" destOrd="0" presId="urn:microsoft.com/office/officeart/2005/8/layout/lProcess1"/>
    <dgm:cxn modelId="{B6638A9B-1D5A-4E19-ACE7-5882A08946EA}" type="presOf" srcId="{60DA6EBF-5F08-4235-95A9-177F31932984}" destId="{54F7FB6E-C596-4AE5-A700-4C2EACA3E052}" srcOrd="0" destOrd="0" presId="urn:microsoft.com/office/officeart/2005/8/layout/lProcess1"/>
    <dgm:cxn modelId="{18BC788B-8D8D-41F3-A8E1-6C8DAF5ACB9E}" srcId="{ADE35BDB-DA3A-4213-8E72-29E3F2521E1D}" destId="{60DA6EBF-5F08-4235-95A9-177F31932984}" srcOrd="0" destOrd="0" parTransId="{0A696D92-D528-48E5-8256-823DF5E99D0B}" sibTransId="{018FD0AC-26A0-41C2-B537-0AB5ECCCD18E}"/>
    <dgm:cxn modelId="{1C1CF882-4794-42EC-9A8C-1A6900D2C738}" type="presOf" srcId="{0415ECC2-68A8-4262-BCC1-5D57EEE400B0}" destId="{EA4B4ADD-48C9-4D11-A189-D99DC42A217B}" srcOrd="0" destOrd="0" presId="urn:microsoft.com/office/officeart/2005/8/layout/lProcess1"/>
    <dgm:cxn modelId="{ECC0F895-2878-488A-9B42-DB331FDEF56F}" type="presOf" srcId="{ADE35BDB-DA3A-4213-8E72-29E3F2521E1D}" destId="{9DEE29B2-C46B-4E95-8478-21E8CD71CFCA}" srcOrd="0" destOrd="0" presId="urn:microsoft.com/office/officeart/2005/8/layout/lProcess1"/>
    <dgm:cxn modelId="{D4732ED0-3F18-4270-BEC8-CFF5B7CC5ADF}" type="presOf" srcId="{018FD0AC-26A0-41C2-B537-0AB5ECCCD18E}" destId="{09FBD2E0-E07B-4525-B8A5-1CCADEF4E68E}" srcOrd="0" destOrd="0" presId="urn:microsoft.com/office/officeart/2005/8/layout/lProcess1"/>
    <dgm:cxn modelId="{3DE8422A-C992-4754-A199-C327A18BD134}" type="presParOf" srcId="{EA4B4ADD-48C9-4D11-A189-D99DC42A217B}" destId="{3C579C3A-8EE2-4CAB-8476-246119539EA3}" srcOrd="0" destOrd="0" presId="urn:microsoft.com/office/officeart/2005/8/layout/lProcess1"/>
    <dgm:cxn modelId="{2E7577DF-1455-475A-A4EC-A2B535283D7F}" type="presParOf" srcId="{3C579C3A-8EE2-4CAB-8476-246119539EA3}" destId="{9DEE29B2-C46B-4E95-8478-21E8CD71CFCA}" srcOrd="0" destOrd="0" presId="urn:microsoft.com/office/officeart/2005/8/layout/lProcess1"/>
    <dgm:cxn modelId="{DE50B525-17B6-4AA6-8A9D-62C232AB9410}" type="presParOf" srcId="{3C579C3A-8EE2-4CAB-8476-246119539EA3}" destId="{43898C79-5CE4-42E6-A660-DFF948E1D30A}" srcOrd="1" destOrd="0" presId="urn:microsoft.com/office/officeart/2005/8/layout/lProcess1"/>
    <dgm:cxn modelId="{B9AD44D8-9E46-4118-95F5-A43637E69025}" type="presParOf" srcId="{3C579C3A-8EE2-4CAB-8476-246119539EA3}" destId="{54F7FB6E-C596-4AE5-A700-4C2EACA3E052}" srcOrd="2" destOrd="0" presId="urn:microsoft.com/office/officeart/2005/8/layout/lProcess1"/>
    <dgm:cxn modelId="{D38E95E5-5BC7-4B2D-A25A-0C0BB7690D6D}" type="presParOf" srcId="{3C579C3A-8EE2-4CAB-8476-246119539EA3}" destId="{09FBD2E0-E07B-4525-B8A5-1CCADEF4E68E}" srcOrd="3" destOrd="0" presId="urn:microsoft.com/office/officeart/2005/8/layout/lProcess1"/>
    <dgm:cxn modelId="{15076730-B552-4A57-A35A-FBF10BDFE505}" type="presParOf" srcId="{3C579C3A-8EE2-4CAB-8476-246119539EA3}" destId="{437600B2-094E-4B37-B57B-CE24A1938BF5}" srcOrd="4" destOrd="0" presId="urn:microsoft.com/office/officeart/2005/8/layout/l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0415ECC2-68A8-4262-BCC1-5D57EEE400B0}" type="doc">
      <dgm:prSet loTypeId="urn:microsoft.com/office/officeart/2005/8/layout/lProcess1" loCatId="process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ADE35BDB-DA3A-4213-8E72-29E3F2521E1D}">
      <dgm:prSet phldrT="[Texto]" custT="1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r>
            <a:rPr lang="es-MX" sz="1800" dirty="0">
              <a:latin typeface="Proxima Nova Rg" panose="02000506030000020004" pitchFamily="50" charset="0"/>
            </a:rPr>
            <a:t>Establecimiento de una Estructura para Responsabilizar al Personal por sus Obligaciones de Control Interno.</a:t>
          </a:r>
          <a:endParaRPr lang="es-MX" sz="1800" dirty="0"/>
        </a:p>
      </dgm:t>
    </dgm:pt>
    <dgm:pt modelId="{173BBA02-1AD0-4F14-857A-8AFC3C8BC4BE}" type="parTrans" cxnId="{EA341966-BB89-4CCF-8288-08F619FD03AD}">
      <dgm:prSet/>
      <dgm:spPr/>
      <dgm:t>
        <a:bodyPr/>
        <a:lstStyle/>
        <a:p>
          <a:endParaRPr lang="es-MX" sz="1800"/>
        </a:p>
      </dgm:t>
    </dgm:pt>
    <dgm:pt modelId="{6A0B7AD8-7AEF-4313-9CA4-64861BB669A6}" type="sibTrans" cxnId="{EA341966-BB89-4CCF-8288-08F619FD03AD}">
      <dgm:prSet/>
      <dgm:spPr/>
      <dgm:t>
        <a:bodyPr/>
        <a:lstStyle/>
        <a:p>
          <a:endParaRPr lang="es-MX" sz="1800"/>
        </a:p>
      </dgm:t>
    </dgm:pt>
    <dgm:pt modelId="{60DA6EBF-5F08-4235-95A9-177F31932984}">
      <dgm:prSet phldrT="[Texto]" custT="1"/>
      <dgm:spPr>
        <a:solidFill>
          <a:schemeClr val="accent1">
            <a:lumMod val="40000"/>
            <a:lumOff val="60000"/>
            <a:alpha val="90000"/>
          </a:schemeClr>
        </a:solidFill>
      </dgm:spPr>
      <dgm:t>
        <a:bodyPr/>
        <a:lstStyle/>
        <a:p>
          <a:pPr>
            <a:buFont typeface="Wingdings" panose="05000000000000000000" pitchFamily="2" charset="2"/>
            <a:buChar char="q"/>
          </a:pPr>
          <a:r>
            <a:rPr lang="es-MX" sz="1800" dirty="0">
              <a:latin typeface="Proxima Nova Rg" panose="02000506030000020004" pitchFamily="50" charset="0"/>
            </a:rPr>
            <a:t>Consideración de las Presiones por las Responsabilidades Asignadas al Persona</a:t>
          </a:r>
          <a:endParaRPr lang="es-MX" sz="1800" dirty="0"/>
        </a:p>
      </dgm:t>
    </dgm:pt>
    <dgm:pt modelId="{0A696D92-D528-48E5-8256-823DF5E99D0B}" type="parTrans" cxnId="{18BC788B-8D8D-41F3-A8E1-6C8DAF5ACB9E}">
      <dgm:prSet/>
      <dgm:spPr/>
      <dgm:t>
        <a:bodyPr/>
        <a:lstStyle/>
        <a:p>
          <a:endParaRPr lang="es-MX" sz="1800"/>
        </a:p>
      </dgm:t>
    </dgm:pt>
    <dgm:pt modelId="{018FD0AC-26A0-41C2-B537-0AB5ECCCD18E}" type="sibTrans" cxnId="{18BC788B-8D8D-41F3-A8E1-6C8DAF5ACB9E}">
      <dgm:prSet/>
      <dgm:spPr/>
      <dgm:t>
        <a:bodyPr/>
        <a:lstStyle/>
        <a:p>
          <a:endParaRPr lang="es-MX" sz="1800"/>
        </a:p>
      </dgm:t>
    </dgm:pt>
    <dgm:pt modelId="{EA4B4ADD-48C9-4D11-A189-D99DC42A217B}" type="pres">
      <dgm:prSet presAssocID="{0415ECC2-68A8-4262-BCC1-5D57EEE400B0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3C579C3A-8EE2-4CAB-8476-246119539EA3}" type="pres">
      <dgm:prSet presAssocID="{ADE35BDB-DA3A-4213-8E72-29E3F2521E1D}" presName="vertFlow" presStyleCnt="0"/>
      <dgm:spPr/>
    </dgm:pt>
    <dgm:pt modelId="{9DEE29B2-C46B-4E95-8478-21E8CD71CFCA}" type="pres">
      <dgm:prSet presAssocID="{ADE35BDB-DA3A-4213-8E72-29E3F2521E1D}" presName="header" presStyleLbl="node1" presStyleIdx="0" presStyleCnt="1" custScaleY="158706"/>
      <dgm:spPr/>
      <dgm:t>
        <a:bodyPr/>
        <a:lstStyle/>
        <a:p>
          <a:endParaRPr lang="es-MX"/>
        </a:p>
      </dgm:t>
    </dgm:pt>
    <dgm:pt modelId="{43898C79-5CE4-42E6-A660-DFF948E1D30A}" type="pres">
      <dgm:prSet presAssocID="{0A696D92-D528-48E5-8256-823DF5E99D0B}" presName="parTrans" presStyleLbl="sibTrans2D1" presStyleIdx="0" presStyleCnt="1"/>
      <dgm:spPr/>
      <dgm:t>
        <a:bodyPr/>
        <a:lstStyle/>
        <a:p>
          <a:endParaRPr lang="es-MX"/>
        </a:p>
      </dgm:t>
    </dgm:pt>
    <dgm:pt modelId="{54F7FB6E-C596-4AE5-A700-4C2EACA3E052}" type="pres">
      <dgm:prSet presAssocID="{60DA6EBF-5F08-4235-95A9-177F31932984}" presName="child" presStyleLbl="alignAccFollowNode1" presStyleIdx="0" presStyleCnt="1" custScaleY="148521">
        <dgm:presLayoutVars>
          <dgm:chMax val="0"/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0AFA9DEA-6D56-45A8-B6D6-5B1E8771E36B}" type="presOf" srcId="{0A696D92-D528-48E5-8256-823DF5E99D0B}" destId="{43898C79-5CE4-42E6-A660-DFF948E1D30A}" srcOrd="0" destOrd="0" presId="urn:microsoft.com/office/officeart/2005/8/layout/lProcess1"/>
    <dgm:cxn modelId="{EA341966-BB89-4CCF-8288-08F619FD03AD}" srcId="{0415ECC2-68A8-4262-BCC1-5D57EEE400B0}" destId="{ADE35BDB-DA3A-4213-8E72-29E3F2521E1D}" srcOrd="0" destOrd="0" parTransId="{173BBA02-1AD0-4F14-857A-8AFC3C8BC4BE}" sibTransId="{6A0B7AD8-7AEF-4313-9CA4-64861BB669A6}"/>
    <dgm:cxn modelId="{1C1CF882-4794-42EC-9A8C-1A6900D2C738}" type="presOf" srcId="{0415ECC2-68A8-4262-BCC1-5D57EEE400B0}" destId="{EA4B4ADD-48C9-4D11-A189-D99DC42A217B}" srcOrd="0" destOrd="0" presId="urn:microsoft.com/office/officeart/2005/8/layout/lProcess1"/>
    <dgm:cxn modelId="{B6638A9B-1D5A-4E19-ACE7-5882A08946EA}" type="presOf" srcId="{60DA6EBF-5F08-4235-95A9-177F31932984}" destId="{54F7FB6E-C596-4AE5-A700-4C2EACA3E052}" srcOrd="0" destOrd="0" presId="urn:microsoft.com/office/officeart/2005/8/layout/lProcess1"/>
    <dgm:cxn modelId="{18BC788B-8D8D-41F3-A8E1-6C8DAF5ACB9E}" srcId="{ADE35BDB-DA3A-4213-8E72-29E3F2521E1D}" destId="{60DA6EBF-5F08-4235-95A9-177F31932984}" srcOrd="0" destOrd="0" parTransId="{0A696D92-D528-48E5-8256-823DF5E99D0B}" sibTransId="{018FD0AC-26A0-41C2-B537-0AB5ECCCD18E}"/>
    <dgm:cxn modelId="{ECC0F895-2878-488A-9B42-DB331FDEF56F}" type="presOf" srcId="{ADE35BDB-DA3A-4213-8E72-29E3F2521E1D}" destId="{9DEE29B2-C46B-4E95-8478-21E8CD71CFCA}" srcOrd="0" destOrd="0" presId="urn:microsoft.com/office/officeart/2005/8/layout/lProcess1"/>
    <dgm:cxn modelId="{3DE8422A-C992-4754-A199-C327A18BD134}" type="presParOf" srcId="{EA4B4ADD-48C9-4D11-A189-D99DC42A217B}" destId="{3C579C3A-8EE2-4CAB-8476-246119539EA3}" srcOrd="0" destOrd="0" presId="urn:microsoft.com/office/officeart/2005/8/layout/lProcess1"/>
    <dgm:cxn modelId="{2E7577DF-1455-475A-A4EC-A2B535283D7F}" type="presParOf" srcId="{3C579C3A-8EE2-4CAB-8476-246119539EA3}" destId="{9DEE29B2-C46B-4E95-8478-21E8CD71CFCA}" srcOrd="0" destOrd="0" presId="urn:microsoft.com/office/officeart/2005/8/layout/lProcess1"/>
    <dgm:cxn modelId="{DE50B525-17B6-4AA6-8A9D-62C232AB9410}" type="presParOf" srcId="{3C579C3A-8EE2-4CAB-8476-246119539EA3}" destId="{43898C79-5CE4-42E6-A660-DFF948E1D30A}" srcOrd="1" destOrd="0" presId="urn:microsoft.com/office/officeart/2005/8/layout/lProcess1"/>
    <dgm:cxn modelId="{B9AD44D8-9E46-4118-95F5-A43637E69025}" type="presParOf" srcId="{3C579C3A-8EE2-4CAB-8476-246119539EA3}" destId="{54F7FB6E-C596-4AE5-A700-4C2EACA3E052}" srcOrd="2" destOrd="0" presId="urn:microsoft.com/office/officeart/2005/8/layout/l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58193746-667D-4990-8027-92940970E1EA}" type="doc">
      <dgm:prSet loTypeId="urn:microsoft.com/office/officeart/2005/8/layout/list1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MX"/>
        </a:p>
      </dgm:t>
    </dgm:pt>
    <dgm:pt modelId="{527B153D-D8B1-4A7A-B533-76EC9FDE3059}">
      <dgm:prSet phldrT="[Texto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es-ES" sz="2800" dirty="0">
              <a:solidFill>
                <a:schemeClr val="tx1"/>
              </a:solidFill>
            </a:rPr>
            <a:t>4 Principios</a:t>
          </a:r>
          <a:endParaRPr lang="es-MX" sz="2800" dirty="0">
            <a:solidFill>
              <a:schemeClr val="tx1"/>
            </a:solidFill>
          </a:endParaRPr>
        </a:p>
      </dgm:t>
    </dgm:pt>
    <dgm:pt modelId="{4CBF25AE-B9B5-49C0-B20F-2616FB3D01E2}" type="parTrans" cxnId="{FE8412B3-4830-4EB9-A67F-C00DE351308E}">
      <dgm:prSet/>
      <dgm:spPr/>
      <dgm:t>
        <a:bodyPr/>
        <a:lstStyle/>
        <a:p>
          <a:endParaRPr lang="es-MX" sz="2800"/>
        </a:p>
      </dgm:t>
    </dgm:pt>
    <dgm:pt modelId="{F02A1BE0-0BAD-4FAA-B242-6C0597EA18EB}" type="sibTrans" cxnId="{FE8412B3-4830-4EB9-A67F-C00DE351308E}">
      <dgm:prSet/>
      <dgm:spPr/>
      <dgm:t>
        <a:bodyPr/>
        <a:lstStyle/>
        <a:p>
          <a:endParaRPr lang="es-MX" sz="2800"/>
        </a:p>
      </dgm:t>
    </dgm:pt>
    <dgm:pt modelId="{B457E120-55E3-474D-92DA-2CB885867A86}">
      <dgm:prSet phldrT="[Texto]" custT="1"/>
      <dgm:spPr/>
      <dgm:t>
        <a:bodyPr/>
        <a:lstStyle/>
        <a:p>
          <a:r>
            <a:rPr lang="es-ES" sz="2800" dirty="0"/>
            <a:t>9 Puntos de interés</a:t>
          </a:r>
          <a:endParaRPr lang="es-MX" sz="2800" dirty="0"/>
        </a:p>
      </dgm:t>
    </dgm:pt>
    <dgm:pt modelId="{2B088FD0-39A1-4D38-8942-E741727FCBAB}" type="parTrans" cxnId="{C38734A1-6DE4-40A1-B346-B43E4E5C2223}">
      <dgm:prSet/>
      <dgm:spPr/>
      <dgm:t>
        <a:bodyPr/>
        <a:lstStyle/>
        <a:p>
          <a:endParaRPr lang="es-MX" sz="2800"/>
        </a:p>
      </dgm:t>
    </dgm:pt>
    <dgm:pt modelId="{48321E1D-9E37-4C1B-8074-E5DC281E5E47}" type="sibTrans" cxnId="{C38734A1-6DE4-40A1-B346-B43E4E5C2223}">
      <dgm:prSet/>
      <dgm:spPr/>
      <dgm:t>
        <a:bodyPr/>
        <a:lstStyle/>
        <a:p>
          <a:endParaRPr lang="es-MX" sz="2800"/>
        </a:p>
      </dgm:t>
    </dgm:pt>
    <dgm:pt modelId="{83E68DE1-577F-4D59-9961-1958D6BAE655}" type="pres">
      <dgm:prSet presAssocID="{58193746-667D-4990-8027-92940970E1EA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434495DE-2896-4EFD-B45D-5649AA137E15}" type="pres">
      <dgm:prSet presAssocID="{527B153D-D8B1-4A7A-B533-76EC9FDE3059}" presName="parentLin" presStyleCnt="0"/>
      <dgm:spPr/>
    </dgm:pt>
    <dgm:pt modelId="{8FD37D28-1C92-465F-A777-D850D616145C}" type="pres">
      <dgm:prSet presAssocID="{527B153D-D8B1-4A7A-B533-76EC9FDE3059}" presName="parentLeftMargin" presStyleLbl="node1" presStyleIdx="0" presStyleCnt="2"/>
      <dgm:spPr/>
      <dgm:t>
        <a:bodyPr/>
        <a:lstStyle/>
        <a:p>
          <a:endParaRPr lang="es-MX"/>
        </a:p>
      </dgm:t>
    </dgm:pt>
    <dgm:pt modelId="{7036F865-C772-4CC6-A083-2883FCD9D849}" type="pres">
      <dgm:prSet presAssocID="{527B153D-D8B1-4A7A-B533-76EC9FDE3059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F8E49A47-E303-45E2-996C-04178F66D5E1}" type="pres">
      <dgm:prSet presAssocID="{527B153D-D8B1-4A7A-B533-76EC9FDE3059}" presName="negativeSpace" presStyleCnt="0"/>
      <dgm:spPr/>
    </dgm:pt>
    <dgm:pt modelId="{1CEDD84F-3A8B-4291-AC8E-53F94E0B9060}" type="pres">
      <dgm:prSet presAssocID="{527B153D-D8B1-4A7A-B533-76EC9FDE3059}" presName="childText" presStyleLbl="conFgAcc1" presStyleIdx="0" presStyleCnt="2" custLinFactNeighborX="7269" custLinFactNeighborY="56229">
        <dgm:presLayoutVars>
          <dgm:bulletEnabled val="1"/>
        </dgm:presLayoutVars>
      </dgm:prSet>
      <dgm:spPr/>
    </dgm:pt>
    <dgm:pt modelId="{B62FF916-2FC2-4E81-A30E-EAD87B377E9C}" type="pres">
      <dgm:prSet presAssocID="{F02A1BE0-0BAD-4FAA-B242-6C0597EA18EB}" presName="spaceBetweenRectangles" presStyleCnt="0"/>
      <dgm:spPr/>
    </dgm:pt>
    <dgm:pt modelId="{72D106F1-C3A6-4FE8-BD5E-2099BD62C696}" type="pres">
      <dgm:prSet presAssocID="{B457E120-55E3-474D-92DA-2CB885867A86}" presName="parentLin" presStyleCnt="0"/>
      <dgm:spPr/>
    </dgm:pt>
    <dgm:pt modelId="{050E3783-0694-4B88-ACFC-424A8A8B0171}" type="pres">
      <dgm:prSet presAssocID="{B457E120-55E3-474D-92DA-2CB885867A86}" presName="parentLeftMargin" presStyleLbl="node1" presStyleIdx="0" presStyleCnt="2"/>
      <dgm:spPr/>
      <dgm:t>
        <a:bodyPr/>
        <a:lstStyle/>
        <a:p>
          <a:endParaRPr lang="es-MX"/>
        </a:p>
      </dgm:t>
    </dgm:pt>
    <dgm:pt modelId="{0339B0E6-683D-48AF-AD74-693F89208248}" type="pres">
      <dgm:prSet presAssocID="{B457E120-55E3-474D-92DA-2CB885867A86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97567752-57D0-4C85-98C0-6333BAA04D7D}" type="pres">
      <dgm:prSet presAssocID="{B457E120-55E3-474D-92DA-2CB885867A86}" presName="negativeSpace" presStyleCnt="0"/>
      <dgm:spPr/>
    </dgm:pt>
    <dgm:pt modelId="{BE2188CE-44E0-4A3C-BFBD-EBE8901DF29D}" type="pres">
      <dgm:prSet presAssocID="{B457E120-55E3-474D-92DA-2CB885867A86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FE8412B3-4830-4EB9-A67F-C00DE351308E}" srcId="{58193746-667D-4990-8027-92940970E1EA}" destId="{527B153D-D8B1-4A7A-B533-76EC9FDE3059}" srcOrd="0" destOrd="0" parTransId="{4CBF25AE-B9B5-49C0-B20F-2616FB3D01E2}" sibTransId="{F02A1BE0-0BAD-4FAA-B242-6C0597EA18EB}"/>
    <dgm:cxn modelId="{106CBCD9-462C-4F32-9E6D-97813A609AB9}" type="presOf" srcId="{527B153D-D8B1-4A7A-B533-76EC9FDE3059}" destId="{7036F865-C772-4CC6-A083-2883FCD9D849}" srcOrd="1" destOrd="0" presId="urn:microsoft.com/office/officeart/2005/8/layout/list1"/>
    <dgm:cxn modelId="{A96E2526-DCDA-412E-9019-8C75159DF9B1}" type="presOf" srcId="{527B153D-D8B1-4A7A-B533-76EC9FDE3059}" destId="{8FD37D28-1C92-465F-A777-D850D616145C}" srcOrd="0" destOrd="0" presId="urn:microsoft.com/office/officeart/2005/8/layout/list1"/>
    <dgm:cxn modelId="{4FAA3010-33D7-49B2-9973-6C67CE6BFEB2}" type="presOf" srcId="{B457E120-55E3-474D-92DA-2CB885867A86}" destId="{050E3783-0694-4B88-ACFC-424A8A8B0171}" srcOrd="0" destOrd="0" presId="urn:microsoft.com/office/officeart/2005/8/layout/list1"/>
    <dgm:cxn modelId="{C38734A1-6DE4-40A1-B346-B43E4E5C2223}" srcId="{58193746-667D-4990-8027-92940970E1EA}" destId="{B457E120-55E3-474D-92DA-2CB885867A86}" srcOrd="1" destOrd="0" parTransId="{2B088FD0-39A1-4D38-8942-E741727FCBAB}" sibTransId="{48321E1D-9E37-4C1B-8074-E5DC281E5E47}"/>
    <dgm:cxn modelId="{A194A0BB-FF11-43F0-8CEF-DF86598C9B28}" type="presOf" srcId="{58193746-667D-4990-8027-92940970E1EA}" destId="{83E68DE1-577F-4D59-9961-1958D6BAE655}" srcOrd="0" destOrd="0" presId="urn:microsoft.com/office/officeart/2005/8/layout/list1"/>
    <dgm:cxn modelId="{A8130E8E-AC8B-4E99-B871-CCA2F7CEC7BD}" type="presOf" srcId="{B457E120-55E3-474D-92DA-2CB885867A86}" destId="{0339B0E6-683D-48AF-AD74-693F89208248}" srcOrd="1" destOrd="0" presId="urn:microsoft.com/office/officeart/2005/8/layout/list1"/>
    <dgm:cxn modelId="{3A14C797-1423-4C31-8B47-4491F345B1A1}" type="presParOf" srcId="{83E68DE1-577F-4D59-9961-1958D6BAE655}" destId="{434495DE-2896-4EFD-B45D-5649AA137E15}" srcOrd="0" destOrd="0" presId="urn:microsoft.com/office/officeart/2005/8/layout/list1"/>
    <dgm:cxn modelId="{5DC444E5-979C-4039-891D-E4C0464C7215}" type="presParOf" srcId="{434495DE-2896-4EFD-B45D-5649AA137E15}" destId="{8FD37D28-1C92-465F-A777-D850D616145C}" srcOrd="0" destOrd="0" presId="urn:microsoft.com/office/officeart/2005/8/layout/list1"/>
    <dgm:cxn modelId="{3ADEDEDD-E4C2-4907-9B50-EA32A9253A96}" type="presParOf" srcId="{434495DE-2896-4EFD-B45D-5649AA137E15}" destId="{7036F865-C772-4CC6-A083-2883FCD9D849}" srcOrd="1" destOrd="0" presId="urn:microsoft.com/office/officeart/2005/8/layout/list1"/>
    <dgm:cxn modelId="{A20BE4B5-30FA-42AF-9AE5-734592073BF2}" type="presParOf" srcId="{83E68DE1-577F-4D59-9961-1958D6BAE655}" destId="{F8E49A47-E303-45E2-996C-04178F66D5E1}" srcOrd="1" destOrd="0" presId="urn:microsoft.com/office/officeart/2005/8/layout/list1"/>
    <dgm:cxn modelId="{01D2AEF1-725B-40F1-B5AA-636A2589B648}" type="presParOf" srcId="{83E68DE1-577F-4D59-9961-1958D6BAE655}" destId="{1CEDD84F-3A8B-4291-AC8E-53F94E0B9060}" srcOrd="2" destOrd="0" presId="urn:microsoft.com/office/officeart/2005/8/layout/list1"/>
    <dgm:cxn modelId="{94C3F7A5-4631-489D-B9C7-A01495132333}" type="presParOf" srcId="{83E68DE1-577F-4D59-9961-1958D6BAE655}" destId="{B62FF916-2FC2-4E81-A30E-EAD87B377E9C}" srcOrd="3" destOrd="0" presId="urn:microsoft.com/office/officeart/2005/8/layout/list1"/>
    <dgm:cxn modelId="{78B9791D-4F9C-4A57-8369-D2FA41943A5D}" type="presParOf" srcId="{83E68DE1-577F-4D59-9961-1958D6BAE655}" destId="{72D106F1-C3A6-4FE8-BD5E-2099BD62C696}" srcOrd="4" destOrd="0" presId="urn:microsoft.com/office/officeart/2005/8/layout/list1"/>
    <dgm:cxn modelId="{48D095E1-7CA9-4ACD-B0D0-AA51FB4076B2}" type="presParOf" srcId="{72D106F1-C3A6-4FE8-BD5E-2099BD62C696}" destId="{050E3783-0694-4B88-ACFC-424A8A8B0171}" srcOrd="0" destOrd="0" presId="urn:microsoft.com/office/officeart/2005/8/layout/list1"/>
    <dgm:cxn modelId="{3F04CB78-2E09-4629-AFDC-C80BC1E94CFD}" type="presParOf" srcId="{72D106F1-C3A6-4FE8-BD5E-2099BD62C696}" destId="{0339B0E6-683D-48AF-AD74-693F89208248}" srcOrd="1" destOrd="0" presId="urn:microsoft.com/office/officeart/2005/8/layout/list1"/>
    <dgm:cxn modelId="{5B834170-0F86-43F5-BEBD-BDBF1E78191B}" type="presParOf" srcId="{83E68DE1-577F-4D59-9961-1958D6BAE655}" destId="{97567752-57D0-4C85-98C0-6333BAA04D7D}" srcOrd="5" destOrd="0" presId="urn:microsoft.com/office/officeart/2005/8/layout/list1"/>
    <dgm:cxn modelId="{8F82970D-2C3F-445E-BA40-14CFF261D3FD}" type="presParOf" srcId="{83E68DE1-577F-4D59-9961-1958D6BAE655}" destId="{BE2188CE-44E0-4A3C-BFBD-EBE8901DF29D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0415ECC2-68A8-4262-BCC1-5D57EEE400B0}" type="doc">
      <dgm:prSet loTypeId="urn:microsoft.com/office/officeart/2005/8/layout/lProcess1" loCatId="process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es-MX"/>
        </a:p>
      </dgm:t>
    </dgm:pt>
    <dgm:pt modelId="{ADE35BDB-DA3A-4213-8E72-29E3F2521E1D}">
      <dgm:prSet phldrT="[Texto]" custT="1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r>
            <a:rPr lang="es-MX" sz="1800" dirty="0">
              <a:latin typeface="Proxima Nova Rg" panose="02000506030000020004" pitchFamily="50" charset="0"/>
            </a:rPr>
            <a:t>Definición de objetivos institucionales: </a:t>
          </a:r>
          <a:endParaRPr lang="es-MX" sz="1800" dirty="0"/>
        </a:p>
      </dgm:t>
    </dgm:pt>
    <dgm:pt modelId="{173BBA02-1AD0-4F14-857A-8AFC3C8BC4BE}" type="parTrans" cxnId="{EA341966-BB89-4CCF-8288-08F619FD03AD}">
      <dgm:prSet/>
      <dgm:spPr/>
      <dgm:t>
        <a:bodyPr/>
        <a:lstStyle/>
        <a:p>
          <a:endParaRPr lang="es-MX" sz="1800"/>
        </a:p>
      </dgm:t>
    </dgm:pt>
    <dgm:pt modelId="{6A0B7AD8-7AEF-4313-9CA4-64861BB669A6}" type="sibTrans" cxnId="{EA341966-BB89-4CCF-8288-08F619FD03AD}">
      <dgm:prSet/>
      <dgm:spPr/>
      <dgm:t>
        <a:bodyPr/>
        <a:lstStyle/>
        <a:p>
          <a:endParaRPr lang="es-MX" sz="1800"/>
        </a:p>
      </dgm:t>
    </dgm:pt>
    <dgm:pt modelId="{EA4B4ADD-48C9-4D11-A189-D99DC42A217B}" type="pres">
      <dgm:prSet presAssocID="{0415ECC2-68A8-4262-BCC1-5D57EEE400B0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3C579C3A-8EE2-4CAB-8476-246119539EA3}" type="pres">
      <dgm:prSet presAssocID="{ADE35BDB-DA3A-4213-8E72-29E3F2521E1D}" presName="vertFlow" presStyleCnt="0"/>
      <dgm:spPr/>
    </dgm:pt>
    <dgm:pt modelId="{9DEE29B2-C46B-4E95-8478-21E8CD71CFCA}" type="pres">
      <dgm:prSet presAssocID="{ADE35BDB-DA3A-4213-8E72-29E3F2521E1D}" presName="header" presStyleLbl="node1" presStyleIdx="0" presStyleCnt="1"/>
      <dgm:spPr/>
      <dgm:t>
        <a:bodyPr/>
        <a:lstStyle/>
        <a:p>
          <a:endParaRPr lang="es-MX"/>
        </a:p>
      </dgm:t>
    </dgm:pt>
  </dgm:ptLst>
  <dgm:cxnLst>
    <dgm:cxn modelId="{EA341966-BB89-4CCF-8288-08F619FD03AD}" srcId="{0415ECC2-68A8-4262-BCC1-5D57EEE400B0}" destId="{ADE35BDB-DA3A-4213-8E72-29E3F2521E1D}" srcOrd="0" destOrd="0" parTransId="{173BBA02-1AD0-4F14-857A-8AFC3C8BC4BE}" sibTransId="{6A0B7AD8-7AEF-4313-9CA4-64861BB669A6}"/>
    <dgm:cxn modelId="{1C1CF882-4794-42EC-9A8C-1A6900D2C738}" type="presOf" srcId="{0415ECC2-68A8-4262-BCC1-5D57EEE400B0}" destId="{EA4B4ADD-48C9-4D11-A189-D99DC42A217B}" srcOrd="0" destOrd="0" presId="urn:microsoft.com/office/officeart/2005/8/layout/lProcess1"/>
    <dgm:cxn modelId="{ECC0F895-2878-488A-9B42-DB331FDEF56F}" type="presOf" srcId="{ADE35BDB-DA3A-4213-8E72-29E3F2521E1D}" destId="{9DEE29B2-C46B-4E95-8478-21E8CD71CFCA}" srcOrd="0" destOrd="0" presId="urn:microsoft.com/office/officeart/2005/8/layout/lProcess1"/>
    <dgm:cxn modelId="{3DE8422A-C992-4754-A199-C327A18BD134}" type="presParOf" srcId="{EA4B4ADD-48C9-4D11-A189-D99DC42A217B}" destId="{3C579C3A-8EE2-4CAB-8476-246119539EA3}" srcOrd="0" destOrd="0" presId="urn:microsoft.com/office/officeart/2005/8/layout/lProcess1"/>
    <dgm:cxn modelId="{2E7577DF-1455-475A-A4EC-A2B535283D7F}" type="presParOf" srcId="{3C579C3A-8EE2-4CAB-8476-246119539EA3}" destId="{9DEE29B2-C46B-4E95-8478-21E8CD71CFCA}" srcOrd="0" destOrd="0" presId="urn:microsoft.com/office/officeart/2005/8/layout/l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9390DECF-6565-4B1C-B86B-3D31C4FD383B}" type="doc">
      <dgm:prSet loTypeId="urn:microsoft.com/office/officeart/2005/8/layout/pyramid1" loCatId="pyramid" qsTypeId="urn:microsoft.com/office/officeart/2005/8/quickstyle/simple1" qsCatId="simple" csTypeId="urn:microsoft.com/office/officeart/2005/8/colors/colorful1#1" csCatId="colorful" phldr="1"/>
      <dgm:spPr/>
    </dgm:pt>
    <dgm:pt modelId="{A9C8178F-69FF-492E-B7F2-F22E868A6763}">
      <dgm:prSet phldrT="[Texto]" custT="1"/>
      <dgm:spPr>
        <a:solidFill>
          <a:srgbClr val="FFC000"/>
        </a:solidFill>
      </dgm:spPr>
      <dgm:t>
        <a:bodyPr/>
        <a:lstStyle/>
        <a:p>
          <a:r>
            <a:rPr lang="es-MX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PED</a:t>
          </a:r>
        </a:p>
      </dgm:t>
    </dgm:pt>
    <dgm:pt modelId="{E5C89F1A-5869-4243-A42F-6ADAC10C78EB}" type="parTrans" cxnId="{AB54B611-E42B-46AE-A60B-57F4EA4017AF}">
      <dgm:prSet/>
      <dgm:spPr/>
      <dgm:t>
        <a:bodyPr/>
        <a:lstStyle/>
        <a:p>
          <a:endParaRPr lang="es-MX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10D4D33-EC73-429F-AE75-6CF9542D84DB}" type="sibTrans" cxnId="{AB54B611-E42B-46AE-A60B-57F4EA4017AF}">
      <dgm:prSet/>
      <dgm:spPr/>
      <dgm:t>
        <a:bodyPr/>
        <a:lstStyle/>
        <a:p>
          <a:endParaRPr lang="es-MX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57D4970-8399-4209-8194-936E4CD2D862}">
      <dgm:prSet phldrT="[Texto]" custT="1"/>
      <dgm:spPr/>
      <dgm:t>
        <a:bodyPr/>
        <a:lstStyle/>
        <a:p>
          <a:r>
            <a:rPr lang="es-MX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PROGRAMA SECTORIAL / ESPECIAL</a:t>
          </a:r>
        </a:p>
      </dgm:t>
    </dgm:pt>
    <dgm:pt modelId="{7B3527CB-6672-45CF-9346-5A823982EB56}" type="parTrans" cxnId="{CA67CCE4-B280-44BD-9C8E-AD62E0022E8A}">
      <dgm:prSet/>
      <dgm:spPr/>
      <dgm:t>
        <a:bodyPr/>
        <a:lstStyle/>
        <a:p>
          <a:endParaRPr lang="es-MX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B7E28AF-E393-4BA1-9399-DE7D5F8BD394}" type="sibTrans" cxnId="{CA67CCE4-B280-44BD-9C8E-AD62E0022E8A}">
      <dgm:prSet/>
      <dgm:spPr/>
      <dgm:t>
        <a:bodyPr/>
        <a:lstStyle/>
        <a:p>
          <a:endParaRPr lang="es-MX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5426866-C6B2-45D9-A9DA-23C28F634BB9}">
      <dgm:prSet phldrT="[Texto]" custT="1"/>
      <dgm:spPr/>
      <dgm:t>
        <a:bodyPr/>
        <a:lstStyle/>
        <a:p>
          <a:r>
            <a:rPr lang="es-MX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ESTRATEGIAS </a:t>
          </a:r>
        </a:p>
      </dgm:t>
    </dgm:pt>
    <dgm:pt modelId="{BB4B7E09-E58C-429B-84EB-C7958EBA4E64}" type="parTrans" cxnId="{424E82DA-AEF7-44B7-A4D3-A4BF0D40AEBD}">
      <dgm:prSet/>
      <dgm:spPr/>
      <dgm:t>
        <a:bodyPr/>
        <a:lstStyle/>
        <a:p>
          <a:endParaRPr lang="es-MX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CBE0D31-5A0B-4ED5-B1AE-C4F0B93476E5}" type="sibTrans" cxnId="{424E82DA-AEF7-44B7-A4D3-A4BF0D40AEBD}">
      <dgm:prSet/>
      <dgm:spPr/>
      <dgm:t>
        <a:bodyPr/>
        <a:lstStyle/>
        <a:p>
          <a:endParaRPr lang="es-MX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0796387-F4BC-4FFE-A76F-090D88DA4D3D}">
      <dgm:prSet phldrT="[Texto]" custT="1"/>
      <dgm:spPr/>
      <dgm:t>
        <a:bodyPr/>
        <a:lstStyle/>
        <a:p>
          <a:endParaRPr lang="es-MX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r>
            <a:rPr lang="es-MX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PLAN DE TRABAJO E                                          INDICADORES OPERATIVOS </a:t>
          </a:r>
        </a:p>
        <a:p>
          <a:r>
            <a:rPr lang="es-MX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</a:p>
      </dgm:t>
    </dgm:pt>
    <dgm:pt modelId="{C7061634-A4A5-4B09-A0E2-8D4ADEAB66A2}" type="parTrans" cxnId="{120F1069-C36E-4A5B-A81B-8EB4E7153F12}">
      <dgm:prSet/>
      <dgm:spPr/>
      <dgm:t>
        <a:bodyPr/>
        <a:lstStyle/>
        <a:p>
          <a:endParaRPr lang="es-MX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387B3ED-FEBC-4708-8774-254EA80D0881}" type="sibTrans" cxnId="{120F1069-C36E-4A5B-A81B-8EB4E7153F12}">
      <dgm:prSet/>
      <dgm:spPr/>
      <dgm:t>
        <a:bodyPr/>
        <a:lstStyle/>
        <a:p>
          <a:endParaRPr lang="es-MX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D3FF4EF-2410-428F-9058-689E2A9F7579}">
      <dgm:prSet phldrT="[Texto]" custT="1"/>
      <dgm:spPr/>
      <dgm:t>
        <a:bodyPr/>
        <a:lstStyle/>
        <a:p>
          <a:r>
            <a:rPr lang="es-MX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INDICADORES DE REFERENCIA </a:t>
          </a:r>
        </a:p>
      </dgm:t>
    </dgm:pt>
    <dgm:pt modelId="{5FC59B51-A3DA-4176-A2F9-8FB3809805EB}" type="parTrans" cxnId="{44E0FC75-C6F9-4111-92C9-99C99AA2C25C}">
      <dgm:prSet/>
      <dgm:spPr/>
      <dgm:t>
        <a:bodyPr/>
        <a:lstStyle/>
        <a:p>
          <a:endParaRPr lang="es-MX" sz="2000"/>
        </a:p>
      </dgm:t>
    </dgm:pt>
    <dgm:pt modelId="{9B0FEDF9-2D3D-40F0-A484-CFA7722994BE}" type="sibTrans" cxnId="{44E0FC75-C6F9-4111-92C9-99C99AA2C25C}">
      <dgm:prSet/>
      <dgm:spPr/>
      <dgm:t>
        <a:bodyPr/>
        <a:lstStyle/>
        <a:p>
          <a:endParaRPr lang="es-MX" sz="2000"/>
        </a:p>
      </dgm:t>
    </dgm:pt>
    <dgm:pt modelId="{2D049C9B-787E-42A7-ABCD-93E3275E3FF8}" type="pres">
      <dgm:prSet presAssocID="{9390DECF-6565-4B1C-B86B-3D31C4FD383B}" presName="Name0" presStyleCnt="0">
        <dgm:presLayoutVars>
          <dgm:dir/>
          <dgm:animLvl val="lvl"/>
          <dgm:resizeHandles val="exact"/>
        </dgm:presLayoutVars>
      </dgm:prSet>
      <dgm:spPr/>
    </dgm:pt>
    <dgm:pt modelId="{A7A3C319-E6B1-4F0E-B0E7-CE2995307D63}" type="pres">
      <dgm:prSet presAssocID="{A9C8178F-69FF-492E-B7F2-F22E868A6763}" presName="Name8" presStyleCnt="0"/>
      <dgm:spPr/>
    </dgm:pt>
    <dgm:pt modelId="{F5AF694D-BE23-44FA-9F49-DD943166B94C}" type="pres">
      <dgm:prSet presAssocID="{A9C8178F-69FF-492E-B7F2-F22E868A6763}" presName="level" presStyleLbl="node1" presStyleIdx="0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7266D9A4-F2F5-4292-AEF7-7AA1034DE3AD}" type="pres">
      <dgm:prSet presAssocID="{A9C8178F-69FF-492E-B7F2-F22E868A6763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CD22C3A8-DB28-44E6-877B-E7ED3126F15B}" type="pres">
      <dgm:prSet presAssocID="{157D4970-8399-4209-8194-936E4CD2D862}" presName="Name8" presStyleCnt="0"/>
      <dgm:spPr/>
    </dgm:pt>
    <dgm:pt modelId="{5770767A-CE48-4BF3-8A3F-AAB12EEBDC2E}" type="pres">
      <dgm:prSet presAssocID="{157D4970-8399-4209-8194-936E4CD2D862}" presName="level" presStyleLbl="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509CE1AE-F059-438A-AD5F-769B69067CD0}" type="pres">
      <dgm:prSet presAssocID="{157D4970-8399-4209-8194-936E4CD2D862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F1626D21-875C-4950-98B7-336825D88703}" type="pres">
      <dgm:prSet presAssocID="{D5426866-C6B2-45D9-A9DA-23C28F634BB9}" presName="Name8" presStyleCnt="0"/>
      <dgm:spPr/>
    </dgm:pt>
    <dgm:pt modelId="{EC8937AF-75DD-44F5-81BB-E36EBC4E8AD7}" type="pres">
      <dgm:prSet presAssocID="{D5426866-C6B2-45D9-A9DA-23C28F634BB9}" presName="level" presStyleLbl="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340FF62F-5209-44B6-81F0-42B35CC878F2}" type="pres">
      <dgm:prSet presAssocID="{D5426866-C6B2-45D9-A9DA-23C28F634BB9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1746DE44-B752-401A-8DB6-D23AE574CA33}" type="pres">
      <dgm:prSet presAssocID="{6D3FF4EF-2410-428F-9058-689E2A9F7579}" presName="Name8" presStyleCnt="0"/>
      <dgm:spPr/>
    </dgm:pt>
    <dgm:pt modelId="{CC2D9DF0-0E84-4561-A253-BF4058FDD493}" type="pres">
      <dgm:prSet presAssocID="{6D3FF4EF-2410-428F-9058-689E2A9F7579}" presName="level" presStyleLbl="node1" presStyleIdx="3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3323841D-66B8-4748-937A-AD2695AAAC05}" type="pres">
      <dgm:prSet presAssocID="{6D3FF4EF-2410-428F-9058-689E2A9F7579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8791F4F9-89EF-4B5C-BFD1-88A67E194425}" type="pres">
      <dgm:prSet presAssocID="{B0796387-F4BC-4FFE-A76F-090D88DA4D3D}" presName="Name8" presStyleCnt="0"/>
      <dgm:spPr/>
    </dgm:pt>
    <dgm:pt modelId="{A8DF8D1E-FB43-4E23-833C-B79EA2A14A22}" type="pres">
      <dgm:prSet presAssocID="{B0796387-F4BC-4FFE-A76F-090D88DA4D3D}" presName="level" presStyleLbl="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4E427BA3-133D-4706-89B1-F465CD800195}" type="pres">
      <dgm:prSet presAssocID="{B0796387-F4BC-4FFE-A76F-090D88DA4D3D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1A7BBE00-AEB3-403F-9535-A9540C7EAE28}" type="presOf" srcId="{B0796387-F4BC-4FFE-A76F-090D88DA4D3D}" destId="{A8DF8D1E-FB43-4E23-833C-B79EA2A14A22}" srcOrd="0" destOrd="0" presId="urn:microsoft.com/office/officeart/2005/8/layout/pyramid1"/>
    <dgm:cxn modelId="{09E9EAF3-4B0E-4EA5-94AF-D049BB90F897}" type="presOf" srcId="{6D3FF4EF-2410-428F-9058-689E2A9F7579}" destId="{CC2D9DF0-0E84-4561-A253-BF4058FDD493}" srcOrd="0" destOrd="0" presId="urn:microsoft.com/office/officeart/2005/8/layout/pyramid1"/>
    <dgm:cxn modelId="{2B50E6B5-2ABA-4087-BABD-FFAEE7721CAC}" type="presOf" srcId="{A9C8178F-69FF-492E-B7F2-F22E868A6763}" destId="{7266D9A4-F2F5-4292-AEF7-7AA1034DE3AD}" srcOrd="1" destOrd="0" presId="urn:microsoft.com/office/officeart/2005/8/layout/pyramid1"/>
    <dgm:cxn modelId="{68D11C07-D1B1-403F-A3B2-C1FB33741500}" type="presOf" srcId="{B0796387-F4BC-4FFE-A76F-090D88DA4D3D}" destId="{4E427BA3-133D-4706-89B1-F465CD800195}" srcOrd="1" destOrd="0" presId="urn:microsoft.com/office/officeart/2005/8/layout/pyramid1"/>
    <dgm:cxn modelId="{7B5CD80C-B4B6-42FC-9A6D-FEC908E65935}" type="presOf" srcId="{157D4970-8399-4209-8194-936E4CD2D862}" destId="{5770767A-CE48-4BF3-8A3F-AAB12EEBDC2E}" srcOrd="0" destOrd="0" presId="urn:microsoft.com/office/officeart/2005/8/layout/pyramid1"/>
    <dgm:cxn modelId="{44E0FC75-C6F9-4111-92C9-99C99AA2C25C}" srcId="{9390DECF-6565-4B1C-B86B-3D31C4FD383B}" destId="{6D3FF4EF-2410-428F-9058-689E2A9F7579}" srcOrd="3" destOrd="0" parTransId="{5FC59B51-A3DA-4176-A2F9-8FB3809805EB}" sibTransId="{9B0FEDF9-2D3D-40F0-A484-CFA7722994BE}"/>
    <dgm:cxn modelId="{424E82DA-AEF7-44B7-A4D3-A4BF0D40AEBD}" srcId="{9390DECF-6565-4B1C-B86B-3D31C4FD383B}" destId="{D5426866-C6B2-45D9-A9DA-23C28F634BB9}" srcOrd="2" destOrd="0" parTransId="{BB4B7E09-E58C-429B-84EB-C7958EBA4E64}" sibTransId="{4CBE0D31-5A0B-4ED5-B1AE-C4F0B93476E5}"/>
    <dgm:cxn modelId="{425714C4-CBFF-43F3-A202-0D228A9506AC}" type="presOf" srcId="{D5426866-C6B2-45D9-A9DA-23C28F634BB9}" destId="{EC8937AF-75DD-44F5-81BB-E36EBC4E8AD7}" srcOrd="0" destOrd="0" presId="urn:microsoft.com/office/officeart/2005/8/layout/pyramid1"/>
    <dgm:cxn modelId="{120F1069-C36E-4A5B-A81B-8EB4E7153F12}" srcId="{9390DECF-6565-4B1C-B86B-3D31C4FD383B}" destId="{B0796387-F4BC-4FFE-A76F-090D88DA4D3D}" srcOrd="4" destOrd="0" parTransId="{C7061634-A4A5-4B09-A0E2-8D4ADEAB66A2}" sibTransId="{F387B3ED-FEBC-4708-8774-254EA80D0881}"/>
    <dgm:cxn modelId="{425194FD-5E57-4579-AB00-AFF2465E2C87}" type="presOf" srcId="{157D4970-8399-4209-8194-936E4CD2D862}" destId="{509CE1AE-F059-438A-AD5F-769B69067CD0}" srcOrd="1" destOrd="0" presId="urn:microsoft.com/office/officeart/2005/8/layout/pyramid1"/>
    <dgm:cxn modelId="{CA67CCE4-B280-44BD-9C8E-AD62E0022E8A}" srcId="{9390DECF-6565-4B1C-B86B-3D31C4FD383B}" destId="{157D4970-8399-4209-8194-936E4CD2D862}" srcOrd="1" destOrd="0" parTransId="{7B3527CB-6672-45CF-9346-5A823982EB56}" sibTransId="{4B7E28AF-E393-4BA1-9399-DE7D5F8BD394}"/>
    <dgm:cxn modelId="{AB54B611-E42B-46AE-A60B-57F4EA4017AF}" srcId="{9390DECF-6565-4B1C-B86B-3D31C4FD383B}" destId="{A9C8178F-69FF-492E-B7F2-F22E868A6763}" srcOrd="0" destOrd="0" parTransId="{E5C89F1A-5869-4243-A42F-6ADAC10C78EB}" sibTransId="{F10D4D33-EC73-429F-AE75-6CF9542D84DB}"/>
    <dgm:cxn modelId="{578A209C-78F9-40C1-9A03-FCBA5BE6ADA1}" type="presOf" srcId="{9390DECF-6565-4B1C-B86B-3D31C4FD383B}" destId="{2D049C9B-787E-42A7-ABCD-93E3275E3FF8}" srcOrd="0" destOrd="0" presId="urn:microsoft.com/office/officeart/2005/8/layout/pyramid1"/>
    <dgm:cxn modelId="{FF509AA5-D4F7-4B16-9710-5A9F20345E45}" type="presOf" srcId="{D5426866-C6B2-45D9-A9DA-23C28F634BB9}" destId="{340FF62F-5209-44B6-81F0-42B35CC878F2}" srcOrd="1" destOrd="0" presId="urn:microsoft.com/office/officeart/2005/8/layout/pyramid1"/>
    <dgm:cxn modelId="{E7EB1E76-B44F-417A-9F1F-09C0201E6A96}" type="presOf" srcId="{6D3FF4EF-2410-428F-9058-689E2A9F7579}" destId="{3323841D-66B8-4748-937A-AD2695AAAC05}" srcOrd="1" destOrd="0" presId="urn:microsoft.com/office/officeart/2005/8/layout/pyramid1"/>
    <dgm:cxn modelId="{10A7FB4D-D8D0-4F4C-B019-6F6531BBB367}" type="presOf" srcId="{A9C8178F-69FF-492E-B7F2-F22E868A6763}" destId="{F5AF694D-BE23-44FA-9F49-DD943166B94C}" srcOrd="0" destOrd="0" presId="urn:microsoft.com/office/officeart/2005/8/layout/pyramid1"/>
    <dgm:cxn modelId="{9F86080C-4621-4DE4-AC64-5D05F5C9EF02}" type="presParOf" srcId="{2D049C9B-787E-42A7-ABCD-93E3275E3FF8}" destId="{A7A3C319-E6B1-4F0E-B0E7-CE2995307D63}" srcOrd="0" destOrd="0" presId="urn:microsoft.com/office/officeart/2005/8/layout/pyramid1"/>
    <dgm:cxn modelId="{A7743B09-5732-459B-AC95-CBAFE6A3E576}" type="presParOf" srcId="{A7A3C319-E6B1-4F0E-B0E7-CE2995307D63}" destId="{F5AF694D-BE23-44FA-9F49-DD943166B94C}" srcOrd="0" destOrd="0" presId="urn:microsoft.com/office/officeart/2005/8/layout/pyramid1"/>
    <dgm:cxn modelId="{863E5C32-A31D-461A-9DCC-2D666A621634}" type="presParOf" srcId="{A7A3C319-E6B1-4F0E-B0E7-CE2995307D63}" destId="{7266D9A4-F2F5-4292-AEF7-7AA1034DE3AD}" srcOrd="1" destOrd="0" presId="urn:microsoft.com/office/officeart/2005/8/layout/pyramid1"/>
    <dgm:cxn modelId="{CA5022B7-207E-463E-AE11-41D19C9F491C}" type="presParOf" srcId="{2D049C9B-787E-42A7-ABCD-93E3275E3FF8}" destId="{CD22C3A8-DB28-44E6-877B-E7ED3126F15B}" srcOrd="1" destOrd="0" presId="urn:microsoft.com/office/officeart/2005/8/layout/pyramid1"/>
    <dgm:cxn modelId="{5CC47B00-34F1-46C0-A873-16AD6A7B0D00}" type="presParOf" srcId="{CD22C3A8-DB28-44E6-877B-E7ED3126F15B}" destId="{5770767A-CE48-4BF3-8A3F-AAB12EEBDC2E}" srcOrd="0" destOrd="0" presId="urn:microsoft.com/office/officeart/2005/8/layout/pyramid1"/>
    <dgm:cxn modelId="{CD4D77C2-A924-4B52-BC1D-9703A5E4C8F2}" type="presParOf" srcId="{CD22C3A8-DB28-44E6-877B-E7ED3126F15B}" destId="{509CE1AE-F059-438A-AD5F-769B69067CD0}" srcOrd="1" destOrd="0" presId="urn:microsoft.com/office/officeart/2005/8/layout/pyramid1"/>
    <dgm:cxn modelId="{918BE145-972F-4528-8A61-87698F0C8347}" type="presParOf" srcId="{2D049C9B-787E-42A7-ABCD-93E3275E3FF8}" destId="{F1626D21-875C-4950-98B7-336825D88703}" srcOrd="2" destOrd="0" presId="urn:microsoft.com/office/officeart/2005/8/layout/pyramid1"/>
    <dgm:cxn modelId="{FA52E034-82FA-4AEA-8ACE-A8CB7191D931}" type="presParOf" srcId="{F1626D21-875C-4950-98B7-336825D88703}" destId="{EC8937AF-75DD-44F5-81BB-E36EBC4E8AD7}" srcOrd="0" destOrd="0" presId="urn:microsoft.com/office/officeart/2005/8/layout/pyramid1"/>
    <dgm:cxn modelId="{905A1367-5BAC-49F3-A263-4827898FACC1}" type="presParOf" srcId="{F1626D21-875C-4950-98B7-336825D88703}" destId="{340FF62F-5209-44B6-81F0-42B35CC878F2}" srcOrd="1" destOrd="0" presId="urn:microsoft.com/office/officeart/2005/8/layout/pyramid1"/>
    <dgm:cxn modelId="{035458D6-954C-4824-881D-C431D91C9421}" type="presParOf" srcId="{2D049C9B-787E-42A7-ABCD-93E3275E3FF8}" destId="{1746DE44-B752-401A-8DB6-D23AE574CA33}" srcOrd="3" destOrd="0" presId="urn:microsoft.com/office/officeart/2005/8/layout/pyramid1"/>
    <dgm:cxn modelId="{FFD19AF7-7371-4A80-B352-336C6A0801F6}" type="presParOf" srcId="{1746DE44-B752-401A-8DB6-D23AE574CA33}" destId="{CC2D9DF0-0E84-4561-A253-BF4058FDD493}" srcOrd="0" destOrd="0" presId="urn:microsoft.com/office/officeart/2005/8/layout/pyramid1"/>
    <dgm:cxn modelId="{FBDAD9FA-70EC-4589-AF79-478B6421EF63}" type="presParOf" srcId="{1746DE44-B752-401A-8DB6-D23AE574CA33}" destId="{3323841D-66B8-4748-937A-AD2695AAAC05}" srcOrd="1" destOrd="0" presId="urn:microsoft.com/office/officeart/2005/8/layout/pyramid1"/>
    <dgm:cxn modelId="{882A8445-F735-4F7B-BC14-5448970731A9}" type="presParOf" srcId="{2D049C9B-787E-42A7-ABCD-93E3275E3FF8}" destId="{8791F4F9-89EF-4B5C-BFD1-88A67E194425}" srcOrd="4" destOrd="0" presId="urn:microsoft.com/office/officeart/2005/8/layout/pyramid1"/>
    <dgm:cxn modelId="{C2441F10-A7A1-4B8D-9848-0759EE0F9000}" type="presParOf" srcId="{8791F4F9-89EF-4B5C-BFD1-88A67E194425}" destId="{A8DF8D1E-FB43-4E23-833C-B79EA2A14A22}" srcOrd="0" destOrd="0" presId="urn:microsoft.com/office/officeart/2005/8/layout/pyramid1"/>
    <dgm:cxn modelId="{5ED982DD-61C5-446B-A010-2FA71A3764F4}" type="presParOf" srcId="{8791F4F9-89EF-4B5C-BFD1-88A67E194425}" destId="{4E427BA3-133D-4706-89B1-F465CD800195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0415ECC2-68A8-4262-BCC1-5D57EEE400B0}" type="doc">
      <dgm:prSet loTypeId="urn:microsoft.com/office/officeart/2005/8/layout/lProcess1" loCatId="process" qsTypeId="urn:microsoft.com/office/officeart/2005/8/quickstyle/simple3" qsCatId="simple" csTypeId="urn:microsoft.com/office/officeart/2005/8/colors/accent6_2" csCatId="accent6" phldr="1"/>
      <dgm:spPr/>
      <dgm:t>
        <a:bodyPr/>
        <a:lstStyle/>
        <a:p>
          <a:endParaRPr lang="es-MX"/>
        </a:p>
      </dgm:t>
    </dgm:pt>
    <dgm:pt modelId="{ADE35BDB-DA3A-4213-8E72-29E3F2521E1D}">
      <dgm:prSet phldrT="[Texto]" custT="1"/>
      <dgm:spPr/>
      <dgm:t>
        <a:bodyPr/>
        <a:lstStyle/>
        <a:p>
          <a:r>
            <a:rPr lang="es-MX" sz="2000" b="0" dirty="0">
              <a:latin typeface="Proxima Nova Rg" panose="02000506030000020004" pitchFamily="50" charset="0"/>
            </a:rPr>
            <a:t>Identificación de Riesgos. </a:t>
          </a:r>
          <a:endParaRPr lang="es-MX" sz="2000" b="0" dirty="0"/>
        </a:p>
      </dgm:t>
    </dgm:pt>
    <dgm:pt modelId="{173BBA02-1AD0-4F14-857A-8AFC3C8BC4BE}" type="parTrans" cxnId="{EA341966-BB89-4CCF-8288-08F619FD03AD}">
      <dgm:prSet/>
      <dgm:spPr/>
      <dgm:t>
        <a:bodyPr/>
        <a:lstStyle/>
        <a:p>
          <a:endParaRPr lang="es-MX" sz="2000"/>
        </a:p>
      </dgm:t>
    </dgm:pt>
    <dgm:pt modelId="{6A0B7AD8-7AEF-4313-9CA4-64861BB669A6}" type="sibTrans" cxnId="{EA341966-BB89-4CCF-8288-08F619FD03AD}">
      <dgm:prSet/>
      <dgm:spPr/>
      <dgm:t>
        <a:bodyPr/>
        <a:lstStyle/>
        <a:p>
          <a:endParaRPr lang="es-MX" sz="2000"/>
        </a:p>
      </dgm:t>
    </dgm:pt>
    <dgm:pt modelId="{60DA6EBF-5F08-4235-95A9-177F31932984}">
      <dgm:prSet phldrT="[Texto]" custT="1"/>
      <dgm:spPr>
        <a:solidFill>
          <a:schemeClr val="accent6">
            <a:lumMod val="40000"/>
            <a:lumOff val="60000"/>
            <a:alpha val="90000"/>
          </a:schemeClr>
        </a:solidFill>
      </dgm:spPr>
      <dgm:t>
        <a:bodyPr/>
        <a:lstStyle/>
        <a:p>
          <a:pPr>
            <a:buFont typeface="Wingdings" panose="05000000000000000000" pitchFamily="2" charset="2"/>
            <a:buChar char="q"/>
          </a:pPr>
          <a:r>
            <a:rPr lang="es-MX" sz="2000" b="0" dirty="0">
              <a:latin typeface="Proxima Nova Rg" panose="02000506030000020004" pitchFamily="50" charset="0"/>
            </a:rPr>
            <a:t>Análisis de Riesgos.</a:t>
          </a:r>
          <a:endParaRPr lang="es-MX" sz="2000" b="0" dirty="0"/>
        </a:p>
      </dgm:t>
    </dgm:pt>
    <dgm:pt modelId="{0A696D92-D528-48E5-8256-823DF5E99D0B}" type="parTrans" cxnId="{18BC788B-8D8D-41F3-A8E1-6C8DAF5ACB9E}">
      <dgm:prSet/>
      <dgm:spPr/>
      <dgm:t>
        <a:bodyPr/>
        <a:lstStyle/>
        <a:p>
          <a:endParaRPr lang="es-MX" sz="2000"/>
        </a:p>
      </dgm:t>
    </dgm:pt>
    <dgm:pt modelId="{018FD0AC-26A0-41C2-B537-0AB5ECCCD18E}" type="sibTrans" cxnId="{18BC788B-8D8D-41F3-A8E1-6C8DAF5ACB9E}">
      <dgm:prSet/>
      <dgm:spPr/>
      <dgm:t>
        <a:bodyPr/>
        <a:lstStyle/>
        <a:p>
          <a:endParaRPr lang="es-MX" sz="2000"/>
        </a:p>
      </dgm:t>
    </dgm:pt>
    <dgm:pt modelId="{D282954B-B547-414A-B616-3B79FAC74CF5}">
      <dgm:prSet phldrT="[Texto]" custT="1"/>
      <dgm:spPr>
        <a:solidFill>
          <a:srgbClr val="CEEAB0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 spcFirstLastPara="0" vert="horz" wrap="square" lIns="22860" tIns="22860" rIns="22860" bIns="22860" numCol="1" spcCol="1270" anchor="ctr" anchorCtr="0"/>
        <a:lstStyle/>
        <a:p>
          <a:pPr>
            <a:buFont typeface="Wingdings" panose="05000000000000000000" pitchFamily="2" charset="2"/>
            <a:buChar char="q"/>
          </a:pPr>
          <a:r>
            <a:rPr lang="es-MX" sz="2000" b="0" kern="1200" dirty="0">
              <a:latin typeface="Proxima Nova Rg" panose="02000506030000020004" pitchFamily="50" charset="0"/>
            </a:rPr>
            <a:t>Responder de Riesgos.</a:t>
          </a:r>
          <a:endParaRPr lang="es-MX" sz="2000" b="0" kern="1200" dirty="0"/>
        </a:p>
      </dgm:t>
    </dgm:pt>
    <dgm:pt modelId="{012A18AD-2217-4894-87B2-95C3CC7DB24B}" type="parTrans" cxnId="{C6223C27-0A66-4862-AD89-CA433563A64C}">
      <dgm:prSet/>
      <dgm:spPr/>
      <dgm:t>
        <a:bodyPr/>
        <a:lstStyle/>
        <a:p>
          <a:endParaRPr lang="es-MX" sz="2000"/>
        </a:p>
      </dgm:t>
    </dgm:pt>
    <dgm:pt modelId="{52A1335B-BA0F-481B-A612-BA936238CFD6}" type="sibTrans" cxnId="{C6223C27-0A66-4862-AD89-CA433563A64C}">
      <dgm:prSet/>
      <dgm:spPr/>
      <dgm:t>
        <a:bodyPr/>
        <a:lstStyle/>
        <a:p>
          <a:endParaRPr lang="es-MX" sz="2000"/>
        </a:p>
      </dgm:t>
    </dgm:pt>
    <dgm:pt modelId="{EA4B4ADD-48C9-4D11-A189-D99DC42A217B}" type="pres">
      <dgm:prSet presAssocID="{0415ECC2-68A8-4262-BCC1-5D57EEE400B0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3C579C3A-8EE2-4CAB-8476-246119539EA3}" type="pres">
      <dgm:prSet presAssocID="{ADE35BDB-DA3A-4213-8E72-29E3F2521E1D}" presName="vertFlow" presStyleCnt="0"/>
      <dgm:spPr/>
    </dgm:pt>
    <dgm:pt modelId="{9DEE29B2-C46B-4E95-8478-21E8CD71CFCA}" type="pres">
      <dgm:prSet presAssocID="{ADE35BDB-DA3A-4213-8E72-29E3F2521E1D}" presName="header" presStyleLbl="node1" presStyleIdx="0" presStyleCnt="1"/>
      <dgm:spPr/>
      <dgm:t>
        <a:bodyPr/>
        <a:lstStyle/>
        <a:p>
          <a:endParaRPr lang="es-MX"/>
        </a:p>
      </dgm:t>
    </dgm:pt>
    <dgm:pt modelId="{43898C79-5CE4-42E6-A660-DFF948E1D30A}" type="pres">
      <dgm:prSet presAssocID="{0A696D92-D528-48E5-8256-823DF5E99D0B}" presName="parTrans" presStyleLbl="sibTrans2D1" presStyleIdx="0" presStyleCnt="2"/>
      <dgm:spPr/>
      <dgm:t>
        <a:bodyPr/>
        <a:lstStyle/>
        <a:p>
          <a:endParaRPr lang="es-MX"/>
        </a:p>
      </dgm:t>
    </dgm:pt>
    <dgm:pt modelId="{54F7FB6E-C596-4AE5-A700-4C2EACA3E052}" type="pres">
      <dgm:prSet presAssocID="{60DA6EBF-5F08-4235-95A9-177F31932984}" presName="child" presStyleLbl="alignAccFollowNode1" presStyleIdx="0" presStyleCnt="2" custLinFactY="12308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09FBD2E0-E07B-4525-B8A5-1CCADEF4E68E}" type="pres">
      <dgm:prSet presAssocID="{018FD0AC-26A0-41C2-B537-0AB5ECCCD18E}" presName="sibTrans" presStyleLbl="sibTrans2D1" presStyleIdx="1" presStyleCnt="2"/>
      <dgm:spPr/>
      <dgm:t>
        <a:bodyPr/>
        <a:lstStyle/>
        <a:p>
          <a:endParaRPr lang="es-MX"/>
        </a:p>
      </dgm:t>
    </dgm:pt>
    <dgm:pt modelId="{437600B2-094E-4B37-B57B-CE24A1938BF5}" type="pres">
      <dgm:prSet presAssocID="{D282954B-B547-414A-B616-3B79FAC74CF5}" presName="child" presStyleLbl="alignAccFollowNode1" presStyleIdx="1" presStyleCnt="2" custScaleY="129243" custLinFactY="41101" custLinFactNeighborY="100000">
        <dgm:presLayoutVars>
          <dgm:chMax val="0"/>
          <dgm:bulletEnabled val="1"/>
        </dgm:presLayoutVars>
      </dgm:prSet>
      <dgm:spPr>
        <a:xfrm>
          <a:off x="208995" y="1977298"/>
          <a:ext cx="2925230" cy="945164"/>
        </a:xfrm>
        <a:prstGeom prst="roundRect">
          <a:avLst>
            <a:gd name="adj" fmla="val 10000"/>
          </a:avLst>
        </a:prstGeom>
      </dgm:spPr>
      <dgm:t>
        <a:bodyPr/>
        <a:lstStyle/>
        <a:p>
          <a:endParaRPr lang="es-MX"/>
        </a:p>
      </dgm:t>
    </dgm:pt>
  </dgm:ptLst>
  <dgm:cxnLst>
    <dgm:cxn modelId="{13C7D869-79D9-4E4E-81DD-57402451B3A1}" type="presOf" srcId="{D282954B-B547-414A-B616-3B79FAC74CF5}" destId="{437600B2-094E-4B37-B57B-CE24A1938BF5}" srcOrd="0" destOrd="0" presId="urn:microsoft.com/office/officeart/2005/8/layout/lProcess1"/>
    <dgm:cxn modelId="{C6223C27-0A66-4862-AD89-CA433563A64C}" srcId="{ADE35BDB-DA3A-4213-8E72-29E3F2521E1D}" destId="{D282954B-B547-414A-B616-3B79FAC74CF5}" srcOrd="1" destOrd="0" parTransId="{012A18AD-2217-4894-87B2-95C3CC7DB24B}" sibTransId="{52A1335B-BA0F-481B-A612-BA936238CFD6}"/>
    <dgm:cxn modelId="{EA341966-BB89-4CCF-8288-08F619FD03AD}" srcId="{0415ECC2-68A8-4262-BCC1-5D57EEE400B0}" destId="{ADE35BDB-DA3A-4213-8E72-29E3F2521E1D}" srcOrd="0" destOrd="0" parTransId="{173BBA02-1AD0-4F14-857A-8AFC3C8BC4BE}" sibTransId="{6A0B7AD8-7AEF-4313-9CA4-64861BB669A6}"/>
    <dgm:cxn modelId="{0AFA9DEA-6D56-45A8-B6D6-5B1E8771E36B}" type="presOf" srcId="{0A696D92-D528-48E5-8256-823DF5E99D0B}" destId="{43898C79-5CE4-42E6-A660-DFF948E1D30A}" srcOrd="0" destOrd="0" presId="urn:microsoft.com/office/officeart/2005/8/layout/lProcess1"/>
    <dgm:cxn modelId="{B6638A9B-1D5A-4E19-ACE7-5882A08946EA}" type="presOf" srcId="{60DA6EBF-5F08-4235-95A9-177F31932984}" destId="{54F7FB6E-C596-4AE5-A700-4C2EACA3E052}" srcOrd="0" destOrd="0" presId="urn:microsoft.com/office/officeart/2005/8/layout/lProcess1"/>
    <dgm:cxn modelId="{18BC788B-8D8D-41F3-A8E1-6C8DAF5ACB9E}" srcId="{ADE35BDB-DA3A-4213-8E72-29E3F2521E1D}" destId="{60DA6EBF-5F08-4235-95A9-177F31932984}" srcOrd="0" destOrd="0" parTransId="{0A696D92-D528-48E5-8256-823DF5E99D0B}" sibTransId="{018FD0AC-26A0-41C2-B537-0AB5ECCCD18E}"/>
    <dgm:cxn modelId="{1C1CF882-4794-42EC-9A8C-1A6900D2C738}" type="presOf" srcId="{0415ECC2-68A8-4262-BCC1-5D57EEE400B0}" destId="{EA4B4ADD-48C9-4D11-A189-D99DC42A217B}" srcOrd="0" destOrd="0" presId="urn:microsoft.com/office/officeart/2005/8/layout/lProcess1"/>
    <dgm:cxn modelId="{ECC0F895-2878-488A-9B42-DB331FDEF56F}" type="presOf" srcId="{ADE35BDB-DA3A-4213-8E72-29E3F2521E1D}" destId="{9DEE29B2-C46B-4E95-8478-21E8CD71CFCA}" srcOrd="0" destOrd="0" presId="urn:microsoft.com/office/officeart/2005/8/layout/lProcess1"/>
    <dgm:cxn modelId="{D4732ED0-3F18-4270-BEC8-CFF5B7CC5ADF}" type="presOf" srcId="{018FD0AC-26A0-41C2-B537-0AB5ECCCD18E}" destId="{09FBD2E0-E07B-4525-B8A5-1CCADEF4E68E}" srcOrd="0" destOrd="0" presId="urn:microsoft.com/office/officeart/2005/8/layout/lProcess1"/>
    <dgm:cxn modelId="{3DE8422A-C992-4754-A199-C327A18BD134}" type="presParOf" srcId="{EA4B4ADD-48C9-4D11-A189-D99DC42A217B}" destId="{3C579C3A-8EE2-4CAB-8476-246119539EA3}" srcOrd="0" destOrd="0" presId="urn:microsoft.com/office/officeart/2005/8/layout/lProcess1"/>
    <dgm:cxn modelId="{2E7577DF-1455-475A-A4EC-A2B535283D7F}" type="presParOf" srcId="{3C579C3A-8EE2-4CAB-8476-246119539EA3}" destId="{9DEE29B2-C46B-4E95-8478-21E8CD71CFCA}" srcOrd="0" destOrd="0" presId="urn:microsoft.com/office/officeart/2005/8/layout/lProcess1"/>
    <dgm:cxn modelId="{DE50B525-17B6-4AA6-8A9D-62C232AB9410}" type="presParOf" srcId="{3C579C3A-8EE2-4CAB-8476-246119539EA3}" destId="{43898C79-5CE4-42E6-A660-DFF948E1D30A}" srcOrd="1" destOrd="0" presId="urn:microsoft.com/office/officeart/2005/8/layout/lProcess1"/>
    <dgm:cxn modelId="{B9AD44D8-9E46-4118-95F5-A43637E69025}" type="presParOf" srcId="{3C579C3A-8EE2-4CAB-8476-246119539EA3}" destId="{54F7FB6E-C596-4AE5-A700-4C2EACA3E052}" srcOrd="2" destOrd="0" presId="urn:microsoft.com/office/officeart/2005/8/layout/lProcess1"/>
    <dgm:cxn modelId="{D38E95E5-5BC7-4B2D-A25A-0C0BB7690D6D}" type="presParOf" srcId="{3C579C3A-8EE2-4CAB-8476-246119539EA3}" destId="{09FBD2E0-E07B-4525-B8A5-1CCADEF4E68E}" srcOrd="3" destOrd="0" presId="urn:microsoft.com/office/officeart/2005/8/layout/lProcess1"/>
    <dgm:cxn modelId="{15076730-B552-4A57-A35A-FBF10BDFE505}" type="presParOf" srcId="{3C579C3A-8EE2-4CAB-8476-246119539EA3}" destId="{437600B2-094E-4B37-B57B-CE24A1938BF5}" srcOrd="4" destOrd="0" presId="urn:microsoft.com/office/officeart/2005/8/layout/l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0415ECC2-68A8-4262-BCC1-5D57EEE400B0}" type="doc">
      <dgm:prSet loTypeId="urn:microsoft.com/office/officeart/2005/8/layout/lProcess1" loCatId="process" qsTypeId="urn:microsoft.com/office/officeart/2005/8/quickstyle/simple3" qsCatId="simple" csTypeId="urn:microsoft.com/office/officeart/2005/8/colors/accent6_2" csCatId="accent6" phldr="1"/>
      <dgm:spPr/>
      <dgm:t>
        <a:bodyPr/>
        <a:lstStyle/>
        <a:p>
          <a:endParaRPr lang="es-MX"/>
        </a:p>
      </dgm:t>
    </dgm:pt>
    <dgm:pt modelId="{ADE35BDB-DA3A-4213-8E72-29E3F2521E1D}">
      <dgm:prSet phldrT="[Texto]" custT="1"/>
      <dgm:spPr/>
      <dgm:t>
        <a:bodyPr/>
        <a:lstStyle/>
        <a:p>
          <a:r>
            <a:rPr lang="es-MX" sz="2000" dirty="0">
              <a:latin typeface="Proxima Nova Rg" panose="02000506030000020004" pitchFamily="50" charset="0"/>
            </a:rPr>
            <a:t>Tipos de Corrupción. </a:t>
          </a:r>
          <a:endParaRPr lang="es-MX" sz="2000" b="0" dirty="0"/>
        </a:p>
      </dgm:t>
    </dgm:pt>
    <dgm:pt modelId="{173BBA02-1AD0-4F14-857A-8AFC3C8BC4BE}" type="parTrans" cxnId="{EA341966-BB89-4CCF-8288-08F619FD03AD}">
      <dgm:prSet/>
      <dgm:spPr/>
      <dgm:t>
        <a:bodyPr/>
        <a:lstStyle/>
        <a:p>
          <a:endParaRPr lang="es-MX" sz="2000"/>
        </a:p>
      </dgm:t>
    </dgm:pt>
    <dgm:pt modelId="{6A0B7AD8-7AEF-4313-9CA4-64861BB669A6}" type="sibTrans" cxnId="{EA341966-BB89-4CCF-8288-08F619FD03AD}">
      <dgm:prSet/>
      <dgm:spPr/>
      <dgm:t>
        <a:bodyPr/>
        <a:lstStyle/>
        <a:p>
          <a:endParaRPr lang="es-MX" sz="2000"/>
        </a:p>
      </dgm:t>
    </dgm:pt>
    <dgm:pt modelId="{60DA6EBF-5F08-4235-95A9-177F31932984}">
      <dgm:prSet phldrT="[Texto]" custT="1"/>
      <dgm:spPr>
        <a:solidFill>
          <a:schemeClr val="accent6">
            <a:lumMod val="40000"/>
            <a:lumOff val="60000"/>
            <a:alpha val="90000"/>
          </a:schemeClr>
        </a:solidFill>
      </dgm:spPr>
      <dgm:t>
        <a:bodyPr/>
        <a:lstStyle/>
        <a:p>
          <a:pPr>
            <a:buFont typeface="Wingdings" panose="05000000000000000000" pitchFamily="2" charset="2"/>
            <a:buChar char="q"/>
          </a:pPr>
          <a:r>
            <a:rPr lang="es-MX" sz="2000" dirty="0">
              <a:latin typeface="Proxima Nova Rg" panose="02000506030000020004" pitchFamily="50" charset="0"/>
            </a:rPr>
            <a:t>Factores de Riesgo de Corrupción. </a:t>
          </a:r>
          <a:endParaRPr lang="es-MX" sz="2000" b="0" dirty="0"/>
        </a:p>
      </dgm:t>
    </dgm:pt>
    <dgm:pt modelId="{0A696D92-D528-48E5-8256-823DF5E99D0B}" type="parTrans" cxnId="{18BC788B-8D8D-41F3-A8E1-6C8DAF5ACB9E}">
      <dgm:prSet/>
      <dgm:spPr/>
      <dgm:t>
        <a:bodyPr/>
        <a:lstStyle/>
        <a:p>
          <a:endParaRPr lang="es-MX" sz="2000"/>
        </a:p>
      </dgm:t>
    </dgm:pt>
    <dgm:pt modelId="{018FD0AC-26A0-41C2-B537-0AB5ECCCD18E}" type="sibTrans" cxnId="{18BC788B-8D8D-41F3-A8E1-6C8DAF5ACB9E}">
      <dgm:prSet/>
      <dgm:spPr/>
      <dgm:t>
        <a:bodyPr/>
        <a:lstStyle/>
        <a:p>
          <a:endParaRPr lang="es-MX" sz="2000"/>
        </a:p>
      </dgm:t>
    </dgm:pt>
    <dgm:pt modelId="{D282954B-B547-414A-B616-3B79FAC74CF5}">
      <dgm:prSet phldrT="[Texto]" custT="1"/>
      <dgm:spPr>
        <a:solidFill>
          <a:srgbClr val="CEEAB0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 spcFirstLastPara="0" vert="horz" wrap="square" lIns="22860" tIns="22860" rIns="22860" bIns="22860" numCol="1" spcCol="1270" anchor="ctr" anchorCtr="0"/>
        <a:lstStyle/>
        <a:p>
          <a:pPr>
            <a:buFont typeface="Wingdings" panose="05000000000000000000" pitchFamily="2" charset="2"/>
            <a:buChar char="q"/>
          </a:pPr>
          <a:r>
            <a:rPr lang="es-MX" sz="2000" kern="1200" dirty="0">
              <a:latin typeface="Proxima Nova Rg" panose="02000506030000020004" pitchFamily="50" charset="0"/>
            </a:rPr>
            <a:t>Respuesta a los Riesgos de Corrupción.</a:t>
          </a:r>
        </a:p>
        <a:p>
          <a:pPr>
            <a:buFont typeface="Wingdings" panose="05000000000000000000" pitchFamily="2" charset="2"/>
            <a:buChar char="q"/>
          </a:pPr>
          <a:endParaRPr lang="es-MX" sz="2000" b="0" kern="1200" dirty="0"/>
        </a:p>
      </dgm:t>
    </dgm:pt>
    <dgm:pt modelId="{012A18AD-2217-4894-87B2-95C3CC7DB24B}" type="parTrans" cxnId="{C6223C27-0A66-4862-AD89-CA433563A64C}">
      <dgm:prSet/>
      <dgm:spPr/>
      <dgm:t>
        <a:bodyPr/>
        <a:lstStyle/>
        <a:p>
          <a:endParaRPr lang="es-MX" sz="2000"/>
        </a:p>
      </dgm:t>
    </dgm:pt>
    <dgm:pt modelId="{52A1335B-BA0F-481B-A612-BA936238CFD6}" type="sibTrans" cxnId="{C6223C27-0A66-4862-AD89-CA433563A64C}">
      <dgm:prSet/>
      <dgm:spPr/>
      <dgm:t>
        <a:bodyPr/>
        <a:lstStyle/>
        <a:p>
          <a:endParaRPr lang="es-MX" sz="2000"/>
        </a:p>
      </dgm:t>
    </dgm:pt>
    <dgm:pt modelId="{EA4B4ADD-48C9-4D11-A189-D99DC42A217B}" type="pres">
      <dgm:prSet presAssocID="{0415ECC2-68A8-4262-BCC1-5D57EEE400B0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3C579C3A-8EE2-4CAB-8476-246119539EA3}" type="pres">
      <dgm:prSet presAssocID="{ADE35BDB-DA3A-4213-8E72-29E3F2521E1D}" presName="vertFlow" presStyleCnt="0"/>
      <dgm:spPr/>
    </dgm:pt>
    <dgm:pt modelId="{9DEE29B2-C46B-4E95-8478-21E8CD71CFCA}" type="pres">
      <dgm:prSet presAssocID="{ADE35BDB-DA3A-4213-8E72-29E3F2521E1D}" presName="header" presStyleLbl="node1" presStyleIdx="0" presStyleCnt="1"/>
      <dgm:spPr/>
      <dgm:t>
        <a:bodyPr/>
        <a:lstStyle/>
        <a:p>
          <a:endParaRPr lang="es-MX"/>
        </a:p>
      </dgm:t>
    </dgm:pt>
    <dgm:pt modelId="{43898C79-5CE4-42E6-A660-DFF948E1D30A}" type="pres">
      <dgm:prSet presAssocID="{0A696D92-D528-48E5-8256-823DF5E99D0B}" presName="parTrans" presStyleLbl="sibTrans2D1" presStyleIdx="0" presStyleCnt="2"/>
      <dgm:spPr/>
      <dgm:t>
        <a:bodyPr/>
        <a:lstStyle/>
        <a:p>
          <a:endParaRPr lang="es-MX"/>
        </a:p>
      </dgm:t>
    </dgm:pt>
    <dgm:pt modelId="{54F7FB6E-C596-4AE5-A700-4C2EACA3E052}" type="pres">
      <dgm:prSet presAssocID="{60DA6EBF-5F08-4235-95A9-177F31932984}" presName="child" presStyleLbl="alignAccFollowNode1" presStyleIdx="0" presStyleCnt="2" custLinFactNeighborY="65266">
        <dgm:presLayoutVars>
          <dgm:chMax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09FBD2E0-E07B-4525-B8A5-1CCADEF4E68E}" type="pres">
      <dgm:prSet presAssocID="{018FD0AC-26A0-41C2-B537-0AB5ECCCD18E}" presName="sibTrans" presStyleLbl="sibTrans2D1" presStyleIdx="1" presStyleCnt="2"/>
      <dgm:spPr/>
      <dgm:t>
        <a:bodyPr/>
        <a:lstStyle/>
        <a:p>
          <a:endParaRPr lang="es-MX"/>
        </a:p>
      </dgm:t>
    </dgm:pt>
    <dgm:pt modelId="{437600B2-094E-4B37-B57B-CE24A1938BF5}" type="pres">
      <dgm:prSet presAssocID="{D282954B-B547-414A-B616-3B79FAC74CF5}" presName="child" presStyleLbl="alignAccFollowNode1" presStyleIdx="1" presStyleCnt="2" custScaleY="129243" custLinFactY="41101" custLinFactNeighborY="100000">
        <dgm:presLayoutVars>
          <dgm:chMax val="0"/>
          <dgm:bulletEnabled val="1"/>
        </dgm:presLayoutVars>
      </dgm:prSet>
      <dgm:spPr>
        <a:xfrm>
          <a:off x="208995" y="1977298"/>
          <a:ext cx="2925230" cy="945164"/>
        </a:xfrm>
        <a:prstGeom prst="roundRect">
          <a:avLst>
            <a:gd name="adj" fmla="val 10000"/>
          </a:avLst>
        </a:prstGeom>
      </dgm:spPr>
      <dgm:t>
        <a:bodyPr/>
        <a:lstStyle/>
        <a:p>
          <a:endParaRPr lang="es-MX"/>
        </a:p>
      </dgm:t>
    </dgm:pt>
  </dgm:ptLst>
  <dgm:cxnLst>
    <dgm:cxn modelId="{13C7D869-79D9-4E4E-81DD-57402451B3A1}" type="presOf" srcId="{D282954B-B547-414A-B616-3B79FAC74CF5}" destId="{437600B2-094E-4B37-B57B-CE24A1938BF5}" srcOrd="0" destOrd="0" presId="urn:microsoft.com/office/officeart/2005/8/layout/lProcess1"/>
    <dgm:cxn modelId="{C6223C27-0A66-4862-AD89-CA433563A64C}" srcId="{ADE35BDB-DA3A-4213-8E72-29E3F2521E1D}" destId="{D282954B-B547-414A-B616-3B79FAC74CF5}" srcOrd="1" destOrd="0" parTransId="{012A18AD-2217-4894-87B2-95C3CC7DB24B}" sibTransId="{52A1335B-BA0F-481B-A612-BA936238CFD6}"/>
    <dgm:cxn modelId="{EA341966-BB89-4CCF-8288-08F619FD03AD}" srcId="{0415ECC2-68A8-4262-BCC1-5D57EEE400B0}" destId="{ADE35BDB-DA3A-4213-8E72-29E3F2521E1D}" srcOrd="0" destOrd="0" parTransId="{173BBA02-1AD0-4F14-857A-8AFC3C8BC4BE}" sibTransId="{6A0B7AD8-7AEF-4313-9CA4-64861BB669A6}"/>
    <dgm:cxn modelId="{0AFA9DEA-6D56-45A8-B6D6-5B1E8771E36B}" type="presOf" srcId="{0A696D92-D528-48E5-8256-823DF5E99D0B}" destId="{43898C79-5CE4-42E6-A660-DFF948E1D30A}" srcOrd="0" destOrd="0" presId="urn:microsoft.com/office/officeart/2005/8/layout/lProcess1"/>
    <dgm:cxn modelId="{B6638A9B-1D5A-4E19-ACE7-5882A08946EA}" type="presOf" srcId="{60DA6EBF-5F08-4235-95A9-177F31932984}" destId="{54F7FB6E-C596-4AE5-A700-4C2EACA3E052}" srcOrd="0" destOrd="0" presId="urn:microsoft.com/office/officeart/2005/8/layout/lProcess1"/>
    <dgm:cxn modelId="{18BC788B-8D8D-41F3-A8E1-6C8DAF5ACB9E}" srcId="{ADE35BDB-DA3A-4213-8E72-29E3F2521E1D}" destId="{60DA6EBF-5F08-4235-95A9-177F31932984}" srcOrd="0" destOrd="0" parTransId="{0A696D92-D528-48E5-8256-823DF5E99D0B}" sibTransId="{018FD0AC-26A0-41C2-B537-0AB5ECCCD18E}"/>
    <dgm:cxn modelId="{1C1CF882-4794-42EC-9A8C-1A6900D2C738}" type="presOf" srcId="{0415ECC2-68A8-4262-BCC1-5D57EEE400B0}" destId="{EA4B4ADD-48C9-4D11-A189-D99DC42A217B}" srcOrd="0" destOrd="0" presId="urn:microsoft.com/office/officeart/2005/8/layout/lProcess1"/>
    <dgm:cxn modelId="{ECC0F895-2878-488A-9B42-DB331FDEF56F}" type="presOf" srcId="{ADE35BDB-DA3A-4213-8E72-29E3F2521E1D}" destId="{9DEE29B2-C46B-4E95-8478-21E8CD71CFCA}" srcOrd="0" destOrd="0" presId="urn:microsoft.com/office/officeart/2005/8/layout/lProcess1"/>
    <dgm:cxn modelId="{D4732ED0-3F18-4270-BEC8-CFF5B7CC5ADF}" type="presOf" srcId="{018FD0AC-26A0-41C2-B537-0AB5ECCCD18E}" destId="{09FBD2E0-E07B-4525-B8A5-1CCADEF4E68E}" srcOrd="0" destOrd="0" presId="urn:microsoft.com/office/officeart/2005/8/layout/lProcess1"/>
    <dgm:cxn modelId="{3DE8422A-C992-4754-A199-C327A18BD134}" type="presParOf" srcId="{EA4B4ADD-48C9-4D11-A189-D99DC42A217B}" destId="{3C579C3A-8EE2-4CAB-8476-246119539EA3}" srcOrd="0" destOrd="0" presId="urn:microsoft.com/office/officeart/2005/8/layout/lProcess1"/>
    <dgm:cxn modelId="{2E7577DF-1455-475A-A4EC-A2B535283D7F}" type="presParOf" srcId="{3C579C3A-8EE2-4CAB-8476-246119539EA3}" destId="{9DEE29B2-C46B-4E95-8478-21E8CD71CFCA}" srcOrd="0" destOrd="0" presId="urn:microsoft.com/office/officeart/2005/8/layout/lProcess1"/>
    <dgm:cxn modelId="{DE50B525-17B6-4AA6-8A9D-62C232AB9410}" type="presParOf" srcId="{3C579C3A-8EE2-4CAB-8476-246119539EA3}" destId="{43898C79-5CE4-42E6-A660-DFF948E1D30A}" srcOrd="1" destOrd="0" presId="urn:microsoft.com/office/officeart/2005/8/layout/lProcess1"/>
    <dgm:cxn modelId="{B9AD44D8-9E46-4118-95F5-A43637E69025}" type="presParOf" srcId="{3C579C3A-8EE2-4CAB-8476-246119539EA3}" destId="{54F7FB6E-C596-4AE5-A700-4C2EACA3E052}" srcOrd="2" destOrd="0" presId="urn:microsoft.com/office/officeart/2005/8/layout/lProcess1"/>
    <dgm:cxn modelId="{D38E95E5-5BC7-4B2D-A25A-0C0BB7690D6D}" type="presParOf" srcId="{3C579C3A-8EE2-4CAB-8476-246119539EA3}" destId="{09FBD2E0-E07B-4525-B8A5-1CCADEF4E68E}" srcOrd="3" destOrd="0" presId="urn:microsoft.com/office/officeart/2005/8/layout/lProcess1"/>
    <dgm:cxn modelId="{15076730-B552-4A57-A35A-FBF10BDFE505}" type="presParOf" srcId="{3C579C3A-8EE2-4CAB-8476-246119539EA3}" destId="{437600B2-094E-4B37-B57B-CE24A1938BF5}" srcOrd="4" destOrd="0" presId="urn:microsoft.com/office/officeart/2005/8/layout/l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0415ECC2-68A8-4262-BCC1-5D57EEE400B0}" type="doc">
      <dgm:prSet loTypeId="urn:microsoft.com/office/officeart/2005/8/layout/lProcess1" loCatId="process" qsTypeId="urn:microsoft.com/office/officeart/2005/8/quickstyle/simple3" qsCatId="simple" csTypeId="urn:microsoft.com/office/officeart/2005/8/colors/accent6_2" csCatId="accent6" phldr="1"/>
      <dgm:spPr/>
      <dgm:t>
        <a:bodyPr/>
        <a:lstStyle/>
        <a:p>
          <a:endParaRPr lang="es-MX"/>
        </a:p>
      </dgm:t>
    </dgm:pt>
    <dgm:pt modelId="{ADE35BDB-DA3A-4213-8E72-29E3F2521E1D}">
      <dgm:prSet phldrT="[Texto]" custT="1"/>
      <dgm:spPr/>
      <dgm:t>
        <a:bodyPr/>
        <a:lstStyle/>
        <a:p>
          <a:r>
            <a:rPr lang="es-MX" sz="1800" dirty="0">
              <a:latin typeface="Proxima Nova Rg" panose="02000506030000020004" pitchFamily="50" charset="0"/>
            </a:rPr>
            <a:t>Identificación del Cambio. </a:t>
          </a:r>
          <a:endParaRPr lang="es-MX" sz="1800" b="0" dirty="0"/>
        </a:p>
      </dgm:t>
    </dgm:pt>
    <dgm:pt modelId="{173BBA02-1AD0-4F14-857A-8AFC3C8BC4BE}" type="parTrans" cxnId="{EA341966-BB89-4CCF-8288-08F619FD03AD}">
      <dgm:prSet/>
      <dgm:spPr/>
      <dgm:t>
        <a:bodyPr/>
        <a:lstStyle/>
        <a:p>
          <a:endParaRPr lang="es-MX" sz="1800"/>
        </a:p>
      </dgm:t>
    </dgm:pt>
    <dgm:pt modelId="{6A0B7AD8-7AEF-4313-9CA4-64861BB669A6}" type="sibTrans" cxnId="{EA341966-BB89-4CCF-8288-08F619FD03AD}">
      <dgm:prSet/>
      <dgm:spPr/>
      <dgm:t>
        <a:bodyPr/>
        <a:lstStyle/>
        <a:p>
          <a:endParaRPr lang="es-MX" sz="1800"/>
        </a:p>
      </dgm:t>
    </dgm:pt>
    <dgm:pt modelId="{60DA6EBF-5F08-4235-95A9-177F31932984}">
      <dgm:prSet phldrT="[Texto]" custT="1"/>
      <dgm:spPr>
        <a:solidFill>
          <a:schemeClr val="accent6">
            <a:lumMod val="40000"/>
            <a:lumOff val="60000"/>
            <a:alpha val="90000"/>
          </a:schemeClr>
        </a:solidFill>
      </dgm:spPr>
      <dgm:t>
        <a:bodyPr/>
        <a:lstStyle/>
        <a:p>
          <a:pPr>
            <a:buFont typeface="Wingdings" panose="05000000000000000000" pitchFamily="2" charset="2"/>
            <a:buChar char="q"/>
          </a:pPr>
          <a:r>
            <a:rPr lang="es-MX" sz="1800" dirty="0">
              <a:latin typeface="Proxima Nova Rg" panose="02000506030000020004" pitchFamily="50" charset="0"/>
            </a:rPr>
            <a:t>Análisis y Respuesta al Cambio. </a:t>
          </a:r>
          <a:endParaRPr lang="es-MX" sz="1800" b="0" dirty="0"/>
        </a:p>
      </dgm:t>
    </dgm:pt>
    <dgm:pt modelId="{0A696D92-D528-48E5-8256-823DF5E99D0B}" type="parTrans" cxnId="{18BC788B-8D8D-41F3-A8E1-6C8DAF5ACB9E}">
      <dgm:prSet/>
      <dgm:spPr/>
      <dgm:t>
        <a:bodyPr/>
        <a:lstStyle/>
        <a:p>
          <a:endParaRPr lang="es-MX" sz="1800"/>
        </a:p>
      </dgm:t>
    </dgm:pt>
    <dgm:pt modelId="{018FD0AC-26A0-41C2-B537-0AB5ECCCD18E}" type="sibTrans" cxnId="{18BC788B-8D8D-41F3-A8E1-6C8DAF5ACB9E}">
      <dgm:prSet/>
      <dgm:spPr/>
      <dgm:t>
        <a:bodyPr/>
        <a:lstStyle/>
        <a:p>
          <a:endParaRPr lang="es-MX" sz="1800"/>
        </a:p>
      </dgm:t>
    </dgm:pt>
    <dgm:pt modelId="{EA4B4ADD-48C9-4D11-A189-D99DC42A217B}" type="pres">
      <dgm:prSet presAssocID="{0415ECC2-68A8-4262-BCC1-5D57EEE400B0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3C579C3A-8EE2-4CAB-8476-246119539EA3}" type="pres">
      <dgm:prSet presAssocID="{ADE35BDB-DA3A-4213-8E72-29E3F2521E1D}" presName="vertFlow" presStyleCnt="0"/>
      <dgm:spPr/>
    </dgm:pt>
    <dgm:pt modelId="{9DEE29B2-C46B-4E95-8478-21E8CD71CFCA}" type="pres">
      <dgm:prSet presAssocID="{ADE35BDB-DA3A-4213-8E72-29E3F2521E1D}" presName="header" presStyleLbl="node1" presStyleIdx="0" presStyleCnt="1" custLinFactY="-93036" custLinFactNeighborY="-100000"/>
      <dgm:spPr/>
      <dgm:t>
        <a:bodyPr/>
        <a:lstStyle/>
        <a:p>
          <a:endParaRPr lang="es-MX"/>
        </a:p>
      </dgm:t>
    </dgm:pt>
    <dgm:pt modelId="{43898C79-5CE4-42E6-A660-DFF948E1D30A}" type="pres">
      <dgm:prSet presAssocID="{0A696D92-D528-48E5-8256-823DF5E99D0B}" presName="parTrans" presStyleLbl="sibTrans2D1" presStyleIdx="0" presStyleCnt="1"/>
      <dgm:spPr/>
      <dgm:t>
        <a:bodyPr/>
        <a:lstStyle/>
        <a:p>
          <a:endParaRPr lang="es-MX"/>
        </a:p>
      </dgm:t>
    </dgm:pt>
    <dgm:pt modelId="{54F7FB6E-C596-4AE5-A700-4C2EACA3E052}" type="pres">
      <dgm:prSet presAssocID="{60DA6EBF-5F08-4235-95A9-177F31932984}" presName="child" presStyleLbl="alignAccFollowNode1" presStyleIdx="0" presStyleCnt="1" custLinFactY="-63804" custLinFactNeighborX="-4764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0AFA9DEA-6D56-45A8-B6D6-5B1E8771E36B}" type="presOf" srcId="{0A696D92-D528-48E5-8256-823DF5E99D0B}" destId="{43898C79-5CE4-42E6-A660-DFF948E1D30A}" srcOrd="0" destOrd="0" presId="urn:microsoft.com/office/officeart/2005/8/layout/lProcess1"/>
    <dgm:cxn modelId="{EA341966-BB89-4CCF-8288-08F619FD03AD}" srcId="{0415ECC2-68A8-4262-BCC1-5D57EEE400B0}" destId="{ADE35BDB-DA3A-4213-8E72-29E3F2521E1D}" srcOrd="0" destOrd="0" parTransId="{173BBA02-1AD0-4F14-857A-8AFC3C8BC4BE}" sibTransId="{6A0B7AD8-7AEF-4313-9CA4-64861BB669A6}"/>
    <dgm:cxn modelId="{1C1CF882-4794-42EC-9A8C-1A6900D2C738}" type="presOf" srcId="{0415ECC2-68A8-4262-BCC1-5D57EEE400B0}" destId="{EA4B4ADD-48C9-4D11-A189-D99DC42A217B}" srcOrd="0" destOrd="0" presId="urn:microsoft.com/office/officeart/2005/8/layout/lProcess1"/>
    <dgm:cxn modelId="{B6638A9B-1D5A-4E19-ACE7-5882A08946EA}" type="presOf" srcId="{60DA6EBF-5F08-4235-95A9-177F31932984}" destId="{54F7FB6E-C596-4AE5-A700-4C2EACA3E052}" srcOrd="0" destOrd="0" presId="urn:microsoft.com/office/officeart/2005/8/layout/lProcess1"/>
    <dgm:cxn modelId="{18BC788B-8D8D-41F3-A8E1-6C8DAF5ACB9E}" srcId="{ADE35BDB-DA3A-4213-8E72-29E3F2521E1D}" destId="{60DA6EBF-5F08-4235-95A9-177F31932984}" srcOrd="0" destOrd="0" parTransId="{0A696D92-D528-48E5-8256-823DF5E99D0B}" sibTransId="{018FD0AC-26A0-41C2-B537-0AB5ECCCD18E}"/>
    <dgm:cxn modelId="{ECC0F895-2878-488A-9B42-DB331FDEF56F}" type="presOf" srcId="{ADE35BDB-DA3A-4213-8E72-29E3F2521E1D}" destId="{9DEE29B2-C46B-4E95-8478-21E8CD71CFCA}" srcOrd="0" destOrd="0" presId="urn:microsoft.com/office/officeart/2005/8/layout/lProcess1"/>
    <dgm:cxn modelId="{3DE8422A-C992-4754-A199-C327A18BD134}" type="presParOf" srcId="{EA4B4ADD-48C9-4D11-A189-D99DC42A217B}" destId="{3C579C3A-8EE2-4CAB-8476-246119539EA3}" srcOrd="0" destOrd="0" presId="urn:microsoft.com/office/officeart/2005/8/layout/lProcess1"/>
    <dgm:cxn modelId="{2E7577DF-1455-475A-A4EC-A2B535283D7F}" type="presParOf" srcId="{3C579C3A-8EE2-4CAB-8476-246119539EA3}" destId="{9DEE29B2-C46B-4E95-8478-21E8CD71CFCA}" srcOrd="0" destOrd="0" presId="urn:microsoft.com/office/officeart/2005/8/layout/lProcess1"/>
    <dgm:cxn modelId="{DE50B525-17B6-4AA6-8A9D-62C232AB9410}" type="presParOf" srcId="{3C579C3A-8EE2-4CAB-8476-246119539EA3}" destId="{43898C79-5CE4-42E6-A660-DFF948E1D30A}" srcOrd="1" destOrd="0" presId="urn:microsoft.com/office/officeart/2005/8/layout/lProcess1"/>
    <dgm:cxn modelId="{B9AD44D8-9E46-4118-95F5-A43637E69025}" type="presParOf" srcId="{3C579C3A-8EE2-4CAB-8476-246119539EA3}" destId="{54F7FB6E-C596-4AE5-A700-4C2EACA3E052}" srcOrd="2" destOrd="0" presId="urn:microsoft.com/office/officeart/2005/8/layout/l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58193746-667D-4990-8027-92940970E1EA}" type="doc">
      <dgm:prSet loTypeId="urn:microsoft.com/office/officeart/2005/8/layout/list1" loCatId="list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es-MX"/>
        </a:p>
      </dgm:t>
    </dgm:pt>
    <dgm:pt modelId="{527B153D-D8B1-4A7A-B533-76EC9FDE3059}">
      <dgm:prSet phldrT="[Texto]" custT="1"/>
      <dgm:spPr>
        <a:solidFill>
          <a:schemeClr val="accent1"/>
        </a:solidFill>
      </dgm:spPr>
      <dgm:t>
        <a:bodyPr/>
        <a:lstStyle/>
        <a:p>
          <a:r>
            <a:rPr lang="es-ES" sz="2400" dirty="0"/>
            <a:t>3 Principios</a:t>
          </a:r>
          <a:endParaRPr lang="es-MX" sz="2400" dirty="0"/>
        </a:p>
      </dgm:t>
    </dgm:pt>
    <dgm:pt modelId="{4CBF25AE-B9B5-49C0-B20F-2616FB3D01E2}" type="parTrans" cxnId="{FE8412B3-4830-4EB9-A67F-C00DE351308E}">
      <dgm:prSet/>
      <dgm:spPr/>
      <dgm:t>
        <a:bodyPr/>
        <a:lstStyle/>
        <a:p>
          <a:endParaRPr lang="es-MX" sz="2400"/>
        </a:p>
      </dgm:t>
    </dgm:pt>
    <dgm:pt modelId="{F02A1BE0-0BAD-4FAA-B242-6C0597EA18EB}" type="sibTrans" cxnId="{FE8412B3-4830-4EB9-A67F-C00DE351308E}">
      <dgm:prSet/>
      <dgm:spPr/>
      <dgm:t>
        <a:bodyPr/>
        <a:lstStyle/>
        <a:p>
          <a:endParaRPr lang="es-MX" sz="2400"/>
        </a:p>
      </dgm:t>
    </dgm:pt>
    <dgm:pt modelId="{B457E120-55E3-474D-92DA-2CB885867A86}">
      <dgm:prSet phldrT="[Texto]" custT="1"/>
      <dgm:spPr/>
      <dgm:t>
        <a:bodyPr/>
        <a:lstStyle/>
        <a:p>
          <a:r>
            <a:rPr lang="es-ES" sz="2400" dirty="0">
              <a:solidFill>
                <a:schemeClr val="tx1"/>
              </a:solidFill>
            </a:rPr>
            <a:t>11 Puntos de interés</a:t>
          </a:r>
          <a:endParaRPr lang="es-MX" sz="2400" dirty="0">
            <a:solidFill>
              <a:schemeClr val="tx1"/>
            </a:solidFill>
          </a:endParaRPr>
        </a:p>
      </dgm:t>
    </dgm:pt>
    <dgm:pt modelId="{2B088FD0-39A1-4D38-8942-E741727FCBAB}" type="parTrans" cxnId="{C38734A1-6DE4-40A1-B346-B43E4E5C2223}">
      <dgm:prSet/>
      <dgm:spPr/>
      <dgm:t>
        <a:bodyPr/>
        <a:lstStyle/>
        <a:p>
          <a:endParaRPr lang="es-MX" sz="2400"/>
        </a:p>
      </dgm:t>
    </dgm:pt>
    <dgm:pt modelId="{48321E1D-9E37-4C1B-8074-E5DC281E5E47}" type="sibTrans" cxnId="{C38734A1-6DE4-40A1-B346-B43E4E5C2223}">
      <dgm:prSet/>
      <dgm:spPr/>
      <dgm:t>
        <a:bodyPr/>
        <a:lstStyle/>
        <a:p>
          <a:endParaRPr lang="es-MX" sz="2400"/>
        </a:p>
      </dgm:t>
    </dgm:pt>
    <dgm:pt modelId="{83E68DE1-577F-4D59-9961-1958D6BAE655}" type="pres">
      <dgm:prSet presAssocID="{58193746-667D-4990-8027-92940970E1EA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434495DE-2896-4EFD-B45D-5649AA137E15}" type="pres">
      <dgm:prSet presAssocID="{527B153D-D8B1-4A7A-B533-76EC9FDE3059}" presName="parentLin" presStyleCnt="0"/>
      <dgm:spPr/>
    </dgm:pt>
    <dgm:pt modelId="{8FD37D28-1C92-465F-A777-D850D616145C}" type="pres">
      <dgm:prSet presAssocID="{527B153D-D8B1-4A7A-B533-76EC9FDE3059}" presName="parentLeftMargin" presStyleLbl="node1" presStyleIdx="0" presStyleCnt="2"/>
      <dgm:spPr/>
      <dgm:t>
        <a:bodyPr/>
        <a:lstStyle/>
        <a:p>
          <a:endParaRPr lang="es-MX"/>
        </a:p>
      </dgm:t>
    </dgm:pt>
    <dgm:pt modelId="{7036F865-C772-4CC6-A083-2883FCD9D849}" type="pres">
      <dgm:prSet presAssocID="{527B153D-D8B1-4A7A-B533-76EC9FDE3059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F8E49A47-E303-45E2-996C-04178F66D5E1}" type="pres">
      <dgm:prSet presAssocID="{527B153D-D8B1-4A7A-B533-76EC9FDE3059}" presName="negativeSpace" presStyleCnt="0"/>
      <dgm:spPr/>
    </dgm:pt>
    <dgm:pt modelId="{1CEDD84F-3A8B-4291-AC8E-53F94E0B9060}" type="pres">
      <dgm:prSet presAssocID="{527B153D-D8B1-4A7A-B533-76EC9FDE3059}" presName="childText" presStyleLbl="conFgAcc1" presStyleIdx="0" presStyleCnt="2" custLinFactNeighborX="7269" custLinFactNeighborY="56229">
        <dgm:presLayoutVars>
          <dgm:bulletEnabled val="1"/>
        </dgm:presLayoutVars>
      </dgm:prSet>
      <dgm:spPr/>
    </dgm:pt>
    <dgm:pt modelId="{B62FF916-2FC2-4E81-A30E-EAD87B377E9C}" type="pres">
      <dgm:prSet presAssocID="{F02A1BE0-0BAD-4FAA-B242-6C0597EA18EB}" presName="spaceBetweenRectangles" presStyleCnt="0"/>
      <dgm:spPr/>
    </dgm:pt>
    <dgm:pt modelId="{72D106F1-C3A6-4FE8-BD5E-2099BD62C696}" type="pres">
      <dgm:prSet presAssocID="{B457E120-55E3-474D-92DA-2CB885867A86}" presName="parentLin" presStyleCnt="0"/>
      <dgm:spPr/>
    </dgm:pt>
    <dgm:pt modelId="{050E3783-0694-4B88-ACFC-424A8A8B0171}" type="pres">
      <dgm:prSet presAssocID="{B457E120-55E3-474D-92DA-2CB885867A86}" presName="parentLeftMargin" presStyleLbl="node1" presStyleIdx="0" presStyleCnt="2"/>
      <dgm:spPr/>
      <dgm:t>
        <a:bodyPr/>
        <a:lstStyle/>
        <a:p>
          <a:endParaRPr lang="es-MX"/>
        </a:p>
      </dgm:t>
    </dgm:pt>
    <dgm:pt modelId="{0339B0E6-683D-48AF-AD74-693F89208248}" type="pres">
      <dgm:prSet presAssocID="{B457E120-55E3-474D-92DA-2CB885867A86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97567752-57D0-4C85-98C0-6333BAA04D7D}" type="pres">
      <dgm:prSet presAssocID="{B457E120-55E3-474D-92DA-2CB885867A86}" presName="negativeSpace" presStyleCnt="0"/>
      <dgm:spPr/>
    </dgm:pt>
    <dgm:pt modelId="{BE2188CE-44E0-4A3C-BFBD-EBE8901DF29D}" type="pres">
      <dgm:prSet presAssocID="{B457E120-55E3-474D-92DA-2CB885867A86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FE8412B3-4830-4EB9-A67F-C00DE351308E}" srcId="{58193746-667D-4990-8027-92940970E1EA}" destId="{527B153D-D8B1-4A7A-B533-76EC9FDE3059}" srcOrd="0" destOrd="0" parTransId="{4CBF25AE-B9B5-49C0-B20F-2616FB3D01E2}" sibTransId="{F02A1BE0-0BAD-4FAA-B242-6C0597EA18EB}"/>
    <dgm:cxn modelId="{106CBCD9-462C-4F32-9E6D-97813A609AB9}" type="presOf" srcId="{527B153D-D8B1-4A7A-B533-76EC9FDE3059}" destId="{7036F865-C772-4CC6-A083-2883FCD9D849}" srcOrd="1" destOrd="0" presId="urn:microsoft.com/office/officeart/2005/8/layout/list1"/>
    <dgm:cxn modelId="{A96E2526-DCDA-412E-9019-8C75159DF9B1}" type="presOf" srcId="{527B153D-D8B1-4A7A-B533-76EC9FDE3059}" destId="{8FD37D28-1C92-465F-A777-D850D616145C}" srcOrd="0" destOrd="0" presId="urn:microsoft.com/office/officeart/2005/8/layout/list1"/>
    <dgm:cxn modelId="{4FAA3010-33D7-49B2-9973-6C67CE6BFEB2}" type="presOf" srcId="{B457E120-55E3-474D-92DA-2CB885867A86}" destId="{050E3783-0694-4B88-ACFC-424A8A8B0171}" srcOrd="0" destOrd="0" presId="urn:microsoft.com/office/officeart/2005/8/layout/list1"/>
    <dgm:cxn modelId="{C38734A1-6DE4-40A1-B346-B43E4E5C2223}" srcId="{58193746-667D-4990-8027-92940970E1EA}" destId="{B457E120-55E3-474D-92DA-2CB885867A86}" srcOrd="1" destOrd="0" parTransId="{2B088FD0-39A1-4D38-8942-E741727FCBAB}" sibTransId="{48321E1D-9E37-4C1B-8074-E5DC281E5E47}"/>
    <dgm:cxn modelId="{A194A0BB-FF11-43F0-8CEF-DF86598C9B28}" type="presOf" srcId="{58193746-667D-4990-8027-92940970E1EA}" destId="{83E68DE1-577F-4D59-9961-1958D6BAE655}" srcOrd="0" destOrd="0" presId="urn:microsoft.com/office/officeart/2005/8/layout/list1"/>
    <dgm:cxn modelId="{A8130E8E-AC8B-4E99-B871-CCA2F7CEC7BD}" type="presOf" srcId="{B457E120-55E3-474D-92DA-2CB885867A86}" destId="{0339B0E6-683D-48AF-AD74-693F89208248}" srcOrd="1" destOrd="0" presId="urn:microsoft.com/office/officeart/2005/8/layout/list1"/>
    <dgm:cxn modelId="{3A14C797-1423-4C31-8B47-4491F345B1A1}" type="presParOf" srcId="{83E68DE1-577F-4D59-9961-1958D6BAE655}" destId="{434495DE-2896-4EFD-B45D-5649AA137E15}" srcOrd="0" destOrd="0" presId="urn:microsoft.com/office/officeart/2005/8/layout/list1"/>
    <dgm:cxn modelId="{5DC444E5-979C-4039-891D-E4C0464C7215}" type="presParOf" srcId="{434495DE-2896-4EFD-B45D-5649AA137E15}" destId="{8FD37D28-1C92-465F-A777-D850D616145C}" srcOrd="0" destOrd="0" presId="urn:microsoft.com/office/officeart/2005/8/layout/list1"/>
    <dgm:cxn modelId="{3ADEDEDD-E4C2-4907-9B50-EA32A9253A96}" type="presParOf" srcId="{434495DE-2896-4EFD-B45D-5649AA137E15}" destId="{7036F865-C772-4CC6-A083-2883FCD9D849}" srcOrd="1" destOrd="0" presId="urn:microsoft.com/office/officeart/2005/8/layout/list1"/>
    <dgm:cxn modelId="{A20BE4B5-30FA-42AF-9AE5-734592073BF2}" type="presParOf" srcId="{83E68DE1-577F-4D59-9961-1958D6BAE655}" destId="{F8E49A47-E303-45E2-996C-04178F66D5E1}" srcOrd="1" destOrd="0" presId="urn:microsoft.com/office/officeart/2005/8/layout/list1"/>
    <dgm:cxn modelId="{01D2AEF1-725B-40F1-B5AA-636A2589B648}" type="presParOf" srcId="{83E68DE1-577F-4D59-9961-1958D6BAE655}" destId="{1CEDD84F-3A8B-4291-AC8E-53F94E0B9060}" srcOrd="2" destOrd="0" presId="urn:microsoft.com/office/officeart/2005/8/layout/list1"/>
    <dgm:cxn modelId="{94C3F7A5-4631-489D-B9C7-A01495132333}" type="presParOf" srcId="{83E68DE1-577F-4D59-9961-1958D6BAE655}" destId="{B62FF916-2FC2-4E81-A30E-EAD87B377E9C}" srcOrd="3" destOrd="0" presId="urn:microsoft.com/office/officeart/2005/8/layout/list1"/>
    <dgm:cxn modelId="{78B9791D-4F9C-4A57-8369-D2FA41943A5D}" type="presParOf" srcId="{83E68DE1-577F-4D59-9961-1958D6BAE655}" destId="{72D106F1-C3A6-4FE8-BD5E-2099BD62C696}" srcOrd="4" destOrd="0" presId="urn:microsoft.com/office/officeart/2005/8/layout/list1"/>
    <dgm:cxn modelId="{48D095E1-7CA9-4ACD-B0D0-AA51FB4076B2}" type="presParOf" srcId="{72D106F1-C3A6-4FE8-BD5E-2099BD62C696}" destId="{050E3783-0694-4B88-ACFC-424A8A8B0171}" srcOrd="0" destOrd="0" presId="urn:microsoft.com/office/officeart/2005/8/layout/list1"/>
    <dgm:cxn modelId="{3F04CB78-2E09-4629-AFDC-C80BC1E94CFD}" type="presParOf" srcId="{72D106F1-C3A6-4FE8-BD5E-2099BD62C696}" destId="{0339B0E6-683D-48AF-AD74-693F89208248}" srcOrd="1" destOrd="0" presId="urn:microsoft.com/office/officeart/2005/8/layout/list1"/>
    <dgm:cxn modelId="{5B834170-0F86-43F5-BEBD-BDBF1E78191B}" type="presParOf" srcId="{83E68DE1-577F-4D59-9961-1958D6BAE655}" destId="{97567752-57D0-4C85-98C0-6333BAA04D7D}" srcOrd="5" destOrd="0" presId="urn:microsoft.com/office/officeart/2005/8/layout/list1"/>
    <dgm:cxn modelId="{8F82970D-2C3F-445E-BA40-14CFF261D3FD}" type="presParOf" srcId="{83E68DE1-577F-4D59-9961-1958D6BAE655}" destId="{BE2188CE-44E0-4A3C-BFBD-EBE8901DF29D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0415ECC2-68A8-4262-BCC1-5D57EEE400B0}" type="doc">
      <dgm:prSet loTypeId="urn:microsoft.com/office/officeart/2005/8/layout/lProcess1" loCatId="process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ADE35BDB-DA3A-4213-8E72-29E3F2521E1D}">
      <dgm:prSet phldrT="[Texto]" custT="1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r>
            <a:rPr lang="es-MX" sz="1800" dirty="0">
              <a:latin typeface="Proxima Nova Rg" panose="02000506030000020004" pitchFamily="50" charset="0"/>
            </a:rPr>
            <a:t>Respuesta a los Objetivos y Riesgos.. </a:t>
          </a:r>
          <a:endParaRPr lang="es-MX" sz="1800" dirty="0"/>
        </a:p>
      </dgm:t>
    </dgm:pt>
    <dgm:pt modelId="{173BBA02-1AD0-4F14-857A-8AFC3C8BC4BE}" type="parTrans" cxnId="{EA341966-BB89-4CCF-8288-08F619FD03AD}">
      <dgm:prSet/>
      <dgm:spPr/>
      <dgm:t>
        <a:bodyPr/>
        <a:lstStyle/>
        <a:p>
          <a:endParaRPr lang="es-MX" sz="1800"/>
        </a:p>
      </dgm:t>
    </dgm:pt>
    <dgm:pt modelId="{6A0B7AD8-7AEF-4313-9CA4-64861BB669A6}" type="sibTrans" cxnId="{EA341966-BB89-4CCF-8288-08F619FD03AD}">
      <dgm:prSet/>
      <dgm:spPr/>
      <dgm:t>
        <a:bodyPr/>
        <a:lstStyle/>
        <a:p>
          <a:endParaRPr lang="es-MX" sz="1800"/>
        </a:p>
      </dgm:t>
    </dgm:pt>
    <dgm:pt modelId="{60DA6EBF-5F08-4235-95A9-177F31932984}">
      <dgm:prSet phldrT="[Texto]" custT="1"/>
      <dgm:spPr>
        <a:solidFill>
          <a:schemeClr val="accent1">
            <a:lumMod val="40000"/>
            <a:lumOff val="60000"/>
            <a:alpha val="90000"/>
          </a:schemeClr>
        </a:solidFill>
      </dgm:spPr>
      <dgm:t>
        <a:bodyPr/>
        <a:lstStyle/>
        <a:p>
          <a:pPr>
            <a:buFont typeface="Wingdings" panose="05000000000000000000" pitchFamily="2" charset="2"/>
            <a:buChar char="q"/>
          </a:pPr>
          <a:r>
            <a:rPr lang="es-MX" sz="1800" dirty="0">
              <a:latin typeface="Proxima Nova Rg" panose="02000506030000020004" pitchFamily="50" charset="0"/>
            </a:rPr>
            <a:t>Diseño de las Actividades de Control Apropiadas. </a:t>
          </a:r>
          <a:endParaRPr lang="es-MX" sz="1800" dirty="0"/>
        </a:p>
      </dgm:t>
    </dgm:pt>
    <dgm:pt modelId="{0A696D92-D528-48E5-8256-823DF5E99D0B}" type="parTrans" cxnId="{18BC788B-8D8D-41F3-A8E1-6C8DAF5ACB9E}">
      <dgm:prSet/>
      <dgm:spPr/>
      <dgm:t>
        <a:bodyPr/>
        <a:lstStyle/>
        <a:p>
          <a:endParaRPr lang="es-MX" sz="1800"/>
        </a:p>
      </dgm:t>
    </dgm:pt>
    <dgm:pt modelId="{018FD0AC-26A0-41C2-B537-0AB5ECCCD18E}" type="sibTrans" cxnId="{18BC788B-8D8D-41F3-A8E1-6C8DAF5ACB9E}">
      <dgm:prSet/>
      <dgm:spPr/>
      <dgm:t>
        <a:bodyPr/>
        <a:lstStyle/>
        <a:p>
          <a:endParaRPr lang="es-MX" sz="1800"/>
        </a:p>
      </dgm:t>
    </dgm:pt>
    <dgm:pt modelId="{D282954B-B547-414A-B616-3B79FAC74CF5}">
      <dgm:prSet phldrT="[Texto]" custT="1"/>
      <dgm:spPr>
        <a:solidFill>
          <a:schemeClr val="tx2">
            <a:lumMod val="40000"/>
            <a:lumOff val="60000"/>
            <a:alpha val="90000"/>
          </a:schemeClr>
        </a:solidFill>
      </dgm:spPr>
      <dgm:t>
        <a:bodyPr/>
        <a:lstStyle/>
        <a:p>
          <a:pPr>
            <a:buFont typeface="Wingdings" panose="05000000000000000000" pitchFamily="2" charset="2"/>
            <a:buChar char="q"/>
          </a:pPr>
          <a:r>
            <a:rPr lang="es-MX" sz="1800" dirty="0">
              <a:latin typeface="Proxima Nova Rg" panose="02000506030000020004" pitchFamily="50" charset="0"/>
            </a:rPr>
            <a:t>Diseño de Actividades de Control en Varios Niveles. </a:t>
          </a:r>
          <a:endParaRPr lang="es-MX" sz="1800" dirty="0"/>
        </a:p>
      </dgm:t>
    </dgm:pt>
    <dgm:pt modelId="{012A18AD-2217-4894-87B2-95C3CC7DB24B}" type="parTrans" cxnId="{C6223C27-0A66-4862-AD89-CA433563A64C}">
      <dgm:prSet/>
      <dgm:spPr/>
      <dgm:t>
        <a:bodyPr/>
        <a:lstStyle/>
        <a:p>
          <a:endParaRPr lang="es-MX" sz="1800"/>
        </a:p>
      </dgm:t>
    </dgm:pt>
    <dgm:pt modelId="{52A1335B-BA0F-481B-A612-BA936238CFD6}" type="sibTrans" cxnId="{C6223C27-0A66-4862-AD89-CA433563A64C}">
      <dgm:prSet/>
      <dgm:spPr/>
      <dgm:t>
        <a:bodyPr/>
        <a:lstStyle/>
        <a:p>
          <a:endParaRPr lang="es-MX" sz="1800"/>
        </a:p>
      </dgm:t>
    </dgm:pt>
    <dgm:pt modelId="{5534FF89-2FC8-43DE-B0B1-9F044F86DB26}">
      <dgm:prSet phldrT="[Texto]" custT="1"/>
      <dgm:spPr>
        <a:solidFill>
          <a:schemeClr val="accent1">
            <a:lumMod val="40000"/>
            <a:lumOff val="60000"/>
            <a:alpha val="90000"/>
          </a:schemeClr>
        </a:solidFill>
      </dgm:spPr>
      <dgm:t>
        <a:bodyPr/>
        <a:lstStyle/>
        <a:p>
          <a:pPr>
            <a:buFont typeface="Wingdings" panose="05000000000000000000" pitchFamily="2" charset="2"/>
            <a:buChar char="q"/>
          </a:pPr>
          <a:r>
            <a:rPr lang="es-MX" sz="1800" dirty="0">
              <a:latin typeface="Proxima Nova Rg" panose="02000506030000020004" pitchFamily="50" charset="0"/>
            </a:rPr>
            <a:t>Segregación de Funciones. </a:t>
          </a:r>
          <a:endParaRPr lang="es-MX" sz="1800" dirty="0"/>
        </a:p>
      </dgm:t>
    </dgm:pt>
    <dgm:pt modelId="{08C2F2E3-C710-4366-A3A4-A00A7B48211D}" type="parTrans" cxnId="{B1208184-76DC-4DB5-86C6-BF103C14A8C5}">
      <dgm:prSet/>
      <dgm:spPr/>
      <dgm:t>
        <a:bodyPr/>
        <a:lstStyle/>
        <a:p>
          <a:endParaRPr lang="es-MX" sz="1800"/>
        </a:p>
      </dgm:t>
    </dgm:pt>
    <dgm:pt modelId="{CFF6C9F6-CDE6-4EDC-BE69-7DCA04B36B09}" type="sibTrans" cxnId="{B1208184-76DC-4DB5-86C6-BF103C14A8C5}">
      <dgm:prSet/>
      <dgm:spPr/>
      <dgm:t>
        <a:bodyPr/>
        <a:lstStyle/>
        <a:p>
          <a:endParaRPr lang="es-MX" sz="1800"/>
        </a:p>
      </dgm:t>
    </dgm:pt>
    <dgm:pt modelId="{EA4B4ADD-48C9-4D11-A189-D99DC42A217B}" type="pres">
      <dgm:prSet presAssocID="{0415ECC2-68A8-4262-BCC1-5D57EEE400B0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3C579C3A-8EE2-4CAB-8476-246119539EA3}" type="pres">
      <dgm:prSet presAssocID="{ADE35BDB-DA3A-4213-8E72-29E3F2521E1D}" presName="vertFlow" presStyleCnt="0"/>
      <dgm:spPr/>
    </dgm:pt>
    <dgm:pt modelId="{9DEE29B2-C46B-4E95-8478-21E8CD71CFCA}" type="pres">
      <dgm:prSet presAssocID="{ADE35BDB-DA3A-4213-8E72-29E3F2521E1D}" presName="header" presStyleLbl="node1" presStyleIdx="0" presStyleCnt="1" custScaleX="128681"/>
      <dgm:spPr/>
      <dgm:t>
        <a:bodyPr/>
        <a:lstStyle/>
        <a:p>
          <a:endParaRPr lang="es-MX"/>
        </a:p>
      </dgm:t>
    </dgm:pt>
    <dgm:pt modelId="{43898C79-5CE4-42E6-A660-DFF948E1D30A}" type="pres">
      <dgm:prSet presAssocID="{0A696D92-D528-48E5-8256-823DF5E99D0B}" presName="parTrans" presStyleLbl="sibTrans2D1" presStyleIdx="0" presStyleCnt="3"/>
      <dgm:spPr/>
      <dgm:t>
        <a:bodyPr/>
        <a:lstStyle/>
        <a:p>
          <a:endParaRPr lang="es-MX"/>
        </a:p>
      </dgm:t>
    </dgm:pt>
    <dgm:pt modelId="{54F7FB6E-C596-4AE5-A700-4C2EACA3E052}" type="pres">
      <dgm:prSet presAssocID="{60DA6EBF-5F08-4235-95A9-177F31932984}" presName="child" presStyleLbl="alignAccFollowNode1" presStyleIdx="0" presStyleCnt="3" custScaleX="128681">
        <dgm:presLayoutVars>
          <dgm:chMax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09FBD2E0-E07B-4525-B8A5-1CCADEF4E68E}" type="pres">
      <dgm:prSet presAssocID="{018FD0AC-26A0-41C2-B537-0AB5ECCCD18E}" presName="sibTrans" presStyleLbl="sibTrans2D1" presStyleIdx="1" presStyleCnt="3"/>
      <dgm:spPr/>
      <dgm:t>
        <a:bodyPr/>
        <a:lstStyle/>
        <a:p>
          <a:endParaRPr lang="es-MX"/>
        </a:p>
      </dgm:t>
    </dgm:pt>
    <dgm:pt modelId="{437600B2-094E-4B37-B57B-CE24A1938BF5}" type="pres">
      <dgm:prSet presAssocID="{D282954B-B547-414A-B616-3B79FAC74CF5}" presName="child" presStyleLbl="alignAccFollowNode1" presStyleIdx="1" presStyleCnt="3" custScaleX="128550" custScaleY="129243">
        <dgm:presLayoutVars>
          <dgm:chMax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75BF2C3D-9301-48A5-BA70-B79C1ECBF8B1}" type="pres">
      <dgm:prSet presAssocID="{52A1335B-BA0F-481B-A612-BA936238CFD6}" presName="sibTrans" presStyleLbl="sibTrans2D1" presStyleIdx="2" presStyleCnt="3"/>
      <dgm:spPr/>
      <dgm:t>
        <a:bodyPr/>
        <a:lstStyle/>
        <a:p>
          <a:endParaRPr lang="es-MX"/>
        </a:p>
      </dgm:t>
    </dgm:pt>
    <dgm:pt modelId="{35AD6902-2B10-4E11-BFD9-2087F4CA3466}" type="pres">
      <dgm:prSet presAssocID="{5534FF89-2FC8-43DE-B0B1-9F044F86DB26}" presName="child" presStyleLbl="alignAccFollowNode1" presStyleIdx="2" presStyleCnt="3" custScaleX="128681" custScaleY="129243">
        <dgm:presLayoutVars>
          <dgm:chMax val="0"/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1C1CF882-4794-42EC-9A8C-1A6900D2C738}" type="presOf" srcId="{0415ECC2-68A8-4262-BCC1-5D57EEE400B0}" destId="{EA4B4ADD-48C9-4D11-A189-D99DC42A217B}" srcOrd="0" destOrd="0" presId="urn:microsoft.com/office/officeart/2005/8/layout/lProcess1"/>
    <dgm:cxn modelId="{ECC0F895-2878-488A-9B42-DB331FDEF56F}" type="presOf" srcId="{ADE35BDB-DA3A-4213-8E72-29E3F2521E1D}" destId="{9DEE29B2-C46B-4E95-8478-21E8CD71CFCA}" srcOrd="0" destOrd="0" presId="urn:microsoft.com/office/officeart/2005/8/layout/lProcess1"/>
    <dgm:cxn modelId="{C6223C27-0A66-4862-AD89-CA433563A64C}" srcId="{ADE35BDB-DA3A-4213-8E72-29E3F2521E1D}" destId="{D282954B-B547-414A-B616-3B79FAC74CF5}" srcOrd="1" destOrd="0" parTransId="{012A18AD-2217-4894-87B2-95C3CC7DB24B}" sibTransId="{52A1335B-BA0F-481B-A612-BA936238CFD6}"/>
    <dgm:cxn modelId="{13C7D869-79D9-4E4E-81DD-57402451B3A1}" type="presOf" srcId="{D282954B-B547-414A-B616-3B79FAC74CF5}" destId="{437600B2-094E-4B37-B57B-CE24A1938BF5}" srcOrd="0" destOrd="0" presId="urn:microsoft.com/office/officeart/2005/8/layout/lProcess1"/>
    <dgm:cxn modelId="{0AFA9DEA-6D56-45A8-B6D6-5B1E8771E36B}" type="presOf" srcId="{0A696D92-D528-48E5-8256-823DF5E99D0B}" destId="{43898C79-5CE4-42E6-A660-DFF948E1D30A}" srcOrd="0" destOrd="0" presId="urn:microsoft.com/office/officeart/2005/8/layout/lProcess1"/>
    <dgm:cxn modelId="{B6638A9B-1D5A-4E19-ACE7-5882A08946EA}" type="presOf" srcId="{60DA6EBF-5F08-4235-95A9-177F31932984}" destId="{54F7FB6E-C596-4AE5-A700-4C2EACA3E052}" srcOrd="0" destOrd="0" presId="urn:microsoft.com/office/officeart/2005/8/layout/lProcess1"/>
    <dgm:cxn modelId="{18BC788B-8D8D-41F3-A8E1-6C8DAF5ACB9E}" srcId="{ADE35BDB-DA3A-4213-8E72-29E3F2521E1D}" destId="{60DA6EBF-5F08-4235-95A9-177F31932984}" srcOrd="0" destOrd="0" parTransId="{0A696D92-D528-48E5-8256-823DF5E99D0B}" sibTransId="{018FD0AC-26A0-41C2-B537-0AB5ECCCD18E}"/>
    <dgm:cxn modelId="{9171D7FA-507F-4EB8-9105-ED78F290D76C}" type="presOf" srcId="{52A1335B-BA0F-481B-A612-BA936238CFD6}" destId="{75BF2C3D-9301-48A5-BA70-B79C1ECBF8B1}" srcOrd="0" destOrd="0" presId="urn:microsoft.com/office/officeart/2005/8/layout/lProcess1"/>
    <dgm:cxn modelId="{EA341966-BB89-4CCF-8288-08F619FD03AD}" srcId="{0415ECC2-68A8-4262-BCC1-5D57EEE400B0}" destId="{ADE35BDB-DA3A-4213-8E72-29E3F2521E1D}" srcOrd="0" destOrd="0" parTransId="{173BBA02-1AD0-4F14-857A-8AFC3C8BC4BE}" sibTransId="{6A0B7AD8-7AEF-4313-9CA4-64861BB669A6}"/>
    <dgm:cxn modelId="{D4732ED0-3F18-4270-BEC8-CFF5B7CC5ADF}" type="presOf" srcId="{018FD0AC-26A0-41C2-B537-0AB5ECCCD18E}" destId="{09FBD2E0-E07B-4525-B8A5-1CCADEF4E68E}" srcOrd="0" destOrd="0" presId="urn:microsoft.com/office/officeart/2005/8/layout/lProcess1"/>
    <dgm:cxn modelId="{B1208184-76DC-4DB5-86C6-BF103C14A8C5}" srcId="{ADE35BDB-DA3A-4213-8E72-29E3F2521E1D}" destId="{5534FF89-2FC8-43DE-B0B1-9F044F86DB26}" srcOrd="2" destOrd="0" parTransId="{08C2F2E3-C710-4366-A3A4-A00A7B48211D}" sibTransId="{CFF6C9F6-CDE6-4EDC-BE69-7DCA04B36B09}"/>
    <dgm:cxn modelId="{04BD49B9-E7C0-4174-BDE9-8E2640E9E97D}" type="presOf" srcId="{5534FF89-2FC8-43DE-B0B1-9F044F86DB26}" destId="{35AD6902-2B10-4E11-BFD9-2087F4CA3466}" srcOrd="0" destOrd="0" presId="urn:microsoft.com/office/officeart/2005/8/layout/lProcess1"/>
    <dgm:cxn modelId="{3DE8422A-C992-4754-A199-C327A18BD134}" type="presParOf" srcId="{EA4B4ADD-48C9-4D11-A189-D99DC42A217B}" destId="{3C579C3A-8EE2-4CAB-8476-246119539EA3}" srcOrd="0" destOrd="0" presId="urn:microsoft.com/office/officeart/2005/8/layout/lProcess1"/>
    <dgm:cxn modelId="{2E7577DF-1455-475A-A4EC-A2B535283D7F}" type="presParOf" srcId="{3C579C3A-8EE2-4CAB-8476-246119539EA3}" destId="{9DEE29B2-C46B-4E95-8478-21E8CD71CFCA}" srcOrd="0" destOrd="0" presId="urn:microsoft.com/office/officeart/2005/8/layout/lProcess1"/>
    <dgm:cxn modelId="{DE50B525-17B6-4AA6-8A9D-62C232AB9410}" type="presParOf" srcId="{3C579C3A-8EE2-4CAB-8476-246119539EA3}" destId="{43898C79-5CE4-42E6-A660-DFF948E1D30A}" srcOrd="1" destOrd="0" presId="urn:microsoft.com/office/officeart/2005/8/layout/lProcess1"/>
    <dgm:cxn modelId="{B9AD44D8-9E46-4118-95F5-A43637E69025}" type="presParOf" srcId="{3C579C3A-8EE2-4CAB-8476-246119539EA3}" destId="{54F7FB6E-C596-4AE5-A700-4C2EACA3E052}" srcOrd="2" destOrd="0" presId="urn:microsoft.com/office/officeart/2005/8/layout/lProcess1"/>
    <dgm:cxn modelId="{D38E95E5-5BC7-4B2D-A25A-0C0BB7690D6D}" type="presParOf" srcId="{3C579C3A-8EE2-4CAB-8476-246119539EA3}" destId="{09FBD2E0-E07B-4525-B8A5-1CCADEF4E68E}" srcOrd="3" destOrd="0" presId="urn:microsoft.com/office/officeart/2005/8/layout/lProcess1"/>
    <dgm:cxn modelId="{15076730-B552-4A57-A35A-FBF10BDFE505}" type="presParOf" srcId="{3C579C3A-8EE2-4CAB-8476-246119539EA3}" destId="{437600B2-094E-4B37-B57B-CE24A1938BF5}" srcOrd="4" destOrd="0" presId="urn:microsoft.com/office/officeart/2005/8/layout/lProcess1"/>
    <dgm:cxn modelId="{9DC862FF-C44A-4579-A7B3-2C936BF0673D}" type="presParOf" srcId="{3C579C3A-8EE2-4CAB-8476-246119539EA3}" destId="{75BF2C3D-9301-48A5-BA70-B79C1ECBF8B1}" srcOrd="5" destOrd="0" presId="urn:microsoft.com/office/officeart/2005/8/layout/lProcess1"/>
    <dgm:cxn modelId="{9082C0D9-6686-4042-8260-728FA4AEE548}" type="presParOf" srcId="{3C579C3A-8EE2-4CAB-8476-246119539EA3}" destId="{35AD6902-2B10-4E11-BFD9-2087F4CA3466}" srcOrd="6" destOrd="0" presId="urn:microsoft.com/office/officeart/2005/8/layout/l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C3E78B2-1B5D-4AE5-8E72-9B8EDCA55026}" type="doc">
      <dgm:prSet loTypeId="urn:microsoft.com/office/officeart/2005/8/layout/vList2" loCatId="list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es-MX"/>
        </a:p>
      </dgm:t>
    </dgm:pt>
    <dgm:pt modelId="{09F5F915-44DB-4E8F-B792-73357297FC43}">
      <dgm:prSet phldrT="[Texto]" custT="1"/>
      <dgm:spPr>
        <a:solidFill>
          <a:schemeClr val="accent6"/>
        </a:solidFill>
      </dgm:spPr>
      <dgm:t>
        <a:bodyPr/>
        <a:lstStyle/>
        <a:p>
          <a:pPr algn="ctr"/>
          <a:r>
            <a:rPr lang="es-ES" sz="2400" b="1" dirty="0">
              <a:latin typeface="Proxima Nova Rg" panose="02000506030000020004" pitchFamily="50" charset="0"/>
            </a:rPr>
            <a:t>IMPLEMENTACIÓN</a:t>
          </a:r>
        </a:p>
        <a:p>
          <a:pPr algn="ctr"/>
          <a:r>
            <a:rPr lang="es-ES" sz="2400" dirty="0">
              <a:latin typeface="Proxima Nova Rg" panose="02000506030000020004" pitchFamily="50" charset="0"/>
            </a:rPr>
            <a:t>Los titulares de las unidades administrativas de diseñar las políticas y procedimientos que se ajusten a las disposiciones jurídicas y normativas y a las circunstancias especificas de la institución y su aplicación.</a:t>
          </a:r>
          <a:endParaRPr lang="es-MX" sz="2400" dirty="0">
            <a:latin typeface="Proxima Nova Rg" panose="02000506030000020004" pitchFamily="50" charset="0"/>
            <a:cs typeface="Times New Roman" panose="02020603050405020304" pitchFamily="18" charset="0"/>
          </a:endParaRPr>
        </a:p>
      </dgm:t>
    </dgm:pt>
    <dgm:pt modelId="{1092B74E-3FA9-4920-87A9-3C98584EAF2B}" type="parTrans" cxnId="{41A47BAF-698F-4269-A95C-920B4DCAA089}">
      <dgm:prSet/>
      <dgm:spPr/>
      <dgm:t>
        <a:bodyPr/>
        <a:lstStyle/>
        <a:p>
          <a:endParaRPr lang="es-MX" sz="2000">
            <a:solidFill>
              <a:schemeClr val="bg1"/>
            </a:solidFill>
            <a:latin typeface="Proxima Nova Rg" panose="02000506030000020004" pitchFamily="50" charset="0"/>
            <a:cs typeface="Times New Roman" panose="02020603050405020304" pitchFamily="18" charset="0"/>
          </a:endParaRPr>
        </a:p>
      </dgm:t>
    </dgm:pt>
    <dgm:pt modelId="{7CBBE316-A97B-4DAC-A6EE-321F7C46299C}" type="sibTrans" cxnId="{41A47BAF-698F-4269-A95C-920B4DCAA089}">
      <dgm:prSet/>
      <dgm:spPr/>
      <dgm:t>
        <a:bodyPr/>
        <a:lstStyle/>
        <a:p>
          <a:endParaRPr lang="es-MX" sz="2000">
            <a:solidFill>
              <a:schemeClr val="bg1"/>
            </a:solidFill>
            <a:latin typeface="Proxima Nova Rg" panose="02000506030000020004" pitchFamily="50" charset="0"/>
            <a:cs typeface="Times New Roman" panose="02020603050405020304" pitchFamily="18" charset="0"/>
          </a:endParaRPr>
        </a:p>
      </dgm:t>
    </dgm:pt>
    <dgm:pt modelId="{E3D6C2F0-0BC2-417F-90C8-001A10094036}" type="pres">
      <dgm:prSet presAssocID="{4C3E78B2-1B5D-4AE5-8E72-9B8EDCA5502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0BE2368F-C059-4249-AB4E-491B40E10340}" type="pres">
      <dgm:prSet presAssocID="{09F5F915-44DB-4E8F-B792-73357297FC43}" presName="parentText" presStyleLbl="node1" presStyleIdx="0" presStyleCnt="1" custScaleX="87619" custLinFactNeighborX="3229" custLinFactNeighborY="-20059">
        <dgm:presLayoutVars>
          <dgm:chMax val="0"/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D8D8D8E9-9CD5-4990-AEC7-5A68DD257B74}" type="presOf" srcId="{09F5F915-44DB-4E8F-B792-73357297FC43}" destId="{0BE2368F-C059-4249-AB4E-491B40E10340}" srcOrd="0" destOrd="0" presId="urn:microsoft.com/office/officeart/2005/8/layout/vList2"/>
    <dgm:cxn modelId="{41A47BAF-698F-4269-A95C-920B4DCAA089}" srcId="{4C3E78B2-1B5D-4AE5-8E72-9B8EDCA55026}" destId="{09F5F915-44DB-4E8F-B792-73357297FC43}" srcOrd="0" destOrd="0" parTransId="{1092B74E-3FA9-4920-87A9-3C98584EAF2B}" sibTransId="{7CBBE316-A97B-4DAC-A6EE-321F7C46299C}"/>
    <dgm:cxn modelId="{1244DE4D-1620-4079-BE91-7A4B2EFE46F4}" type="presOf" srcId="{4C3E78B2-1B5D-4AE5-8E72-9B8EDCA55026}" destId="{E3D6C2F0-0BC2-417F-90C8-001A10094036}" srcOrd="0" destOrd="0" presId="urn:microsoft.com/office/officeart/2005/8/layout/vList2"/>
    <dgm:cxn modelId="{6CDFC700-2095-429B-8DEF-8F75944A44BD}" type="presParOf" srcId="{E3D6C2F0-0BC2-417F-90C8-001A10094036}" destId="{0BE2368F-C059-4249-AB4E-491B40E1034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0415ECC2-68A8-4262-BCC1-5D57EEE400B0}" type="doc">
      <dgm:prSet loTypeId="urn:microsoft.com/office/officeart/2005/8/layout/lProcess1" loCatId="process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ADE35BDB-DA3A-4213-8E72-29E3F2521E1D}">
      <dgm:prSet phldrT="[Texto]" custT="1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r>
            <a:rPr lang="es-MX" sz="1800" dirty="0">
              <a:latin typeface="Proxima Nova Rg" panose="02000506030000020004" pitchFamily="50" charset="0"/>
            </a:rPr>
            <a:t>Desarrollo de los Sistemas de Información</a:t>
          </a:r>
          <a:endParaRPr lang="es-MX" sz="1800" dirty="0"/>
        </a:p>
      </dgm:t>
    </dgm:pt>
    <dgm:pt modelId="{173BBA02-1AD0-4F14-857A-8AFC3C8BC4BE}" type="parTrans" cxnId="{EA341966-BB89-4CCF-8288-08F619FD03AD}">
      <dgm:prSet/>
      <dgm:spPr/>
      <dgm:t>
        <a:bodyPr/>
        <a:lstStyle/>
        <a:p>
          <a:endParaRPr lang="es-MX" sz="1800"/>
        </a:p>
      </dgm:t>
    </dgm:pt>
    <dgm:pt modelId="{6A0B7AD8-7AEF-4313-9CA4-64861BB669A6}" type="sibTrans" cxnId="{EA341966-BB89-4CCF-8288-08F619FD03AD}">
      <dgm:prSet/>
      <dgm:spPr/>
      <dgm:t>
        <a:bodyPr/>
        <a:lstStyle/>
        <a:p>
          <a:endParaRPr lang="es-MX" sz="1800"/>
        </a:p>
      </dgm:t>
    </dgm:pt>
    <dgm:pt modelId="{60DA6EBF-5F08-4235-95A9-177F31932984}">
      <dgm:prSet phldrT="[Texto]" custT="1"/>
      <dgm:spPr>
        <a:solidFill>
          <a:schemeClr val="accent1">
            <a:lumMod val="40000"/>
            <a:lumOff val="60000"/>
            <a:alpha val="90000"/>
          </a:schemeClr>
        </a:solidFill>
      </dgm:spPr>
      <dgm:t>
        <a:bodyPr/>
        <a:lstStyle/>
        <a:p>
          <a:pPr>
            <a:buFont typeface="Wingdings" panose="05000000000000000000" pitchFamily="2" charset="2"/>
            <a:buChar char="q"/>
          </a:pPr>
          <a:r>
            <a:rPr lang="es-MX" sz="1800" dirty="0">
              <a:latin typeface="Proxima Nova Rg" panose="02000506030000020004" pitchFamily="50" charset="0"/>
            </a:rPr>
            <a:t>Diseño de los Tipos de Actividades de Control Apropiadas. </a:t>
          </a:r>
          <a:endParaRPr lang="es-MX" sz="1800" dirty="0"/>
        </a:p>
      </dgm:t>
    </dgm:pt>
    <dgm:pt modelId="{0A696D92-D528-48E5-8256-823DF5E99D0B}" type="parTrans" cxnId="{18BC788B-8D8D-41F3-A8E1-6C8DAF5ACB9E}">
      <dgm:prSet/>
      <dgm:spPr/>
      <dgm:t>
        <a:bodyPr/>
        <a:lstStyle/>
        <a:p>
          <a:endParaRPr lang="es-MX" sz="1800"/>
        </a:p>
      </dgm:t>
    </dgm:pt>
    <dgm:pt modelId="{018FD0AC-26A0-41C2-B537-0AB5ECCCD18E}" type="sibTrans" cxnId="{18BC788B-8D8D-41F3-A8E1-6C8DAF5ACB9E}">
      <dgm:prSet/>
      <dgm:spPr/>
      <dgm:t>
        <a:bodyPr/>
        <a:lstStyle/>
        <a:p>
          <a:endParaRPr lang="es-MX" sz="1800"/>
        </a:p>
      </dgm:t>
    </dgm:pt>
    <dgm:pt modelId="{D282954B-B547-414A-B616-3B79FAC74CF5}">
      <dgm:prSet phldrT="[Texto]" custT="1"/>
      <dgm:spPr>
        <a:solidFill>
          <a:schemeClr val="tx2">
            <a:lumMod val="40000"/>
            <a:lumOff val="60000"/>
            <a:alpha val="90000"/>
          </a:schemeClr>
        </a:solidFill>
      </dgm:spPr>
      <dgm:t>
        <a:bodyPr/>
        <a:lstStyle/>
        <a:p>
          <a:pPr>
            <a:buFont typeface="Wingdings" panose="05000000000000000000" pitchFamily="2" charset="2"/>
            <a:buChar char="q"/>
          </a:pPr>
          <a:r>
            <a:rPr lang="es-MX" sz="1800" dirty="0">
              <a:latin typeface="Proxima Nova Rg" panose="02000506030000020004" pitchFamily="50" charset="0"/>
            </a:rPr>
            <a:t>Diseño de la Infraestructura de las TIC. </a:t>
          </a:r>
          <a:endParaRPr lang="es-MX" sz="1800" dirty="0"/>
        </a:p>
      </dgm:t>
    </dgm:pt>
    <dgm:pt modelId="{012A18AD-2217-4894-87B2-95C3CC7DB24B}" type="parTrans" cxnId="{C6223C27-0A66-4862-AD89-CA433563A64C}">
      <dgm:prSet/>
      <dgm:spPr/>
      <dgm:t>
        <a:bodyPr/>
        <a:lstStyle/>
        <a:p>
          <a:endParaRPr lang="es-MX" sz="1800"/>
        </a:p>
      </dgm:t>
    </dgm:pt>
    <dgm:pt modelId="{52A1335B-BA0F-481B-A612-BA936238CFD6}" type="sibTrans" cxnId="{C6223C27-0A66-4862-AD89-CA433563A64C}">
      <dgm:prSet/>
      <dgm:spPr/>
      <dgm:t>
        <a:bodyPr/>
        <a:lstStyle/>
        <a:p>
          <a:endParaRPr lang="es-MX" sz="1800"/>
        </a:p>
      </dgm:t>
    </dgm:pt>
    <dgm:pt modelId="{0E796CAD-9092-4339-B0D8-1AC5A0479B94}">
      <dgm:prSet phldrT="[Texto]" custT="1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r>
            <a:rPr lang="es-MX" sz="1800" dirty="0">
              <a:latin typeface="Proxima Nova Rg" panose="02000506030000020004" pitchFamily="50" charset="0"/>
            </a:rPr>
            <a:t>Diseño de la Administración de la Seguridad. </a:t>
          </a:r>
          <a:endParaRPr lang="es-MX" sz="1800" dirty="0"/>
        </a:p>
      </dgm:t>
    </dgm:pt>
    <dgm:pt modelId="{F22E66AE-8669-40BF-AE2A-8485838E044E}" type="parTrans" cxnId="{4120C881-018C-4F1A-A31F-D14CA1483C13}">
      <dgm:prSet/>
      <dgm:spPr/>
      <dgm:t>
        <a:bodyPr/>
        <a:lstStyle/>
        <a:p>
          <a:endParaRPr lang="es-MX" sz="1800"/>
        </a:p>
      </dgm:t>
    </dgm:pt>
    <dgm:pt modelId="{40753BF4-355E-4929-9C93-198CFF8379D1}" type="sibTrans" cxnId="{4120C881-018C-4F1A-A31F-D14CA1483C13}">
      <dgm:prSet/>
      <dgm:spPr/>
      <dgm:t>
        <a:bodyPr/>
        <a:lstStyle/>
        <a:p>
          <a:endParaRPr lang="es-MX" sz="1800"/>
        </a:p>
      </dgm:t>
    </dgm:pt>
    <dgm:pt modelId="{E205AC3F-502B-49A2-89BA-0A7ACB337A96}">
      <dgm:prSet phldrT="[Texto]" custT="1"/>
      <dgm:spPr>
        <a:solidFill>
          <a:schemeClr val="accent1">
            <a:lumMod val="40000"/>
            <a:lumOff val="60000"/>
            <a:alpha val="90000"/>
          </a:schemeClr>
        </a:solidFill>
      </dgm:spPr>
      <dgm:t>
        <a:bodyPr/>
        <a:lstStyle/>
        <a:p>
          <a:pPr>
            <a:buFont typeface="Wingdings" panose="05000000000000000000" pitchFamily="2" charset="2"/>
            <a:buChar char="q"/>
          </a:pPr>
          <a:r>
            <a:rPr lang="es-MX" sz="1800" dirty="0">
              <a:latin typeface="Proxima Nova Rg" panose="02000506030000020004" pitchFamily="50" charset="0"/>
            </a:rPr>
            <a:t>Diseño de la Adquisición, Desarrollo y Mantenimiento de las TIC. </a:t>
          </a:r>
          <a:endParaRPr lang="es-MX" sz="1800" dirty="0"/>
        </a:p>
      </dgm:t>
    </dgm:pt>
    <dgm:pt modelId="{0F45E802-1C70-4450-8FB9-5356E8A16E0B}" type="parTrans" cxnId="{4167337C-D215-40B5-A8BB-44A802EDDE01}">
      <dgm:prSet/>
      <dgm:spPr/>
      <dgm:t>
        <a:bodyPr/>
        <a:lstStyle/>
        <a:p>
          <a:endParaRPr lang="es-MX" sz="1800"/>
        </a:p>
      </dgm:t>
    </dgm:pt>
    <dgm:pt modelId="{9316339E-2010-4AC7-B7BB-D388FCC7A6B4}" type="sibTrans" cxnId="{4167337C-D215-40B5-A8BB-44A802EDDE01}">
      <dgm:prSet/>
      <dgm:spPr/>
      <dgm:t>
        <a:bodyPr/>
        <a:lstStyle/>
        <a:p>
          <a:endParaRPr lang="es-MX" sz="1800"/>
        </a:p>
      </dgm:t>
    </dgm:pt>
    <dgm:pt modelId="{EA4B4ADD-48C9-4D11-A189-D99DC42A217B}" type="pres">
      <dgm:prSet presAssocID="{0415ECC2-68A8-4262-BCC1-5D57EEE400B0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3C579C3A-8EE2-4CAB-8476-246119539EA3}" type="pres">
      <dgm:prSet presAssocID="{ADE35BDB-DA3A-4213-8E72-29E3F2521E1D}" presName="vertFlow" presStyleCnt="0"/>
      <dgm:spPr/>
    </dgm:pt>
    <dgm:pt modelId="{9DEE29B2-C46B-4E95-8478-21E8CD71CFCA}" type="pres">
      <dgm:prSet presAssocID="{ADE35BDB-DA3A-4213-8E72-29E3F2521E1D}" presName="header" presStyleLbl="node1" presStyleIdx="0" presStyleCnt="2"/>
      <dgm:spPr/>
      <dgm:t>
        <a:bodyPr/>
        <a:lstStyle/>
        <a:p>
          <a:endParaRPr lang="es-MX"/>
        </a:p>
      </dgm:t>
    </dgm:pt>
    <dgm:pt modelId="{43898C79-5CE4-42E6-A660-DFF948E1D30A}" type="pres">
      <dgm:prSet presAssocID="{0A696D92-D528-48E5-8256-823DF5E99D0B}" presName="parTrans" presStyleLbl="sibTrans2D1" presStyleIdx="0" presStyleCnt="3"/>
      <dgm:spPr/>
      <dgm:t>
        <a:bodyPr/>
        <a:lstStyle/>
        <a:p>
          <a:endParaRPr lang="es-MX"/>
        </a:p>
      </dgm:t>
    </dgm:pt>
    <dgm:pt modelId="{54F7FB6E-C596-4AE5-A700-4C2EACA3E052}" type="pres">
      <dgm:prSet presAssocID="{60DA6EBF-5F08-4235-95A9-177F31932984}" presName="child" presStyleLbl="alignAccFollow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09FBD2E0-E07B-4525-B8A5-1CCADEF4E68E}" type="pres">
      <dgm:prSet presAssocID="{018FD0AC-26A0-41C2-B537-0AB5ECCCD18E}" presName="sibTrans" presStyleLbl="sibTrans2D1" presStyleIdx="1" presStyleCnt="3"/>
      <dgm:spPr/>
      <dgm:t>
        <a:bodyPr/>
        <a:lstStyle/>
        <a:p>
          <a:endParaRPr lang="es-MX"/>
        </a:p>
      </dgm:t>
    </dgm:pt>
    <dgm:pt modelId="{437600B2-094E-4B37-B57B-CE24A1938BF5}" type="pres">
      <dgm:prSet presAssocID="{D282954B-B547-414A-B616-3B79FAC74CF5}" presName="child" presStyleLbl="alignAccFollowNode1" presStyleIdx="1" presStyleCnt="3" custScaleY="129243">
        <dgm:presLayoutVars>
          <dgm:chMax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F4BEB976-B0CC-4232-A2D6-54B3832F3C90}" type="pres">
      <dgm:prSet presAssocID="{ADE35BDB-DA3A-4213-8E72-29E3F2521E1D}" presName="hSp" presStyleCnt="0"/>
      <dgm:spPr/>
    </dgm:pt>
    <dgm:pt modelId="{C997300A-A773-4E32-93F8-1721FD07D80B}" type="pres">
      <dgm:prSet presAssocID="{0E796CAD-9092-4339-B0D8-1AC5A0479B94}" presName="vertFlow" presStyleCnt="0"/>
      <dgm:spPr/>
    </dgm:pt>
    <dgm:pt modelId="{EAA6762F-C64D-4078-8922-A7DB532BABB7}" type="pres">
      <dgm:prSet presAssocID="{0E796CAD-9092-4339-B0D8-1AC5A0479B94}" presName="header" presStyleLbl="node1" presStyleIdx="1" presStyleCnt="2"/>
      <dgm:spPr/>
      <dgm:t>
        <a:bodyPr/>
        <a:lstStyle/>
        <a:p>
          <a:endParaRPr lang="es-MX"/>
        </a:p>
      </dgm:t>
    </dgm:pt>
    <dgm:pt modelId="{137F4C4E-FF6E-4EEE-86CA-36C8EE36B808}" type="pres">
      <dgm:prSet presAssocID="{0F45E802-1C70-4450-8FB9-5356E8A16E0B}" presName="parTrans" presStyleLbl="sibTrans2D1" presStyleIdx="2" presStyleCnt="3"/>
      <dgm:spPr/>
      <dgm:t>
        <a:bodyPr/>
        <a:lstStyle/>
        <a:p>
          <a:endParaRPr lang="es-MX"/>
        </a:p>
      </dgm:t>
    </dgm:pt>
    <dgm:pt modelId="{850B8FFA-90FA-488A-B798-0777FB30FC92}" type="pres">
      <dgm:prSet presAssocID="{E205AC3F-502B-49A2-89BA-0A7ACB337A96}" presName="child" presStyleLbl="alignAccFollow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4167337C-D215-40B5-A8BB-44A802EDDE01}" srcId="{0E796CAD-9092-4339-B0D8-1AC5A0479B94}" destId="{E205AC3F-502B-49A2-89BA-0A7ACB337A96}" srcOrd="0" destOrd="0" parTransId="{0F45E802-1C70-4450-8FB9-5356E8A16E0B}" sibTransId="{9316339E-2010-4AC7-B7BB-D388FCC7A6B4}"/>
    <dgm:cxn modelId="{6D87CB90-BB6D-42AB-A877-92CFD2A4D4F2}" type="presOf" srcId="{0F45E802-1C70-4450-8FB9-5356E8A16E0B}" destId="{137F4C4E-FF6E-4EEE-86CA-36C8EE36B808}" srcOrd="0" destOrd="0" presId="urn:microsoft.com/office/officeart/2005/8/layout/lProcess1"/>
    <dgm:cxn modelId="{13C7D869-79D9-4E4E-81DD-57402451B3A1}" type="presOf" srcId="{D282954B-B547-414A-B616-3B79FAC74CF5}" destId="{437600B2-094E-4B37-B57B-CE24A1938BF5}" srcOrd="0" destOrd="0" presId="urn:microsoft.com/office/officeart/2005/8/layout/lProcess1"/>
    <dgm:cxn modelId="{C6223C27-0A66-4862-AD89-CA433563A64C}" srcId="{ADE35BDB-DA3A-4213-8E72-29E3F2521E1D}" destId="{D282954B-B547-414A-B616-3B79FAC74CF5}" srcOrd="1" destOrd="0" parTransId="{012A18AD-2217-4894-87B2-95C3CC7DB24B}" sibTransId="{52A1335B-BA0F-481B-A612-BA936238CFD6}"/>
    <dgm:cxn modelId="{EA341966-BB89-4CCF-8288-08F619FD03AD}" srcId="{0415ECC2-68A8-4262-BCC1-5D57EEE400B0}" destId="{ADE35BDB-DA3A-4213-8E72-29E3F2521E1D}" srcOrd="0" destOrd="0" parTransId="{173BBA02-1AD0-4F14-857A-8AFC3C8BC4BE}" sibTransId="{6A0B7AD8-7AEF-4313-9CA4-64861BB669A6}"/>
    <dgm:cxn modelId="{0AFA9DEA-6D56-45A8-B6D6-5B1E8771E36B}" type="presOf" srcId="{0A696D92-D528-48E5-8256-823DF5E99D0B}" destId="{43898C79-5CE4-42E6-A660-DFF948E1D30A}" srcOrd="0" destOrd="0" presId="urn:microsoft.com/office/officeart/2005/8/layout/lProcess1"/>
    <dgm:cxn modelId="{B6638A9B-1D5A-4E19-ACE7-5882A08946EA}" type="presOf" srcId="{60DA6EBF-5F08-4235-95A9-177F31932984}" destId="{54F7FB6E-C596-4AE5-A700-4C2EACA3E052}" srcOrd="0" destOrd="0" presId="urn:microsoft.com/office/officeart/2005/8/layout/lProcess1"/>
    <dgm:cxn modelId="{4120C881-018C-4F1A-A31F-D14CA1483C13}" srcId="{0415ECC2-68A8-4262-BCC1-5D57EEE400B0}" destId="{0E796CAD-9092-4339-B0D8-1AC5A0479B94}" srcOrd="1" destOrd="0" parTransId="{F22E66AE-8669-40BF-AE2A-8485838E044E}" sibTransId="{40753BF4-355E-4929-9C93-198CFF8379D1}"/>
    <dgm:cxn modelId="{E1B26012-8355-4D03-B408-73DBF6BB77CA}" type="presOf" srcId="{0E796CAD-9092-4339-B0D8-1AC5A0479B94}" destId="{EAA6762F-C64D-4078-8922-A7DB532BABB7}" srcOrd="0" destOrd="0" presId="urn:microsoft.com/office/officeart/2005/8/layout/lProcess1"/>
    <dgm:cxn modelId="{18BC788B-8D8D-41F3-A8E1-6C8DAF5ACB9E}" srcId="{ADE35BDB-DA3A-4213-8E72-29E3F2521E1D}" destId="{60DA6EBF-5F08-4235-95A9-177F31932984}" srcOrd="0" destOrd="0" parTransId="{0A696D92-D528-48E5-8256-823DF5E99D0B}" sibTransId="{018FD0AC-26A0-41C2-B537-0AB5ECCCD18E}"/>
    <dgm:cxn modelId="{6AB23567-1B63-4E4A-8B90-000559222C02}" type="presOf" srcId="{E205AC3F-502B-49A2-89BA-0A7ACB337A96}" destId="{850B8FFA-90FA-488A-B798-0777FB30FC92}" srcOrd="0" destOrd="0" presId="urn:microsoft.com/office/officeart/2005/8/layout/lProcess1"/>
    <dgm:cxn modelId="{1C1CF882-4794-42EC-9A8C-1A6900D2C738}" type="presOf" srcId="{0415ECC2-68A8-4262-BCC1-5D57EEE400B0}" destId="{EA4B4ADD-48C9-4D11-A189-D99DC42A217B}" srcOrd="0" destOrd="0" presId="urn:microsoft.com/office/officeart/2005/8/layout/lProcess1"/>
    <dgm:cxn modelId="{ECC0F895-2878-488A-9B42-DB331FDEF56F}" type="presOf" srcId="{ADE35BDB-DA3A-4213-8E72-29E3F2521E1D}" destId="{9DEE29B2-C46B-4E95-8478-21E8CD71CFCA}" srcOrd="0" destOrd="0" presId="urn:microsoft.com/office/officeart/2005/8/layout/lProcess1"/>
    <dgm:cxn modelId="{D4732ED0-3F18-4270-BEC8-CFF5B7CC5ADF}" type="presOf" srcId="{018FD0AC-26A0-41C2-B537-0AB5ECCCD18E}" destId="{09FBD2E0-E07B-4525-B8A5-1CCADEF4E68E}" srcOrd="0" destOrd="0" presId="urn:microsoft.com/office/officeart/2005/8/layout/lProcess1"/>
    <dgm:cxn modelId="{3DE8422A-C992-4754-A199-C327A18BD134}" type="presParOf" srcId="{EA4B4ADD-48C9-4D11-A189-D99DC42A217B}" destId="{3C579C3A-8EE2-4CAB-8476-246119539EA3}" srcOrd="0" destOrd="0" presId="urn:microsoft.com/office/officeart/2005/8/layout/lProcess1"/>
    <dgm:cxn modelId="{2E7577DF-1455-475A-A4EC-A2B535283D7F}" type="presParOf" srcId="{3C579C3A-8EE2-4CAB-8476-246119539EA3}" destId="{9DEE29B2-C46B-4E95-8478-21E8CD71CFCA}" srcOrd="0" destOrd="0" presId="urn:microsoft.com/office/officeart/2005/8/layout/lProcess1"/>
    <dgm:cxn modelId="{DE50B525-17B6-4AA6-8A9D-62C232AB9410}" type="presParOf" srcId="{3C579C3A-8EE2-4CAB-8476-246119539EA3}" destId="{43898C79-5CE4-42E6-A660-DFF948E1D30A}" srcOrd="1" destOrd="0" presId="urn:microsoft.com/office/officeart/2005/8/layout/lProcess1"/>
    <dgm:cxn modelId="{B9AD44D8-9E46-4118-95F5-A43637E69025}" type="presParOf" srcId="{3C579C3A-8EE2-4CAB-8476-246119539EA3}" destId="{54F7FB6E-C596-4AE5-A700-4C2EACA3E052}" srcOrd="2" destOrd="0" presId="urn:microsoft.com/office/officeart/2005/8/layout/lProcess1"/>
    <dgm:cxn modelId="{D38E95E5-5BC7-4B2D-A25A-0C0BB7690D6D}" type="presParOf" srcId="{3C579C3A-8EE2-4CAB-8476-246119539EA3}" destId="{09FBD2E0-E07B-4525-B8A5-1CCADEF4E68E}" srcOrd="3" destOrd="0" presId="urn:microsoft.com/office/officeart/2005/8/layout/lProcess1"/>
    <dgm:cxn modelId="{15076730-B552-4A57-A35A-FBF10BDFE505}" type="presParOf" srcId="{3C579C3A-8EE2-4CAB-8476-246119539EA3}" destId="{437600B2-094E-4B37-B57B-CE24A1938BF5}" srcOrd="4" destOrd="0" presId="urn:microsoft.com/office/officeart/2005/8/layout/lProcess1"/>
    <dgm:cxn modelId="{C9AE86D0-EC4F-4990-9902-2C2B111F473E}" type="presParOf" srcId="{EA4B4ADD-48C9-4D11-A189-D99DC42A217B}" destId="{F4BEB976-B0CC-4232-A2D6-54B3832F3C90}" srcOrd="1" destOrd="0" presId="urn:microsoft.com/office/officeart/2005/8/layout/lProcess1"/>
    <dgm:cxn modelId="{F8D1F1DC-B659-4808-9D2A-5743723F4E99}" type="presParOf" srcId="{EA4B4ADD-48C9-4D11-A189-D99DC42A217B}" destId="{C997300A-A773-4E32-93F8-1721FD07D80B}" srcOrd="2" destOrd="0" presId="urn:microsoft.com/office/officeart/2005/8/layout/lProcess1"/>
    <dgm:cxn modelId="{49FB0CBE-BADB-41AD-A750-D6A76D31D55B}" type="presParOf" srcId="{C997300A-A773-4E32-93F8-1721FD07D80B}" destId="{EAA6762F-C64D-4078-8922-A7DB532BABB7}" srcOrd="0" destOrd="0" presId="urn:microsoft.com/office/officeart/2005/8/layout/lProcess1"/>
    <dgm:cxn modelId="{77CFFFE0-8E84-4E27-A39C-7D2685670AE7}" type="presParOf" srcId="{C997300A-A773-4E32-93F8-1721FD07D80B}" destId="{137F4C4E-FF6E-4EEE-86CA-36C8EE36B808}" srcOrd="1" destOrd="0" presId="urn:microsoft.com/office/officeart/2005/8/layout/lProcess1"/>
    <dgm:cxn modelId="{66804AFA-3F7C-4492-B13F-AC63946AA0A5}" type="presParOf" srcId="{C997300A-A773-4E32-93F8-1721FD07D80B}" destId="{850B8FFA-90FA-488A-B798-0777FB30FC92}" srcOrd="2" destOrd="0" presId="urn:microsoft.com/office/officeart/2005/8/layout/l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0415ECC2-68A8-4262-BCC1-5D57EEE400B0}" type="doc">
      <dgm:prSet loTypeId="urn:microsoft.com/office/officeart/2005/8/layout/lProcess1" loCatId="process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ADE35BDB-DA3A-4213-8E72-29E3F2521E1D}">
      <dgm:prSet phldrT="[Texto]" custT="1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r>
            <a:rPr lang="es-MX" sz="1800" dirty="0">
              <a:latin typeface="Proxima Nova Rg" panose="02000506030000020004" pitchFamily="50" charset="0"/>
            </a:rPr>
            <a:t>Documentación y Formalización de Responsabilidades a través de Políticas</a:t>
          </a:r>
          <a:endParaRPr lang="es-MX" sz="1800" dirty="0"/>
        </a:p>
      </dgm:t>
    </dgm:pt>
    <dgm:pt modelId="{173BBA02-1AD0-4F14-857A-8AFC3C8BC4BE}" type="parTrans" cxnId="{EA341966-BB89-4CCF-8288-08F619FD03AD}">
      <dgm:prSet/>
      <dgm:spPr/>
      <dgm:t>
        <a:bodyPr/>
        <a:lstStyle/>
        <a:p>
          <a:endParaRPr lang="es-MX" sz="1800"/>
        </a:p>
      </dgm:t>
    </dgm:pt>
    <dgm:pt modelId="{6A0B7AD8-7AEF-4313-9CA4-64861BB669A6}" type="sibTrans" cxnId="{EA341966-BB89-4CCF-8288-08F619FD03AD}">
      <dgm:prSet/>
      <dgm:spPr/>
      <dgm:t>
        <a:bodyPr/>
        <a:lstStyle/>
        <a:p>
          <a:endParaRPr lang="es-MX" sz="1800"/>
        </a:p>
      </dgm:t>
    </dgm:pt>
    <dgm:pt modelId="{60DA6EBF-5F08-4235-95A9-177F31932984}">
      <dgm:prSet phldrT="[Texto]" custT="1"/>
      <dgm:spPr>
        <a:solidFill>
          <a:schemeClr val="accent1">
            <a:lumMod val="40000"/>
            <a:lumOff val="60000"/>
            <a:alpha val="90000"/>
          </a:schemeClr>
        </a:solidFill>
      </dgm:spPr>
      <dgm:t>
        <a:bodyPr/>
        <a:lstStyle/>
        <a:p>
          <a:pPr>
            <a:buFont typeface="Wingdings" panose="05000000000000000000" pitchFamily="2" charset="2"/>
            <a:buChar char="q"/>
          </a:pPr>
          <a:r>
            <a:rPr lang="es-MX" sz="1800" dirty="0">
              <a:latin typeface="Proxima Nova Rg" panose="02000506030000020004" pitchFamily="50" charset="0"/>
            </a:rPr>
            <a:t>Revisiones Periódicas a las Actividades de Control. </a:t>
          </a:r>
          <a:endParaRPr lang="es-MX" sz="1800" dirty="0"/>
        </a:p>
      </dgm:t>
    </dgm:pt>
    <dgm:pt modelId="{0A696D92-D528-48E5-8256-823DF5E99D0B}" type="parTrans" cxnId="{18BC788B-8D8D-41F3-A8E1-6C8DAF5ACB9E}">
      <dgm:prSet/>
      <dgm:spPr/>
      <dgm:t>
        <a:bodyPr/>
        <a:lstStyle/>
        <a:p>
          <a:endParaRPr lang="es-MX" sz="1800"/>
        </a:p>
      </dgm:t>
    </dgm:pt>
    <dgm:pt modelId="{018FD0AC-26A0-41C2-B537-0AB5ECCCD18E}" type="sibTrans" cxnId="{18BC788B-8D8D-41F3-A8E1-6C8DAF5ACB9E}">
      <dgm:prSet/>
      <dgm:spPr/>
      <dgm:t>
        <a:bodyPr/>
        <a:lstStyle/>
        <a:p>
          <a:endParaRPr lang="es-MX" sz="1800"/>
        </a:p>
      </dgm:t>
    </dgm:pt>
    <dgm:pt modelId="{EA4B4ADD-48C9-4D11-A189-D99DC42A217B}" type="pres">
      <dgm:prSet presAssocID="{0415ECC2-68A8-4262-BCC1-5D57EEE400B0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3C579C3A-8EE2-4CAB-8476-246119539EA3}" type="pres">
      <dgm:prSet presAssocID="{ADE35BDB-DA3A-4213-8E72-29E3F2521E1D}" presName="vertFlow" presStyleCnt="0"/>
      <dgm:spPr/>
    </dgm:pt>
    <dgm:pt modelId="{9DEE29B2-C46B-4E95-8478-21E8CD71CFCA}" type="pres">
      <dgm:prSet presAssocID="{ADE35BDB-DA3A-4213-8E72-29E3F2521E1D}" presName="header" presStyleLbl="node1" presStyleIdx="0" presStyleCnt="1" custScaleX="128681"/>
      <dgm:spPr/>
      <dgm:t>
        <a:bodyPr/>
        <a:lstStyle/>
        <a:p>
          <a:endParaRPr lang="es-MX"/>
        </a:p>
      </dgm:t>
    </dgm:pt>
    <dgm:pt modelId="{43898C79-5CE4-42E6-A660-DFF948E1D30A}" type="pres">
      <dgm:prSet presAssocID="{0A696D92-D528-48E5-8256-823DF5E99D0B}" presName="parTrans" presStyleLbl="sibTrans2D1" presStyleIdx="0" presStyleCnt="1"/>
      <dgm:spPr/>
      <dgm:t>
        <a:bodyPr/>
        <a:lstStyle/>
        <a:p>
          <a:endParaRPr lang="es-MX"/>
        </a:p>
      </dgm:t>
    </dgm:pt>
    <dgm:pt modelId="{54F7FB6E-C596-4AE5-A700-4C2EACA3E052}" type="pres">
      <dgm:prSet presAssocID="{60DA6EBF-5F08-4235-95A9-177F31932984}" presName="child" presStyleLbl="alignAccFollowNode1" presStyleIdx="0" presStyleCnt="1" custScaleX="128681">
        <dgm:presLayoutVars>
          <dgm:chMax val="0"/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0AFA9DEA-6D56-45A8-B6D6-5B1E8771E36B}" type="presOf" srcId="{0A696D92-D528-48E5-8256-823DF5E99D0B}" destId="{43898C79-5CE4-42E6-A660-DFF948E1D30A}" srcOrd="0" destOrd="0" presId="urn:microsoft.com/office/officeart/2005/8/layout/lProcess1"/>
    <dgm:cxn modelId="{EA341966-BB89-4CCF-8288-08F619FD03AD}" srcId="{0415ECC2-68A8-4262-BCC1-5D57EEE400B0}" destId="{ADE35BDB-DA3A-4213-8E72-29E3F2521E1D}" srcOrd="0" destOrd="0" parTransId="{173BBA02-1AD0-4F14-857A-8AFC3C8BC4BE}" sibTransId="{6A0B7AD8-7AEF-4313-9CA4-64861BB669A6}"/>
    <dgm:cxn modelId="{1C1CF882-4794-42EC-9A8C-1A6900D2C738}" type="presOf" srcId="{0415ECC2-68A8-4262-BCC1-5D57EEE400B0}" destId="{EA4B4ADD-48C9-4D11-A189-D99DC42A217B}" srcOrd="0" destOrd="0" presId="urn:microsoft.com/office/officeart/2005/8/layout/lProcess1"/>
    <dgm:cxn modelId="{B6638A9B-1D5A-4E19-ACE7-5882A08946EA}" type="presOf" srcId="{60DA6EBF-5F08-4235-95A9-177F31932984}" destId="{54F7FB6E-C596-4AE5-A700-4C2EACA3E052}" srcOrd="0" destOrd="0" presId="urn:microsoft.com/office/officeart/2005/8/layout/lProcess1"/>
    <dgm:cxn modelId="{18BC788B-8D8D-41F3-A8E1-6C8DAF5ACB9E}" srcId="{ADE35BDB-DA3A-4213-8E72-29E3F2521E1D}" destId="{60DA6EBF-5F08-4235-95A9-177F31932984}" srcOrd="0" destOrd="0" parTransId="{0A696D92-D528-48E5-8256-823DF5E99D0B}" sibTransId="{018FD0AC-26A0-41C2-B537-0AB5ECCCD18E}"/>
    <dgm:cxn modelId="{ECC0F895-2878-488A-9B42-DB331FDEF56F}" type="presOf" srcId="{ADE35BDB-DA3A-4213-8E72-29E3F2521E1D}" destId="{9DEE29B2-C46B-4E95-8478-21E8CD71CFCA}" srcOrd="0" destOrd="0" presId="urn:microsoft.com/office/officeart/2005/8/layout/lProcess1"/>
    <dgm:cxn modelId="{3DE8422A-C992-4754-A199-C327A18BD134}" type="presParOf" srcId="{EA4B4ADD-48C9-4D11-A189-D99DC42A217B}" destId="{3C579C3A-8EE2-4CAB-8476-246119539EA3}" srcOrd="0" destOrd="0" presId="urn:microsoft.com/office/officeart/2005/8/layout/lProcess1"/>
    <dgm:cxn modelId="{2E7577DF-1455-475A-A4EC-A2B535283D7F}" type="presParOf" srcId="{3C579C3A-8EE2-4CAB-8476-246119539EA3}" destId="{9DEE29B2-C46B-4E95-8478-21E8CD71CFCA}" srcOrd="0" destOrd="0" presId="urn:microsoft.com/office/officeart/2005/8/layout/lProcess1"/>
    <dgm:cxn modelId="{DE50B525-17B6-4AA6-8A9D-62C232AB9410}" type="presParOf" srcId="{3C579C3A-8EE2-4CAB-8476-246119539EA3}" destId="{43898C79-5CE4-42E6-A660-DFF948E1D30A}" srcOrd="1" destOrd="0" presId="urn:microsoft.com/office/officeart/2005/8/layout/lProcess1"/>
    <dgm:cxn modelId="{B9AD44D8-9E46-4118-95F5-A43637E69025}" type="presParOf" srcId="{3C579C3A-8EE2-4CAB-8476-246119539EA3}" destId="{54F7FB6E-C596-4AE5-A700-4C2EACA3E052}" srcOrd="2" destOrd="0" presId="urn:microsoft.com/office/officeart/2005/8/layout/l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58193746-667D-4990-8027-92940970E1EA}" type="doc">
      <dgm:prSet loTypeId="urn:microsoft.com/office/officeart/2005/8/layout/list1" loCatId="list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es-MX"/>
        </a:p>
      </dgm:t>
    </dgm:pt>
    <dgm:pt modelId="{527B153D-D8B1-4A7A-B533-76EC9FDE3059}">
      <dgm:prSet phldrT="[Texto]" custT="1"/>
      <dgm:spPr>
        <a:solidFill>
          <a:schemeClr val="accent1"/>
        </a:solidFill>
      </dgm:spPr>
      <dgm:t>
        <a:bodyPr/>
        <a:lstStyle/>
        <a:p>
          <a:r>
            <a:rPr lang="es-ES" sz="2400" dirty="0"/>
            <a:t>3 Principios</a:t>
          </a:r>
          <a:endParaRPr lang="es-MX" sz="2400" dirty="0"/>
        </a:p>
      </dgm:t>
    </dgm:pt>
    <dgm:pt modelId="{4CBF25AE-B9B5-49C0-B20F-2616FB3D01E2}" type="parTrans" cxnId="{FE8412B3-4830-4EB9-A67F-C00DE351308E}">
      <dgm:prSet/>
      <dgm:spPr/>
      <dgm:t>
        <a:bodyPr/>
        <a:lstStyle/>
        <a:p>
          <a:endParaRPr lang="es-MX" sz="2400"/>
        </a:p>
      </dgm:t>
    </dgm:pt>
    <dgm:pt modelId="{F02A1BE0-0BAD-4FAA-B242-6C0597EA18EB}" type="sibTrans" cxnId="{FE8412B3-4830-4EB9-A67F-C00DE351308E}">
      <dgm:prSet/>
      <dgm:spPr/>
      <dgm:t>
        <a:bodyPr/>
        <a:lstStyle/>
        <a:p>
          <a:endParaRPr lang="es-MX" sz="2400"/>
        </a:p>
      </dgm:t>
    </dgm:pt>
    <dgm:pt modelId="{B457E120-55E3-474D-92DA-2CB885867A86}">
      <dgm:prSet phldrT="[Texto]" custT="1"/>
      <dgm:spPr/>
      <dgm:t>
        <a:bodyPr/>
        <a:lstStyle/>
        <a:p>
          <a:r>
            <a:rPr lang="es-ES" sz="2400" dirty="0">
              <a:solidFill>
                <a:schemeClr val="tx1"/>
              </a:solidFill>
            </a:rPr>
            <a:t>7 Puntos de interés</a:t>
          </a:r>
          <a:endParaRPr lang="es-MX" sz="2400" dirty="0">
            <a:solidFill>
              <a:schemeClr val="tx1"/>
            </a:solidFill>
          </a:endParaRPr>
        </a:p>
      </dgm:t>
    </dgm:pt>
    <dgm:pt modelId="{2B088FD0-39A1-4D38-8942-E741727FCBAB}" type="parTrans" cxnId="{C38734A1-6DE4-40A1-B346-B43E4E5C2223}">
      <dgm:prSet/>
      <dgm:spPr/>
      <dgm:t>
        <a:bodyPr/>
        <a:lstStyle/>
        <a:p>
          <a:endParaRPr lang="es-MX" sz="2400"/>
        </a:p>
      </dgm:t>
    </dgm:pt>
    <dgm:pt modelId="{48321E1D-9E37-4C1B-8074-E5DC281E5E47}" type="sibTrans" cxnId="{C38734A1-6DE4-40A1-B346-B43E4E5C2223}">
      <dgm:prSet/>
      <dgm:spPr/>
      <dgm:t>
        <a:bodyPr/>
        <a:lstStyle/>
        <a:p>
          <a:endParaRPr lang="es-MX" sz="2400"/>
        </a:p>
      </dgm:t>
    </dgm:pt>
    <dgm:pt modelId="{83E68DE1-577F-4D59-9961-1958D6BAE655}" type="pres">
      <dgm:prSet presAssocID="{58193746-667D-4990-8027-92940970E1EA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434495DE-2896-4EFD-B45D-5649AA137E15}" type="pres">
      <dgm:prSet presAssocID="{527B153D-D8B1-4A7A-B533-76EC9FDE3059}" presName="parentLin" presStyleCnt="0"/>
      <dgm:spPr/>
    </dgm:pt>
    <dgm:pt modelId="{8FD37D28-1C92-465F-A777-D850D616145C}" type="pres">
      <dgm:prSet presAssocID="{527B153D-D8B1-4A7A-B533-76EC9FDE3059}" presName="parentLeftMargin" presStyleLbl="node1" presStyleIdx="0" presStyleCnt="2"/>
      <dgm:spPr/>
      <dgm:t>
        <a:bodyPr/>
        <a:lstStyle/>
        <a:p>
          <a:endParaRPr lang="es-MX"/>
        </a:p>
      </dgm:t>
    </dgm:pt>
    <dgm:pt modelId="{7036F865-C772-4CC6-A083-2883FCD9D849}" type="pres">
      <dgm:prSet presAssocID="{527B153D-D8B1-4A7A-B533-76EC9FDE3059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F8E49A47-E303-45E2-996C-04178F66D5E1}" type="pres">
      <dgm:prSet presAssocID="{527B153D-D8B1-4A7A-B533-76EC9FDE3059}" presName="negativeSpace" presStyleCnt="0"/>
      <dgm:spPr/>
    </dgm:pt>
    <dgm:pt modelId="{1CEDD84F-3A8B-4291-AC8E-53F94E0B9060}" type="pres">
      <dgm:prSet presAssocID="{527B153D-D8B1-4A7A-B533-76EC9FDE3059}" presName="childText" presStyleLbl="conFgAcc1" presStyleIdx="0" presStyleCnt="2" custLinFactNeighborX="7269" custLinFactNeighborY="56229">
        <dgm:presLayoutVars>
          <dgm:bulletEnabled val="1"/>
        </dgm:presLayoutVars>
      </dgm:prSet>
      <dgm:spPr/>
    </dgm:pt>
    <dgm:pt modelId="{B62FF916-2FC2-4E81-A30E-EAD87B377E9C}" type="pres">
      <dgm:prSet presAssocID="{F02A1BE0-0BAD-4FAA-B242-6C0597EA18EB}" presName="spaceBetweenRectangles" presStyleCnt="0"/>
      <dgm:spPr/>
    </dgm:pt>
    <dgm:pt modelId="{72D106F1-C3A6-4FE8-BD5E-2099BD62C696}" type="pres">
      <dgm:prSet presAssocID="{B457E120-55E3-474D-92DA-2CB885867A86}" presName="parentLin" presStyleCnt="0"/>
      <dgm:spPr/>
    </dgm:pt>
    <dgm:pt modelId="{050E3783-0694-4B88-ACFC-424A8A8B0171}" type="pres">
      <dgm:prSet presAssocID="{B457E120-55E3-474D-92DA-2CB885867A86}" presName="parentLeftMargin" presStyleLbl="node1" presStyleIdx="0" presStyleCnt="2"/>
      <dgm:spPr/>
      <dgm:t>
        <a:bodyPr/>
        <a:lstStyle/>
        <a:p>
          <a:endParaRPr lang="es-MX"/>
        </a:p>
      </dgm:t>
    </dgm:pt>
    <dgm:pt modelId="{0339B0E6-683D-48AF-AD74-693F89208248}" type="pres">
      <dgm:prSet presAssocID="{B457E120-55E3-474D-92DA-2CB885867A86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97567752-57D0-4C85-98C0-6333BAA04D7D}" type="pres">
      <dgm:prSet presAssocID="{B457E120-55E3-474D-92DA-2CB885867A86}" presName="negativeSpace" presStyleCnt="0"/>
      <dgm:spPr/>
    </dgm:pt>
    <dgm:pt modelId="{BE2188CE-44E0-4A3C-BFBD-EBE8901DF29D}" type="pres">
      <dgm:prSet presAssocID="{B457E120-55E3-474D-92DA-2CB885867A86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FE8412B3-4830-4EB9-A67F-C00DE351308E}" srcId="{58193746-667D-4990-8027-92940970E1EA}" destId="{527B153D-D8B1-4A7A-B533-76EC9FDE3059}" srcOrd="0" destOrd="0" parTransId="{4CBF25AE-B9B5-49C0-B20F-2616FB3D01E2}" sibTransId="{F02A1BE0-0BAD-4FAA-B242-6C0597EA18EB}"/>
    <dgm:cxn modelId="{106CBCD9-462C-4F32-9E6D-97813A609AB9}" type="presOf" srcId="{527B153D-D8B1-4A7A-B533-76EC9FDE3059}" destId="{7036F865-C772-4CC6-A083-2883FCD9D849}" srcOrd="1" destOrd="0" presId="urn:microsoft.com/office/officeart/2005/8/layout/list1"/>
    <dgm:cxn modelId="{A96E2526-DCDA-412E-9019-8C75159DF9B1}" type="presOf" srcId="{527B153D-D8B1-4A7A-B533-76EC9FDE3059}" destId="{8FD37D28-1C92-465F-A777-D850D616145C}" srcOrd="0" destOrd="0" presId="urn:microsoft.com/office/officeart/2005/8/layout/list1"/>
    <dgm:cxn modelId="{4FAA3010-33D7-49B2-9973-6C67CE6BFEB2}" type="presOf" srcId="{B457E120-55E3-474D-92DA-2CB885867A86}" destId="{050E3783-0694-4B88-ACFC-424A8A8B0171}" srcOrd="0" destOrd="0" presId="urn:microsoft.com/office/officeart/2005/8/layout/list1"/>
    <dgm:cxn modelId="{C38734A1-6DE4-40A1-B346-B43E4E5C2223}" srcId="{58193746-667D-4990-8027-92940970E1EA}" destId="{B457E120-55E3-474D-92DA-2CB885867A86}" srcOrd="1" destOrd="0" parTransId="{2B088FD0-39A1-4D38-8942-E741727FCBAB}" sibTransId="{48321E1D-9E37-4C1B-8074-E5DC281E5E47}"/>
    <dgm:cxn modelId="{A194A0BB-FF11-43F0-8CEF-DF86598C9B28}" type="presOf" srcId="{58193746-667D-4990-8027-92940970E1EA}" destId="{83E68DE1-577F-4D59-9961-1958D6BAE655}" srcOrd="0" destOrd="0" presId="urn:microsoft.com/office/officeart/2005/8/layout/list1"/>
    <dgm:cxn modelId="{A8130E8E-AC8B-4E99-B871-CCA2F7CEC7BD}" type="presOf" srcId="{B457E120-55E3-474D-92DA-2CB885867A86}" destId="{0339B0E6-683D-48AF-AD74-693F89208248}" srcOrd="1" destOrd="0" presId="urn:microsoft.com/office/officeart/2005/8/layout/list1"/>
    <dgm:cxn modelId="{3A14C797-1423-4C31-8B47-4491F345B1A1}" type="presParOf" srcId="{83E68DE1-577F-4D59-9961-1958D6BAE655}" destId="{434495DE-2896-4EFD-B45D-5649AA137E15}" srcOrd="0" destOrd="0" presId="urn:microsoft.com/office/officeart/2005/8/layout/list1"/>
    <dgm:cxn modelId="{5DC444E5-979C-4039-891D-E4C0464C7215}" type="presParOf" srcId="{434495DE-2896-4EFD-B45D-5649AA137E15}" destId="{8FD37D28-1C92-465F-A777-D850D616145C}" srcOrd="0" destOrd="0" presId="urn:microsoft.com/office/officeart/2005/8/layout/list1"/>
    <dgm:cxn modelId="{3ADEDEDD-E4C2-4907-9B50-EA32A9253A96}" type="presParOf" srcId="{434495DE-2896-4EFD-B45D-5649AA137E15}" destId="{7036F865-C772-4CC6-A083-2883FCD9D849}" srcOrd="1" destOrd="0" presId="urn:microsoft.com/office/officeart/2005/8/layout/list1"/>
    <dgm:cxn modelId="{A20BE4B5-30FA-42AF-9AE5-734592073BF2}" type="presParOf" srcId="{83E68DE1-577F-4D59-9961-1958D6BAE655}" destId="{F8E49A47-E303-45E2-996C-04178F66D5E1}" srcOrd="1" destOrd="0" presId="urn:microsoft.com/office/officeart/2005/8/layout/list1"/>
    <dgm:cxn modelId="{01D2AEF1-725B-40F1-B5AA-636A2589B648}" type="presParOf" srcId="{83E68DE1-577F-4D59-9961-1958D6BAE655}" destId="{1CEDD84F-3A8B-4291-AC8E-53F94E0B9060}" srcOrd="2" destOrd="0" presId="urn:microsoft.com/office/officeart/2005/8/layout/list1"/>
    <dgm:cxn modelId="{94C3F7A5-4631-489D-B9C7-A01495132333}" type="presParOf" srcId="{83E68DE1-577F-4D59-9961-1958D6BAE655}" destId="{B62FF916-2FC2-4E81-A30E-EAD87B377E9C}" srcOrd="3" destOrd="0" presId="urn:microsoft.com/office/officeart/2005/8/layout/list1"/>
    <dgm:cxn modelId="{78B9791D-4F9C-4A57-8369-D2FA41943A5D}" type="presParOf" srcId="{83E68DE1-577F-4D59-9961-1958D6BAE655}" destId="{72D106F1-C3A6-4FE8-BD5E-2099BD62C696}" srcOrd="4" destOrd="0" presId="urn:microsoft.com/office/officeart/2005/8/layout/list1"/>
    <dgm:cxn modelId="{48D095E1-7CA9-4ACD-B0D0-AA51FB4076B2}" type="presParOf" srcId="{72D106F1-C3A6-4FE8-BD5E-2099BD62C696}" destId="{050E3783-0694-4B88-ACFC-424A8A8B0171}" srcOrd="0" destOrd="0" presId="urn:microsoft.com/office/officeart/2005/8/layout/list1"/>
    <dgm:cxn modelId="{3F04CB78-2E09-4629-AFDC-C80BC1E94CFD}" type="presParOf" srcId="{72D106F1-C3A6-4FE8-BD5E-2099BD62C696}" destId="{0339B0E6-683D-48AF-AD74-693F89208248}" srcOrd="1" destOrd="0" presId="urn:microsoft.com/office/officeart/2005/8/layout/list1"/>
    <dgm:cxn modelId="{5B834170-0F86-43F5-BEBD-BDBF1E78191B}" type="presParOf" srcId="{83E68DE1-577F-4D59-9961-1958D6BAE655}" destId="{97567752-57D0-4C85-98C0-6333BAA04D7D}" srcOrd="5" destOrd="0" presId="urn:microsoft.com/office/officeart/2005/8/layout/list1"/>
    <dgm:cxn modelId="{8F82970D-2C3F-445E-BA40-14CFF261D3FD}" type="presParOf" srcId="{83E68DE1-577F-4D59-9961-1958D6BAE655}" destId="{BE2188CE-44E0-4A3C-BFBD-EBE8901DF29D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0415ECC2-68A8-4262-BCC1-5D57EEE400B0}" type="doc">
      <dgm:prSet loTypeId="urn:microsoft.com/office/officeart/2005/8/layout/lProcess1" loCatId="process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ADE35BDB-DA3A-4213-8E72-29E3F2521E1D}">
      <dgm:prSet phldrT="[Texto]" custT="1"/>
      <dgm:spPr/>
      <dgm:t>
        <a:bodyPr/>
        <a:lstStyle/>
        <a:p>
          <a:r>
            <a:rPr lang="es-MX" sz="2000" dirty="0">
              <a:latin typeface="Proxima Nova Rg" panose="02000506030000020004" pitchFamily="50" charset="0"/>
            </a:rPr>
            <a:t>Identificación de los Requerimientos de Información. </a:t>
          </a:r>
          <a:endParaRPr lang="es-MX" sz="2000" dirty="0"/>
        </a:p>
      </dgm:t>
    </dgm:pt>
    <dgm:pt modelId="{173BBA02-1AD0-4F14-857A-8AFC3C8BC4BE}" type="parTrans" cxnId="{EA341966-BB89-4CCF-8288-08F619FD03AD}">
      <dgm:prSet/>
      <dgm:spPr/>
      <dgm:t>
        <a:bodyPr/>
        <a:lstStyle/>
        <a:p>
          <a:endParaRPr lang="es-MX" sz="2000"/>
        </a:p>
      </dgm:t>
    </dgm:pt>
    <dgm:pt modelId="{6A0B7AD8-7AEF-4313-9CA4-64861BB669A6}" type="sibTrans" cxnId="{EA341966-BB89-4CCF-8288-08F619FD03AD}">
      <dgm:prSet/>
      <dgm:spPr/>
      <dgm:t>
        <a:bodyPr/>
        <a:lstStyle/>
        <a:p>
          <a:endParaRPr lang="es-MX" sz="2000"/>
        </a:p>
      </dgm:t>
    </dgm:pt>
    <dgm:pt modelId="{60DA6EBF-5F08-4235-95A9-177F31932984}">
      <dgm:prSet phldrT="[Texto]" custT="1"/>
      <dgm:spPr/>
      <dgm:t>
        <a:bodyPr/>
        <a:lstStyle/>
        <a:p>
          <a:pPr>
            <a:buFont typeface="Wingdings" panose="05000000000000000000" pitchFamily="2" charset="2"/>
            <a:buChar char="q"/>
          </a:pPr>
          <a:r>
            <a:rPr lang="es-MX" sz="2000" dirty="0">
              <a:latin typeface="Proxima Nova Rg" panose="02000506030000020004" pitchFamily="50" charset="0"/>
            </a:rPr>
            <a:t>Datos Relevantes de Fuentes Confiables. </a:t>
          </a:r>
          <a:endParaRPr lang="es-MX" sz="2000" dirty="0"/>
        </a:p>
      </dgm:t>
    </dgm:pt>
    <dgm:pt modelId="{0A696D92-D528-48E5-8256-823DF5E99D0B}" type="parTrans" cxnId="{18BC788B-8D8D-41F3-A8E1-6C8DAF5ACB9E}">
      <dgm:prSet/>
      <dgm:spPr/>
      <dgm:t>
        <a:bodyPr/>
        <a:lstStyle/>
        <a:p>
          <a:endParaRPr lang="es-MX" sz="2000"/>
        </a:p>
      </dgm:t>
    </dgm:pt>
    <dgm:pt modelId="{018FD0AC-26A0-41C2-B537-0AB5ECCCD18E}" type="sibTrans" cxnId="{18BC788B-8D8D-41F3-A8E1-6C8DAF5ACB9E}">
      <dgm:prSet/>
      <dgm:spPr/>
      <dgm:t>
        <a:bodyPr/>
        <a:lstStyle/>
        <a:p>
          <a:endParaRPr lang="es-MX" sz="2000"/>
        </a:p>
      </dgm:t>
    </dgm:pt>
    <dgm:pt modelId="{A7F7117F-23BE-4AAE-B4C7-024CFAEC7F8F}">
      <dgm:prSet phldrT="[Texto]" custT="1"/>
      <dgm:spPr>
        <a:solidFill>
          <a:schemeClr val="tx2">
            <a:lumMod val="60000"/>
            <a:lumOff val="40000"/>
            <a:alpha val="90000"/>
          </a:schemeClr>
        </a:solidFill>
      </dgm:spPr>
      <dgm:t>
        <a:bodyPr/>
        <a:lstStyle/>
        <a:p>
          <a:pPr>
            <a:buFont typeface="Wingdings" panose="05000000000000000000" pitchFamily="2" charset="2"/>
            <a:buChar char="q"/>
          </a:pPr>
          <a:r>
            <a:rPr lang="es-MX" sz="2000" dirty="0">
              <a:latin typeface="Proxima Nova Rg" panose="02000506030000020004" pitchFamily="50" charset="0"/>
            </a:rPr>
            <a:t>Datos Procesados en Información de Calidad.  </a:t>
          </a:r>
          <a:endParaRPr lang="es-MX" sz="2000" dirty="0"/>
        </a:p>
      </dgm:t>
    </dgm:pt>
    <dgm:pt modelId="{BFCE1849-A8A4-4643-8F93-6F7E538935DE}" type="parTrans" cxnId="{4AA26966-30B8-42D2-9A76-221F5EA2C4B2}">
      <dgm:prSet/>
      <dgm:spPr/>
      <dgm:t>
        <a:bodyPr/>
        <a:lstStyle/>
        <a:p>
          <a:endParaRPr lang="es-MX" sz="2000"/>
        </a:p>
      </dgm:t>
    </dgm:pt>
    <dgm:pt modelId="{F7DF12E8-0F15-48D6-AF58-106BEDB829DB}" type="sibTrans" cxnId="{4AA26966-30B8-42D2-9A76-221F5EA2C4B2}">
      <dgm:prSet/>
      <dgm:spPr/>
      <dgm:t>
        <a:bodyPr/>
        <a:lstStyle/>
        <a:p>
          <a:endParaRPr lang="es-MX" sz="2000"/>
        </a:p>
      </dgm:t>
    </dgm:pt>
    <dgm:pt modelId="{EA4B4ADD-48C9-4D11-A189-D99DC42A217B}" type="pres">
      <dgm:prSet presAssocID="{0415ECC2-68A8-4262-BCC1-5D57EEE400B0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3C579C3A-8EE2-4CAB-8476-246119539EA3}" type="pres">
      <dgm:prSet presAssocID="{ADE35BDB-DA3A-4213-8E72-29E3F2521E1D}" presName="vertFlow" presStyleCnt="0"/>
      <dgm:spPr/>
    </dgm:pt>
    <dgm:pt modelId="{9DEE29B2-C46B-4E95-8478-21E8CD71CFCA}" type="pres">
      <dgm:prSet presAssocID="{ADE35BDB-DA3A-4213-8E72-29E3F2521E1D}" presName="header" presStyleLbl="node1" presStyleIdx="0" presStyleCnt="1" custScaleX="128681"/>
      <dgm:spPr/>
      <dgm:t>
        <a:bodyPr/>
        <a:lstStyle/>
        <a:p>
          <a:endParaRPr lang="es-MX"/>
        </a:p>
      </dgm:t>
    </dgm:pt>
    <dgm:pt modelId="{43898C79-5CE4-42E6-A660-DFF948E1D30A}" type="pres">
      <dgm:prSet presAssocID="{0A696D92-D528-48E5-8256-823DF5E99D0B}" presName="parTrans" presStyleLbl="sibTrans2D1" presStyleIdx="0" presStyleCnt="2"/>
      <dgm:spPr/>
      <dgm:t>
        <a:bodyPr/>
        <a:lstStyle/>
        <a:p>
          <a:endParaRPr lang="es-MX"/>
        </a:p>
      </dgm:t>
    </dgm:pt>
    <dgm:pt modelId="{54F7FB6E-C596-4AE5-A700-4C2EACA3E052}" type="pres">
      <dgm:prSet presAssocID="{60DA6EBF-5F08-4235-95A9-177F31932984}" presName="child" presStyleLbl="alignAccFollowNode1" presStyleIdx="0" presStyleCnt="2" custScaleX="128681">
        <dgm:presLayoutVars>
          <dgm:chMax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0A1BF58D-6D05-4837-98A3-DCC21286C8D7}" type="pres">
      <dgm:prSet presAssocID="{018FD0AC-26A0-41C2-B537-0AB5ECCCD18E}" presName="sibTrans" presStyleLbl="sibTrans2D1" presStyleIdx="1" presStyleCnt="2"/>
      <dgm:spPr/>
      <dgm:t>
        <a:bodyPr/>
        <a:lstStyle/>
        <a:p>
          <a:endParaRPr lang="es-MX"/>
        </a:p>
      </dgm:t>
    </dgm:pt>
    <dgm:pt modelId="{6742ED24-0CD6-4697-B66E-963FA1615454}" type="pres">
      <dgm:prSet presAssocID="{A7F7117F-23BE-4AAE-B4C7-024CFAEC7F8F}" presName="child" presStyleLbl="alignAccFollowNode1" presStyleIdx="1" presStyleCnt="2" custScaleX="128681">
        <dgm:presLayoutVars>
          <dgm:chMax val="0"/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4AA26966-30B8-42D2-9A76-221F5EA2C4B2}" srcId="{ADE35BDB-DA3A-4213-8E72-29E3F2521E1D}" destId="{A7F7117F-23BE-4AAE-B4C7-024CFAEC7F8F}" srcOrd="1" destOrd="0" parTransId="{BFCE1849-A8A4-4643-8F93-6F7E538935DE}" sibTransId="{F7DF12E8-0F15-48D6-AF58-106BEDB829DB}"/>
    <dgm:cxn modelId="{5A74B769-5CFD-4B5D-B69A-3E1D14CDBC45}" type="presOf" srcId="{A7F7117F-23BE-4AAE-B4C7-024CFAEC7F8F}" destId="{6742ED24-0CD6-4697-B66E-963FA1615454}" srcOrd="0" destOrd="0" presId="urn:microsoft.com/office/officeart/2005/8/layout/lProcess1"/>
    <dgm:cxn modelId="{1C1CF882-4794-42EC-9A8C-1A6900D2C738}" type="presOf" srcId="{0415ECC2-68A8-4262-BCC1-5D57EEE400B0}" destId="{EA4B4ADD-48C9-4D11-A189-D99DC42A217B}" srcOrd="0" destOrd="0" presId="urn:microsoft.com/office/officeart/2005/8/layout/lProcess1"/>
    <dgm:cxn modelId="{0AFA9DEA-6D56-45A8-B6D6-5B1E8771E36B}" type="presOf" srcId="{0A696D92-D528-48E5-8256-823DF5E99D0B}" destId="{43898C79-5CE4-42E6-A660-DFF948E1D30A}" srcOrd="0" destOrd="0" presId="urn:microsoft.com/office/officeart/2005/8/layout/lProcess1"/>
    <dgm:cxn modelId="{B6638A9B-1D5A-4E19-ACE7-5882A08946EA}" type="presOf" srcId="{60DA6EBF-5F08-4235-95A9-177F31932984}" destId="{54F7FB6E-C596-4AE5-A700-4C2EACA3E052}" srcOrd="0" destOrd="0" presId="urn:microsoft.com/office/officeart/2005/8/layout/lProcess1"/>
    <dgm:cxn modelId="{EA341966-BB89-4CCF-8288-08F619FD03AD}" srcId="{0415ECC2-68A8-4262-BCC1-5D57EEE400B0}" destId="{ADE35BDB-DA3A-4213-8E72-29E3F2521E1D}" srcOrd="0" destOrd="0" parTransId="{173BBA02-1AD0-4F14-857A-8AFC3C8BC4BE}" sibTransId="{6A0B7AD8-7AEF-4313-9CA4-64861BB669A6}"/>
    <dgm:cxn modelId="{53598E74-2C42-4D95-9C13-52E705BBE8A2}" type="presOf" srcId="{018FD0AC-26A0-41C2-B537-0AB5ECCCD18E}" destId="{0A1BF58D-6D05-4837-98A3-DCC21286C8D7}" srcOrd="0" destOrd="0" presId="urn:microsoft.com/office/officeart/2005/8/layout/lProcess1"/>
    <dgm:cxn modelId="{ECC0F895-2878-488A-9B42-DB331FDEF56F}" type="presOf" srcId="{ADE35BDB-DA3A-4213-8E72-29E3F2521E1D}" destId="{9DEE29B2-C46B-4E95-8478-21E8CD71CFCA}" srcOrd="0" destOrd="0" presId="urn:microsoft.com/office/officeart/2005/8/layout/lProcess1"/>
    <dgm:cxn modelId="{18BC788B-8D8D-41F3-A8E1-6C8DAF5ACB9E}" srcId="{ADE35BDB-DA3A-4213-8E72-29E3F2521E1D}" destId="{60DA6EBF-5F08-4235-95A9-177F31932984}" srcOrd="0" destOrd="0" parTransId="{0A696D92-D528-48E5-8256-823DF5E99D0B}" sibTransId="{018FD0AC-26A0-41C2-B537-0AB5ECCCD18E}"/>
    <dgm:cxn modelId="{3DE8422A-C992-4754-A199-C327A18BD134}" type="presParOf" srcId="{EA4B4ADD-48C9-4D11-A189-D99DC42A217B}" destId="{3C579C3A-8EE2-4CAB-8476-246119539EA3}" srcOrd="0" destOrd="0" presId="urn:microsoft.com/office/officeart/2005/8/layout/lProcess1"/>
    <dgm:cxn modelId="{2E7577DF-1455-475A-A4EC-A2B535283D7F}" type="presParOf" srcId="{3C579C3A-8EE2-4CAB-8476-246119539EA3}" destId="{9DEE29B2-C46B-4E95-8478-21E8CD71CFCA}" srcOrd="0" destOrd="0" presId="urn:microsoft.com/office/officeart/2005/8/layout/lProcess1"/>
    <dgm:cxn modelId="{DE50B525-17B6-4AA6-8A9D-62C232AB9410}" type="presParOf" srcId="{3C579C3A-8EE2-4CAB-8476-246119539EA3}" destId="{43898C79-5CE4-42E6-A660-DFF948E1D30A}" srcOrd="1" destOrd="0" presId="urn:microsoft.com/office/officeart/2005/8/layout/lProcess1"/>
    <dgm:cxn modelId="{B9AD44D8-9E46-4118-95F5-A43637E69025}" type="presParOf" srcId="{3C579C3A-8EE2-4CAB-8476-246119539EA3}" destId="{54F7FB6E-C596-4AE5-A700-4C2EACA3E052}" srcOrd="2" destOrd="0" presId="urn:microsoft.com/office/officeart/2005/8/layout/lProcess1"/>
    <dgm:cxn modelId="{64C1BD07-8391-4C38-8D40-0724D7AAE177}" type="presParOf" srcId="{3C579C3A-8EE2-4CAB-8476-246119539EA3}" destId="{0A1BF58D-6D05-4837-98A3-DCC21286C8D7}" srcOrd="3" destOrd="0" presId="urn:microsoft.com/office/officeart/2005/8/layout/lProcess1"/>
    <dgm:cxn modelId="{AE1583A7-FC4A-4271-8AF7-C818AF5E7A6B}" type="presParOf" srcId="{3C579C3A-8EE2-4CAB-8476-246119539EA3}" destId="{6742ED24-0CD6-4697-B66E-963FA1615454}" srcOrd="4" destOrd="0" presId="urn:microsoft.com/office/officeart/2005/8/layout/l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0415ECC2-68A8-4262-BCC1-5D57EEE400B0}" type="doc">
      <dgm:prSet loTypeId="urn:microsoft.com/office/officeart/2005/8/layout/lProcess1" loCatId="process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ADE35BDB-DA3A-4213-8E72-29E3F2521E1D}">
      <dgm:prSet phldrT="[Texto]" custT="1"/>
      <dgm:spPr/>
      <dgm:t>
        <a:bodyPr/>
        <a:lstStyle/>
        <a:p>
          <a:r>
            <a:rPr lang="es-MX" sz="2000" dirty="0">
              <a:latin typeface="Proxima Nova Rg" panose="02000506030000020004" pitchFamily="50" charset="0"/>
            </a:rPr>
            <a:t>Comunicación en Toda la Institución</a:t>
          </a:r>
          <a:endParaRPr lang="es-MX" sz="2000" dirty="0"/>
        </a:p>
      </dgm:t>
    </dgm:pt>
    <dgm:pt modelId="{173BBA02-1AD0-4F14-857A-8AFC3C8BC4BE}" type="parTrans" cxnId="{EA341966-BB89-4CCF-8288-08F619FD03AD}">
      <dgm:prSet/>
      <dgm:spPr/>
      <dgm:t>
        <a:bodyPr/>
        <a:lstStyle/>
        <a:p>
          <a:endParaRPr lang="es-MX" sz="2000"/>
        </a:p>
      </dgm:t>
    </dgm:pt>
    <dgm:pt modelId="{6A0B7AD8-7AEF-4313-9CA4-64861BB669A6}" type="sibTrans" cxnId="{EA341966-BB89-4CCF-8288-08F619FD03AD}">
      <dgm:prSet/>
      <dgm:spPr/>
      <dgm:t>
        <a:bodyPr/>
        <a:lstStyle/>
        <a:p>
          <a:endParaRPr lang="es-MX" sz="2000"/>
        </a:p>
      </dgm:t>
    </dgm:pt>
    <dgm:pt modelId="{60DA6EBF-5F08-4235-95A9-177F31932984}">
      <dgm:prSet phldrT="[Texto]" custT="1"/>
      <dgm:spPr/>
      <dgm:t>
        <a:bodyPr/>
        <a:lstStyle/>
        <a:p>
          <a:pPr>
            <a:buFont typeface="Wingdings" panose="05000000000000000000" pitchFamily="2" charset="2"/>
            <a:buChar char="q"/>
          </a:pPr>
          <a:r>
            <a:rPr lang="es-MX" sz="2000" dirty="0">
              <a:latin typeface="Proxima Nova Rg" panose="02000506030000020004" pitchFamily="50" charset="0"/>
            </a:rPr>
            <a:t>Métodos Apropiados de Comunicación. </a:t>
          </a:r>
          <a:endParaRPr lang="es-MX" sz="2000" dirty="0"/>
        </a:p>
      </dgm:t>
    </dgm:pt>
    <dgm:pt modelId="{0A696D92-D528-48E5-8256-823DF5E99D0B}" type="parTrans" cxnId="{18BC788B-8D8D-41F3-A8E1-6C8DAF5ACB9E}">
      <dgm:prSet/>
      <dgm:spPr/>
      <dgm:t>
        <a:bodyPr/>
        <a:lstStyle/>
        <a:p>
          <a:endParaRPr lang="es-MX" sz="2000"/>
        </a:p>
      </dgm:t>
    </dgm:pt>
    <dgm:pt modelId="{018FD0AC-26A0-41C2-B537-0AB5ECCCD18E}" type="sibTrans" cxnId="{18BC788B-8D8D-41F3-A8E1-6C8DAF5ACB9E}">
      <dgm:prSet/>
      <dgm:spPr/>
      <dgm:t>
        <a:bodyPr/>
        <a:lstStyle/>
        <a:p>
          <a:endParaRPr lang="es-MX" sz="2000"/>
        </a:p>
      </dgm:t>
    </dgm:pt>
    <dgm:pt modelId="{EA4B4ADD-48C9-4D11-A189-D99DC42A217B}" type="pres">
      <dgm:prSet presAssocID="{0415ECC2-68A8-4262-BCC1-5D57EEE400B0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3C579C3A-8EE2-4CAB-8476-246119539EA3}" type="pres">
      <dgm:prSet presAssocID="{ADE35BDB-DA3A-4213-8E72-29E3F2521E1D}" presName="vertFlow" presStyleCnt="0"/>
      <dgm:spPr/>
    </dgm:pt>
    <dgm:pt modelId="{9DEE29B2-C46B-4E95-8478-21E8CD71CFCA}" type="pres">
      <dgm:prSet presAssocID="{ADE35BDB-DA3A-4213-8E72-29E3F2521E1D}" presName="header" presStyleLbl="node1" presStyleIdx="0" presStyleCnt="1" custScaleX="128681" custLinFactY="-78647" custLinFactNeighborX="-3758" custLinFactNeighborY="-100000"/>
      <dgm:spPr/>
      <dgm:t>
        <a:bodyPr/>
        <a:lstStyle/>
        <a:p>
          <a:endParaRPr lang="es-MX"/>
        </a:p>
      </dgm:t>
    </dgm:pt>
    <dgm:pt modelId="{43898C79-5CE4-42E6-A660-DFF948E1D30A}" type="pres">
      <dgm:prSet presAssocID="{0A696D92-D528-48E5-8256-823DF5E99D0B}" presName="parTrans" presStyleLbl="sibTrans2D1" presStyleIdx="0" presStyleCnt="1"/>
      <dgm:spPr/>
      <dgm:t>
        <a:bodyPr/>
        <a:lstStyle/>
        <a:p>
          <a:endParaRPr lang="es-MX"/>
        </a:p>
      </dgm:t>
    </dgm:pt>
    <dgm:pt modelId="{54F7FB6E-C596-4AE5-A700-4C2EACA3E052}" type="pres">
      <dgm:prSet presAssocID="{60DA6EBF-5F08-4235-95A9-177F31932984}" presName="child" presStyleLbl="alignAccFollowNode1" presStyleIdx="0" presStyleCnt="1" custScaleX="128681" custLinFactY="-58089" custLinFactNeighborX="2402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0AFA9DEA-6D56-45A8-B6D6-5B1E8771E36B}" type="presOf" srcId="{0A696D92-D528-48E5-8256-823DF5E99D0B}" destId="{43898C79-5CE4-42E6-A660-DFF948E1D30A}" srcOrd="0" destOrd="0" presId="urn:microsoft.com/office/officeart/2005/8/layout/lProcess1"/>
    <dgm:cxn modelId="{EA341966-BB89-4CCF-8288-08F619FD03AD}" srcId="{0415ECC2-68A8-4262-BCC1-5D57EEE400B0}" destId="{ADE35BDB-DA3A-4213-8E72-29E3F2521E1D}" srcOrd="0" destOrd="0" parTransId="{173BBA02-1AD0-4F14-857A-8AFC3C8BC4BE}" sibTransId="{6A0B7AD8-7AEF-4313-9CA4-64861BB669A6}"/>
    <dgm:cxn modelId="{1C1CF882-4794-42EC-9A8C-1A6900D2C738}" type="presOf" srcId="{0415ECC2-68A8-4262-BCC1-5D57EEE400B0}" destId="{EA4B4ADD-48C9-4D11-A189-D99DC42A217B}" srcOrd="0" destOrd="0" presId="urn:microsoft.com/office/officeart/2005/8/layout/lProcess1"/>
    <dgm:cxn modelId="{B6638A9B-1D5A-4E19-ACE7-5882A08946EA}" type="presOf" srcId="{60DA6EBF-5F08-4235-95A9-177F31932984}" destId="{54F7FB6E-C596-4AE5-A700-4C2EACA3E052}" srcOrd="0" destOrd="0" presId="urn:microsoft.com/office/officeart/2005/8/layout/lProcess1"/>
    <dgm:cxn modelId="{18BC788B-8D8D-41F3-A8E1-6C8DAF5ACB9E}" srcId="{ADE35BDB-DA3A-4213-8E72-29E3F2521E1D}" destId="{60DA6EBF-5F08-4235-95A9-177F31932984}" srcOrd="0" destOrd="0" parTransId="{0A696D92-D528-48E5-8256-823DF5E99D0B}" sibTransId="{018FD0AC-26A0-41C2-B537-0AB5ECCCD18E}"/>
    <dgm:cxn modelId="{ECC0F895-2878-488A-9B42-DB331FDEF56F}" type="presOf" srcId="{ADE35BDB-DA3A-4213-8E72-29E3F2521E1D}" destId="{9DEE29B2-C46B-4E95-8478-21E8CD71CFCA}" srcOrd="0" destOrd="0" presId="urn:microsoft.com/office/officeart/2005/8/layout/lProcess1"/>
    <dgm:cxn modelId="{3DE8422A-C992-4754-A199-C327A18BD134}" type="presParOf" srcId="{EA4B4ADD-48C9-4D11-A189-D99DC42A217B}" destId="{3C579C3A-8EE2-4CAB-8476-246119539EA3}" srcOrd="0" destOrd="0" presId="urn:microsoft.com/office/officeart/2005/8/layout/lProcess1"/>
    <dgm:cxn modelId="{2E7577DF-1455-475A-A4EC-A2B535283D7F}" type="presParOf" srcId="{3C579C3A-8EE2-4CAB-8476-246119539EA3}" destId="{9DEE29B2-C46B-4E95-8478-21E8CD71CFCA}" srcOrd="0" destOrd="0" presId="urn:microsoft.com/office/officeart/2005/8/layout/lProcess1"/>
    <dgm:cxn modelId="{DE50B525-17B6-4AA6-8A9D-62C232AB9410}" type="presParOf" srcId="{3C579C3A-8EE2-4CAB-8476-246119539EA3}" destId="{43898C79-5CE4-42E6-A660-DFF948E1D30A}" srcOrd="1" destOrd="0" presId="urn:microsoft.com/office/officeart/2005/8/layout/lProcess1"/>
    <dgm:cxn modelId="{B9AD44D8-9E46-4118-95F5-A43637E69025}" type="presParOf" srcId="{3C579C3A-8EE2-4CAB-8476-246119539EA3}" destId="{54F7FB6E-C596-4AE5-A700-4C2EACA3E052}" srcOrd="2" destOrd="0" presId="urn:microsoft.com/office/officeart/2005/8/layout/l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0415ECC2-68A8-4262-BCC1-5D57EEE400B0}" type="doc">
      <dgm:prSet loTypeId="urn:microsoft.com/office/officeart/2005/8/layout/lProcess1" loCatId="process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60DA6EBF-5F08-4235-95A9-177F31932984}">
      <dgm:prSet phldrT="[Texto]" custT="1"/>
      <dgm:spPr/>
      <dgm:t>
        <a:bodyPr/>
        <a:lstStyle/>
        <a:p>
          <a:pPr>
            <a:buFont typeface="Wingdings" panose="05000000000000000000" pitchFamily="2" charset="2"/>
            <a:buChar char="q"/>
          </a:pPr>
          <a:r>
            <a:rPr lang="es-MX" sz="2000" dirty="0">
              <a:latin typeface="Proxima Nova Rg" panose="02000506030000020004" pitchFamily="50" charset="0"/>
            </a:rPr>
            <a:t>Métodos Apropiados de Comunicación. </a:t>
          </a:r>
          <a:endParaRPr lang="es-MX" sz="2000" dirty="0"/>
        </a:p>
      </dgm:t>
    </dgm:pt>
    <dgm:pt modelId="{0A696D92-D528-48E5-8256-823DF5E99D0B}" type="parTrans" cxnId="{18BC788B-8D8D-41F3-A8E1-6C8DAF5ACB9E}">
      <dgm:prSet/>
      <dgm:spPr/>
      <dgm:t>
        <a:bodyPr/>
        <a:lstStyle/>
        <a:p>
          <a:endParaRPr lang="es-MX" sz="2000"/>
        </a:p>
      </dgm:t>
    </dgm:pt>
    <dgm:pt modelId="{018FD0AC-26A0-41C2-B537-0AB5ECCCD18E}" type="sibTrans" cxnId="{18BC788B-8D8D-41F3-A8E1-6C8DAF5ACB9E}">
      <dgm:prSet/>
      <dgm:spPr/>
      <dgm:t>
        <a:bodyPr/>
        <a:lstStyle/>
        <a:p>
          <a:endParaRPr lang="es-MX" sz="2000"/>
        </a:p>
      </dgm:t>
    </dgm:pt>
    <dgm:pt modelId="{ADE35BDB-DA3A-4213-8E72-29E3F2521E1D}">
      <dgm:prSet phldrT="[Texto]" custT="1"/>
      <dgm:spPr/>
      <dgm:t>
        <a:bodyPr/>
        <a:lstStyle/>
        <a:p>
          <a:r>
            <a:rPr lang="es-MX" sz="2000" dirty="0">
              <a:latin typeface="Proxima Nova Rg" panose="02000506030000020004" pitchFamily="50" charset="0"/>
            </a:rPr>
            <a:t>Comunicación con Partes Externas</a:t>
          </a:r>
          <a:endParaRPr lang="es-MX" sz="2000" dirty="0"/>
        </a:p>
      </dgm:t>
    </dgm:pt>
    <dgm:pt modelId="{6A0B7AD8-7AEF-4313-9CA4-64861BB669A6}" type="sibTrans" cxnId="{EA341966-BB89-4CCF-8288-08F619FD03AD}">
      <dgm:prSet/>
      <dgm:spPr/>
      <dgm:t>
        <a:bodyPr/>
        <a:lstStyle/>
        <a:p>
          <a:endParaRPr lang="es-MX" sz="2000"/>
        </a:p>
      </dgm:t>
    </dgm:pt>
    <dgm:pt modelId="{173BBA02-1AD0-4F14-857A-8AFC3C8BC4BE}" type="parTrans" cxnId="{EA341966-BB89-4CCF-8288-08F619FD03AD}">
      <dgm:prSet/>
      <dgm:spPr/>
      <dgm:t>
        <a:bodyPr/>
        <a:lstStyle/>
        <a:p>
          <a:endParaRPr lang="es-MX" sz="2000"/>
        </a:p>
      </dgm:t>
    </dgm:pt>
    <dgm:pt modelId="{EA4B4ADD-48C9-4D11-A189-D99DC42A217B}" type="pres">
      <dgm:prSet presAssocID="{0415ECC2-68A8-4262-BCC1-5D57EEE400B0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3C579C3A-8EE2-4CAB-8476-246119539EA3}" type="pres">
      <dgm:prSet presAssocID="{ADE35BDB-DA3A-4213-8E72-29E3F2521E1D}" presName="vertFlow" presStyleCnt="0"/>
      <dgm:spPr/>
    </dgm:pt>
    <dgm:pt modelId="{9DEE29B2-C46B-4E95-8478-21E8CD71CFCA}" type="pres">
      <dgm:prSet presAssocID="{ADE35BDB-DA3A-4213-8E72-29E3F2521E1D}" presName="header" presStyleLbl="node1" presStyleIdx="0" presStyleCnt="1" custScaleX="128681"/>
      <dgm:spPr/>
      <dgm:t>
        <a:bodyPr/>
        <a:lstStyle/>
        <a:p>
          <a:endParaRPr lang="es-MX"/>
        </a:p>
      </dgm:t>
    </dgm:pt>
    <dgm:pt modelId="{43898C79-5CE4-42E6-A660-DFF948E1D30A}" type="pres">
      <dgm:prSet presAssocID="{0A696D92-D528-48E5-8256-823DF5E99D0B}" presName="parTrans" presStyleLbl="sibTrans2D1" presStyleIdx="0" presStyleCnt="1"/>
      <dgm:spPr/>
      <dgm:t>
        <a:bodyPr/>
        <a:lstStyle/>
        <a:p>
          <a:endParaRPr lang="es-MX"/>
        </a:p>
      </dgm:t>
    </dgm:pt>
    <dgm:pt modelId="{54F7FB6E-C596-4AE5-A700-4C2EACA3E052}" type="pres">
      <dgm:prSet presAssocID="{60DA6EBF-5F08-4235-95A9-177F31932984}" presName="child" presStyleLbl="alignAccFollowNode1" presStyleIdx="0" presStyleCnt="1" custScaleX="128681">
        <dgm:presLayoutVars>
          <dgm:chMax val="0"/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0AFA9DEA-6D56-45A8-B6D6-5B1E8771E36B}" type="presOf" srcId="{0A696D92-D528-48E5-8256-823DF5E99D0B}" destId="{43898C79-5CE4-42E6-A660-DFF948E1D30A}" srcOrd="0" destOrd="0" presId="urn:microsoft.com/office/officeart/2005/8/layout/lProcess1"/>
    <dgm:cxn modelId="{EA341966-BB89-4CCF-8288-08F619FD03AD}" srcId="{0415ECC2-68A8-4262-BCC1-5D57EEE400B0}" destId="{ADE35BDB-DA3A-4213-8E72-29E3F2521E1D}" srcOrd="0" destOrd="0" parTransId="{173BBA02-1AD0-4F14-857A-8AFC3C8BC4BE}" sibTransId="{6A0B7AD8-7AEF-4313-9CA4-64861BB669A6}"/>
    <dgm:cxn modelId="{1C1CF882-4794-42EC-9A8C-1A6900D2C738}" type="presOf" srcId="{0415ECC2-68A8-4262-BCC1-5D57EEE400B0}" destId="{EA4B4ADD-48C9-4D11-A189-D99DC42A217B}" srcOrd="0" destOrd="0" presId="urn:microsoft.com/office/officeart/2005/8/layout/lProcess1"/>
    <dgm:cxn modelId="{B6638A9B-1D5A-4E19-ACE7-5882A08946EA}" type="presOf" srcId="{60DA6EBF-5F08-4235-95A9-177F31932984}" destId="{54F7FB6E-C596-4AE5-A700-4C2EACA3E052}" srcOrd="0" destOrd="0" presId="urn:microsoft.com/office/officeart/2005/8/layout/lProcess1"/>
    <dgm:cxn modelId="{18BC788B-8D8D-41F3-A8E1-6C8DAF5ACB9E}" srcId="{ADE35BDB-DA3A-4213-8E72-29E3F2521E1D}" destId="{60DA6EBF-5F08-4235-95A9-177F31932984}" srcOrd="0" destOrd="0" parTransId="{0A696D92-D528-48E5-8256-823DF5E99D0B}" sibTransId="{018FD0AC-26A0-41C2-B537-0AB5ECCCD18E}"/>
    <dgm:cxn modelId="{ECC0F895-2878-488A-9B42-DB331FDEF56F}" type="presOf" srcId="{ADE35BDB-DA3A-4213-8E72-29E3F2521E1D}" destId="{9DEE29B2-C46B-4E95-8478-21E8CD71CFCA}" srcOrd="0" destOrd="0" presId="urn:microsoft.com/office/officeart/2005/8/layout/lProcess1"/>
    <dgm:cxn modelId="{3DE8422A-C992-4754-A199-C327A18BD134}" type="presParOf" srcId="{EA4B4ADD-48C9-4D11-A189-D99DC42A217B}" destId="{3C579C3A-8EE2-4CAB-8476-246119539EA3}" srcOrd="0" destOrd="0" presId="urn:microsoft.com/office/officeart/2005/8/layout/lProcess1"/>
    <dgm:cxn modelId="{2E7577DF-1455-475A-A4EC-A2B535283D7F}" type="presParOf" srcId="{3C579C3A-8EE2-4CAB-8476-246119539EA3}" destId="{9DEE29B2-C46B-4E95-8478-21E8CD71CFCA}" srcOrd="0" destOrd="0" presId="urn:microsoft.com/office/officeart/2005/8/layout/lProcess1"/>
    <dgm:cxn modelId="{DE50B525-17B6-4AA6-8A9D-62C232AB9410}" type="presParOf" srcId="{3C579C3A-8EE2-4CAB-8476-246119539EA3}" destId="{43898C79-5CE4-42E6-A660-DFF948E1D30A}" srcOrd="1" destOrd="0" presId="urn:microsoft.com/office/officeart/2005/8/layout/lProcess1"/>
    <dgm:cxn modelId="{B9AD44D8-9E46-4118-95F5-A43637E69025}" type="presParOf" srcId="{3C579C3A-8EE2-4CAB-8476-246119539EA3}" destId="{54F7FB6E-C596-4AE5-A700-4C2EACA3E052}" srcOrd="2" destOrd="0" presId="urn:microsoft.com/office/officeart/2005/8/layout/l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58193746-667D-4990-8027-92940970E1EA}" type="doc">
      <dgm:prSet loTypeId="urn:microsoft.com/office/officeart/2005/8/layout/list1" loCatId="list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es-MX"/>
        </a:p>
      </dgm:t>
    </dgm:pt>
    <dgm:pt modelId="{527B153D-D8B1-4A7A-B533-76EC9FDE3059}">
      <dgm:prSet phldrT="[Texto]" custT="1"/>
      <dgm:spPr>
        <a:solidFill>
          <a:schemeClr val="tx1">
            <a:lumMod val="50000"/>
            <a:lumOff val="50000"/>
          </a:schemeClr>
        </a:solidFill>
      </dgm:spPr>
      <dgm:t>
        <a:bodyPr/>
        <a:lstStyle/>
        <a:p>
          <a:r>
            <a:rPr lang="es-ES" sz="2400" dirty="0"/>
            <a:t>2 Principios</a:t>
          </a:r>
          <a:endParaRPr lang="es-MX" sz="2400" dirty="0"/>
        </a:p>
      </dgm:t>
    </dgm:pt>
    <dgm:pt modelId="{4CBF25AE-B9B5-49C0-B20F-2616FB3D01E2}" type="parTrans" cxnId="{FE8412B3-4830-4EB9-A67F-C00DE351308E}">
      <dgm:prSet/>
      <dgm:spPr/>
      <dgm:t>
        <a:bodyPr/>
        <a:lstStyle/>
        <a:p>
          <a:endParaRPr lang="es-MX" sz="2400"/>
        </a:p>
      </dgm:t>
    </dgm:pt>
    <dgm:pt modelId="{F02A1BE0-0BAD-4FAA-B242-6C0597EA18EB}" type="sibTrans" cxnId="{FE8412B3-4830-4EB9-A67F-C00DE351308E}">
      <dgm:prSet/>
      <dgm:spPr/>
      <dgm:t>
        <a:bodyPr/>
        <a:lstStyle/>
        <a:p>
          <a:endParaRPr lang="es-MX" sz="2400"/>
        </a:p>
      </dgm:t>
    </dgm:pt>
    <dgm:pt modelId="{B457E120-55E3-474D-92DA-2CB885867A86}">
      <dgm:prSet phldrT="[Texto]" custT="1"/>
      <dgm:spPr>
        <a:solidFill>
          <a:schemeClr val="bg1">
            <a:lumMod val="75000"/>
          </a:schemeClr>
        </a:solidFill>
      </dgm:spPr>
      <dgm:t>
        <a:bodyPr/>
        <a:lstStyle/>
        <a:p>
          <a:r>
            <a:rPr lang="es-ES" sz="2400" dirty="0">
              <a:solidFill>
                <a:schemeClr val="tx1"/>
              </a:solidFill>
            </a:rPr>
            <a:t>6 Puntos de interés</a:t>
          </a:r>
          <a:endParaRPr lang="es-MX" sz="2400" dirty="0">
            <a:solidFill>
              <a:schemeClr val="tx1"/>
            </a:solidFill>
          </a:endParaRPr>
        </a:p>
      </dgm:t>
    </dgm:pt>
    <dgm:pt modelId="{2B088FD0-39A1-4D38-8942-E741727FCBAB}" type="parTrans" cxnId="{C38734A1-6DE4-40A1-B346-B43E4E5C2223}">
      <dgm:prSet/>
      <dgm:spPr/>
      <dgm:t>
        <a:bodyPr/>
        <a:lstStyle/>
        <a:p>
          <a:endParaRPr lang="es-MX" sz="2400"/>
        </a:p>
      </dgm:t>
    </dgm:pt>
    <dgm:pt modelId="{48321E1D-9E37-4C1B-8074-E5DC281E5E47}" type="sibTrans" cxnId="{C38734A1-6DE4-40A1-B346-B43E4E5C2223}">
      <dgm:prSet/>
      <dgm:spPr/>
      <dgm:t>
        <a:bodyPr/>
        <a:lstStyle/>
        <a:p>
          <a:endParaRPr lang="es-MX" sz="2400"/>
        </a:p>
      </dgm:t>
    </dgm:pt>
    <dgm:pt modelId="{83E68DE1-577F-4D59-9961-1958D6BAE655}" type="pres">
      <dgm:prSet presAssocID="{58193746-667D-4990-8027-92940970E1EA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434495DE-2896-4EFD-B45D-5649AA137E15}" type="pres">
      <dgm:prSet presAssocID="{527B153D-D8B1-4A7A-B533-76EC9FDE3059}" presName="parentLin" presStyleCnt="0"/>
      <dgm:spPr/>
    </dgm:pt>
    <dgm:pt modelId="{8FD37D28-1C92-465F-A777-D850D616145C}" type="pres">
      <dgm:prSet presAssocID="{527B153D-D8B1-4A7A-B533-76EC9FDE3059}" presName="parentLeftMargin" presStyleLbl="node1" presStyleIdx="0" presStyleCnt="2"/>
      <dgm:spPr/>
      <dgm:t>
        <a:bodyPr/>
        <a:lstStyle/>
        <a:p>
          <a:endParaRPr lang="es-MX"/>
        </a:p>
      </dgm:t>
    </dgm:pt>
    <dgm:pt modelId="{7036F865-C772-4CC6-A083-2883FCD9D849}" type="pres">
      <dgm:prSet presAssocID="{527B153D-D8B1-4A7A-B533-76EC9FDE3059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F8E49A47-E303-45E2-996C-04178F66D5E1}" type="pres">
      <dgm:prSet presAssocID="{527B153D-D8B1-4A7A-B533-76EC9FDE3059}" presName="negativeSpace" presStyleCnt="0"/>
      <dgm:spPr/>
    </dgm:pt>
    <dgm:pt modelId="{1CEDD84F-3A8B-4291-AC8E-53F94E0B9060}" type="pres">
      <dgm:prSet presAssocID="{527B153D-D8B1-4A7A-B533-76EC9FDE3059}" presName="childText" presStyleLbl="conFgAcc1" presStyleIdx="0" presStyleCnt="2" custLinFactNeighborX="7269" custLinFactNeighborY="56229">
        <dgm:presLayoutVars>
          <dgm:bulletEnabled val="1"/>
        </dgm:presLayoutVars>
      </dgm:prSet>
      <dgm:spPr/>
    </dgm:pt>
    <dgm:pt modelId="{B62FF916-2FC2-4E81-A30E-EAD87B377E9C}" type="pres">
      <dgm:prSet presAssocID="{F02A1BE0-0BAD-4FAA-B242-6C0597EA18EB}" presName="spaceBetweenRectangles" presStyleCnt="0"/>
      <dgm:spPr/>
    </dgm:pt>
    <dgm:pt modelId="{72D106F1-C3A6-4FE8-BD5E-2099BD62C696}" type="pres">
      <dgm:prSet presAssocID="{B457E120-55E3-474D-92DA-2CB885867A86}" presName="parentLin" presStyleCnt="0"/>
      <dgm:spPr/>
    </dgm:pt>
    <dgm:pt modelId="{050E3783-0694-4B88-ACFC-424A8A8B0171}" type="pres">
      <dgm:prSet presAssocID="{B457E120-55E3-474D-92DA-2CB885867A86}" presName="parentLeftMargin" presStyleLbl="node1" presStyleIdx="0" presStyleCnt="2"/>
      <dgm:spPr/>
      <dgm:t>
        <a:bodyPr/>
        <a:lstStyle/>
        <a:p>
          <a:endParaRPr lang="es-MX"/>
        </a:p>
      </dgm:t>
    </dgm:pt>
    <dgm:pt modelId="{0339B0E6-683D-48AF-AD74-693F89208248}" type="pres">
      <dgm:prSet presAssocID="{B457E120-55E3-474D-92DA-2CB885867A86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97567752-57D0-4C85-98C0-6333BAA04D7D}" type="pres">
      <dgm:prSet presAssocID="{B457E120-55E3-474D-92DA-2CB885867A86}" presName="negativeSpace" presStyleCnt="0"/>
      <dgm:spPr/>
    </dgm:pt>
    <dgm:pt modelId="{BE2188CE-44E0-4A3C-BFBD-EBE8901DF29D}" type="pres">
      <dgm:prSet presAssocID="{B457E120-55E3-474D-92DA-2CB885867A86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FE8412B3-4830-4EB9-A67F-C00DE351308E}" srcId="{58193746-667D-4990-8027-92940970E1EA}" destId="{527B153D-D8B1-4A7A-B533-76EC9FDE3059}" srcOrd="0" destOrd="0" parTransId="{4CBF25AE-B9B5-49C0-B20F-2616FB3D01E2}" sibTransId="{F02A1BE0-0BAD-4FAA-B242-6C0597EA18EB}"/>
    <dgm:cxn modelId="{106CBCD9-462C-4F32-9E6D-97813A609AB9}" type="presOf" srcId="{527B153D-D8B1-4A7A-B533-76EC9FDE3059}" destId="{7036F865-C772-4CC6-A083-2883FCD9D849}" srcOrd="1" destOrd="0" presId="urn:microsoft.com/office/officeart/2005/8/layout/list1"/>
    <dgm:cxn modelId="{A96E2526-DCDA-412E-9019-8C75159DF9B1}" type="presOf" srcId="{527B153D-D8B1-4A7A-B533-76EC9FDE3059}" destId="{8FD37D28-1C92-465F-A777-D850D616145C}" srcOrd="0" destOrd="0" presId="urn:microsoft.com/office/officeart/2005/8/layout/list1"/>
    <dgm:cxn modelId="{4FAA3010-33D7-49B2-9973-6C67CE6BFEB2}" type="presOf" srcId="{B457E120-55E3-474D-92DA-2CB885867A86}" destId="{050E3783-0694-4B88-ACFC-424A8A8B0171}" srcOrd="0" destOrd="0" presId="urn:microsoft.com/office/officeart/2005/8/layout/list1"/>
    <dgm:cxn modelId="{C38734A1-6DE4-40A1-B346-B43E4E5C2223}" srcId="{58193746-667D-4990-8027-92940970E1EA}" destId="{B457E120-55E3-474D-92DA-2CB885867A86}" srcOrd="1" destOrd="0" parTransId="{2B088FD0-39A1-4D38-8942-E741727FCBAB}" sibTransId="{48321E1D-9E37-4C1B-8074-E5DC281E5E47}"/>
    <dgm:cxn modelId="{A194A0BB-FF11-43F0-8CEF-DF86598C9B28}" type="presOf" srcId="{58193746-667D-4990-8027-92940970E1EA}" destId="{83E68DE1-577F-4D59-9961-1958D6BAE655}" srcOrd="0" destOrd="0" presId="urn:microsoft.com/office/officeart/2005/8/layout/list1"/>
    <dgm:cxn modelId="{A8130E8E-AC8B-4E99-B871-CCA2F7CEC7BD}" type="presOf" srcId="{B457E120-55E3-474D-92DA-2CB885867A86}" destId="{0339B0E6-683D-48AF-AD74-693F89208248}" srcOrd="1" destOrd="0" presId="urn:microsoft.com/office/officeart/2005/8/layout/list1"/>
    <dgm:cxn modelId="{3A14C797-1423-4C31-8B47-4491F345B1A1}" type="presParOf" srcId="{83E68DE1-577F-4D59-9961-1958D6BAE655}" destId="{434495DE-2896-4EFD-B45D-5649AA137E15}" srcOrd="0" destOrd="0" presId="urn:microsoft.com/office/officeart/2005/8/layout/list1"/>
    <dgm:cxn modelId="{5DC444E5-979C-4039-891D-E4C0464C7215}" type="presParOf" srcId="{434495DE-2896-4EFD-B45D-5649AA137E15}" destId="{8FD37D28-1C92-465F-A777-D850D616145C}" srcOrd="0" destOrd="0" presId="urn:microsoft.com/office/officeart/2005/8/layout/list1"/>
    <dgm:cxn modelId="{3ADEDEDD-E4C2-4907-9B50-EA32A9253A96}" type="presParOf" srcId="{434495DE-2896-4EFD-B45D-5649AA137E15}" destId="{7036F865-C772-4CC6-A083-2883FCD9D849}" srcOrd="1" destOrd="0" presId="urn:microsoft.com/office/officeart/2005/8/layout/list1"/>
    <dgm:cxn modelId="{A20BE4B5-30FA-42AF-9AE5-734592073BF2}" type="presParOf" srcId="{83E68DE1-577F-4D59-9961-1958D6BAE655}" destId="{F8E49A47-E303-45E2-996C-04178F66D5E1}" srcOrd="1" destOrd="0" presId="urn:microsoft.com/office/officeart/2005/8/layout/list1"/>
    <dgm:cxn modelId="{01D2AEF1-725B-40F1-B5AA-636A2589B648}" type="presParOf" srcId="{83E68DE1-577F-4D59-9961-1958D6BAE655}" destId="{1CEDD84F-3A8B-4291-AC8E-53F94E0B9060}" srcOrd="2" destOrd="0" presId="urn:microsoft.com/office/officeart/2005/8/layout/list1"/>
    <dgm:cxn modelId="{94C3F7A5-4631-489D-B9C7-A01495132333}" type="presParOf" srcId="{83E68DE1-577F-4D59-9961-1958D6BAE655}" destId="{B62FF916-2FC2-4E81-A30E-EAD87B377E9C}" srcOrd="3" destOrd="0" presId="urn:microsoft.com/office/officeart/2005/8/layout/list1"/>
    <dgm:cxn modelId="{78B9791D-4F9C-4A57-8369-D2FA41943A5D}" type="presParOf" srcId="{83E68DE1-577F-4D59-9961-1958D6BAE655}" destId="{72D106F1-C3A6-4FE8-BD5E-2099BD62C696}" srcOrd="4" destOrd="0" presId="urn:microsoft.com/office/officeart/2005/8/layout/list1"/>
    <dgm:cxn modelId="{48D095E1-7CA9-4ACD-B0D0-AA51FB4076B2}" type="presParOf" srcId="{72D106F1-C3A6-4FE8-BD5E-2099BD62C696}" destId="{050E3783-0694-4B88-ACFC-424A8A8B0171}" srcOrd="0" destOrd="0" presId="urn:microsoft.com/office/officeart/2005/8/layout/list1"/>
    <dgm:cxn modelId="{3F04CB78-2E09-4629-AFDC-C80BC1E94CFD}" type="presParOf" srcId="{72D106F1-C3A6-4FE8-BD5E-2099BD62C696}" destId="{0339B0E6-683D-48AF-AD74-693F89208248}" srcOrd="1" destOrd="0" presId="urn:microsoft.com/office/officeart/2005/8/layout/list1"/>
    <dgm:cxn modelId="{5B834170-0F86-43F5-BEBD-BDBF1E78191B}" type="presParOf" srcId="{83E68DE1-577F-4D59-9961-1958D6BAE655}" destId="{97567752-57D0-4C85-98C0-6333BAA04D7D}" srcOrd="5" destOrd="0" presId="urn:microsoft.com/office/officeart/2005/8/layout/list1"/>
    <dgm:cxn modelId="{8F82970D-2C3F-445E-BA40-14CFF261D3FD}" type="presParOf" srcId="{83E68DE1-577F-4D59-9961-1958D6BAE655}" destId="{BE2188CE-44E0-4A3C-BFBD-EBE8901DF29D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7.xml><?xml version="1.0" encoding="utf-8"?>
<dgm:dataModel xmlns:dgm="http://schemas.openxmlformats.org/drawingml/2006/diagram" xmlns:a="http://schemas.openxmlformats.org/drawingml/2006/main">
  <dgm:ptLst>
    <dgm:pt modelId="{0415ECC2-68A8-4262-BCC1-5D57EEE400B0}" type="doc">
      <dgm:prSet loTypeId="urn:microsoft.com/office/officeart/2005/8/layout/lProcess1" loCatId="process" qsTypeId="urn:microsoft.com/office/officeart/2005/8/quickstyle/simple2" qsCatId="simple" csTypeId="urn:microsoft.com/office/officeart/2005/8/colors/accent3_2" csCatId="accent3" phldr="1"/>
      <dgm:spPr/>
      <dgm:t>
        <a:bodyPr/>
        <a:lstStyle/>
        <a:p>
          <a:endParaRPr lang="es-MX"/>
        </a:p>
      </dgm:t>
    </dgm:pt>
    <dgm:pt modelId="{60DA6EBF-5F08-4235-95A9-177F31932984}">
      <dgm:prSet phldrT="[Texto]" custT="1"/>
      <dgm:spPr>
        <a:solidFill>
          <a:schemeClr val="bg1">
            <a:lumMod val="50000"/>
            <a:alpha val="90000"/>
          </a:schemeClr>
        </a:solidFill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s-MX" sz="2000" dirty="0">
              <a:solidFill>
                <a:schemeClr val="bg1"/>
              </a:solidFill>
              <a:latin typeface="Proxima Nova Rg" panose="02000506030000020004" pitchFamily="50" charset="0"/>
            </a:rPr>
            <a:t>Supervisión del Control Interno</a:t>
          </a:r>
          <a:endParaRPr lang="es-MX" sz="2000" dirty="0">
            <a:solidFill>
              <a:schemeClr val="bg1"/>
            </a:solidFill>
          </a:endParaRPr>
        </a:p>
      </dgm:t>
    </dgm:pt>
    <dgm:pt modelId="{0A696D92-D528-48E5-8256-823DF5E99D0B}" type="parTrans" cxnId="{18BC788B-8D8D-41F3-A8E1-6C8DAF5ACB9E}">
      <dgm:prSet/>
      <dgm:spPr/>
      <dgm:t>
        <a:bodyPr/>
        <a:lstStyle/>
        <a:p>
          <a:endParaRPr lang="es-MX" sz="2000"/>
        </a:p>
      </dgm:t>
    </dgm:pt>
    <dgm:pt modelId="{018FD0AC-26A0-41C2-B537-0AB5ECCCD18E}" type="sibTrans" cxnId="{18BC788B-8D8D-41F3-A8E1-6C8DAF5ACB9E}">
      <dgm:prSet/>
      <dgm:spPr/>
      <dgm:t>
        <a:bodyPr/>
        <a:lstStyle/>
        <a:p>
          <a:endParaRPr lang="es-MX" sz="2000"/>
        </a:p>
      </dgm:t>
    </dgm:pt>
    <dgm:pt modelId="{ADE35BDB-DA3A-4213-8E72-29E3F2521E1D}">
      <dgm:prSet phldrT="[Texto]" custT="1"/>
      <dgm:spPr>
        <a:solidFill>
          <a:schemeClr val="tx1">
            <a:lumMod val="65000"/>
            <a:lumOff val="35000"/>
          </a:schemeClr>
        </a:solidFill>
      </dgm:spPr>
      <dgm:t>
        <a:bodyPr/>
        <a:lstStyle/>
        <a:p>
          <a:r>
            <a:rPr lang="es-MX" sz="2000" dirty="0">
              <a:latin typeface="Proxima Nova Rg" panose="02000506030000020004" pitchFamily="50" charset="0"/>
            </a:rPr>
            <a:t>Establecimiento de Bases de Referencia. </a:t>
          </a:r>
          <a:endParaRPr lang="es-MX" sz="2000" dirty="0"/>
        </a:p>
      </dgm:t>
    </dgm:pt>
    <dgm:pt modelId="{6A0B7AD8-7AEF-4313-9CA4-64861BB669A6}" type="sibTrans" cxnId="{EA341966-BB89-4CCF-8288-08F619FD03AD}">
      <dgm:prSet/>
      <dgm:spPr/>
      <dgm:t>
        <a:bodyPr/>
        <a:lstStyle/>
        <a:p>
          <a:endParaRPr lang="es-MX" sz="2000"/>
        </a:p>
      </dgm:t>
    </dgm:pt>
    <dgm:pt modelId="{173BBA02-1AD0-4F14-857A-8AFC3C8BC4BE}" type="parTrans" cxnId="{EA341966-BB89-4CCF-8288-08F619FD03AD}">
      <dgm:prSet/>
      <dgm:spPr/>
      <dgm:t>
        <a:bodyPr/>
        <a:lstStyle/>
        <a:p>
          <a:endParaRPr lang="es-MX" sz="2000"/>
        </a:p>
      </dgm:t>
    </dgm:pt>
    <dgm:pt modelId="{AC98D2AE-EDF3-4389-A943-0E3F6BCB728B}">
      <dgm:prSet phldrT="[Texto]" custT="1"/>
      <dgm:spPr>
        <a:solidFill>
          <a:schemeClr val="bg1">
            <a:lumMod val="75000"/>
            <a:alpha val="90000"/>
          </a:schemeClr>
        </a:solidFill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s-MX" sz="2000" dirty="0">
              <a:latin typeface="Proxima Nova Rg" panose="02000506030000020004" pitchFamily="50" charset="0"/>
            </a:rPr>
            <a:t>Evaluación de Resultados</a:t>
          </a:r>
          <a:endParaRPr lang="es-MX" sz="2000" dirty="0"/>
        </a:p>
      </dgm:t>
    </dgm:pt>
    <dgm:pt modelId="{8DB0D843-A0A4-4D8C-AE3A-BD6C13A93FF9}" type="parTrans" cxnId="{EFFC73EA-57F7-42F3-93D5-9A42A700E248}">
      <dgm:prSet/>
      <dgm:spPr/>
      <dgm:t>
        <a:bodyPr/>
        <a:lstStyle/>
        <a:p>
          <a:endParaRPr lang="es-MX" sz="2000"/>
        </a:p>
      </dgm:t>
    </dgm:pt>
    <dgm:pt modelId="{3F81BA0D-C030-456F-A397-6F0B89C42A9D}" type="sibTrans" cxnId="{EFFC73EA-57F7-42F3-93D5-9A42A700E248}">
      <dgm:prSet/>
      <dgm:spPr/>
      <dgm:t>
        <a:bodyPr/>
        <a:lstStyle/>
        <a:p>
          <a:endParaRPr lang="es-MX" sz="2000"/>
        </a:p>
      </dgm:t>
    </dgm:pt>
    <dgm:pt modelId="{EA4B4ADD-48C9-4D11-A189-D99DC42A217B}" type="pres">
      <dgm:prSet presAssocID="{0415ECC2-68A8-4262-BCC1-5D57EEE400B0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3C579C3A-8EE2-4CAB-8476-246119539EA3}" type="pres">
      <dgm:prSet presAssocID="{ADE35BDB-DA3A-4213-8E72-29E3F2521E1D}" presName="vertFlow" presStyleCnt="0"/>
      <dgm:spPr/>
    </dgm:pt>
    <dgm:pt modelId="{9DEE29B2-C46B-4E95-8478-21E8CD71CFCA}" type="pres">
      <dgm:prSet presAssocID="{ADE35BDB-DA3A-4213-8E72-29E3F2521E1D}" presName="header" presStyleLbl="node1" presStyleIdx="0" presStyleCnt="1" custScaleX="128681"/>
      <dgm:spPr/>
      <dgm:t>
        <a:bodyPr/>
        <a:lstStyle/>
        <a:p>
          <a:endParaRPr lang="es-MX"/>
        </a:p>
      </dgm:t>
    </dgm:pt>
    <dgm:pt modelId="{43898C79-5CE4-42E6-A660-DFF948E1D30A}" type="pres">
      <dgm:prSet presAssocID="{0A696D92-D528-48E5-8256-823DF5E99D0B}" presName="parTrans" presStyleLbl="sibTrans2D1" presStyleIdx="0" presStyleCnt="2"/>
      <dgm:spPr/>
      <dgm:t>
        <a:bodyPr/>
        <a:lstStyle/>
        <a:p>
          <a:endParaRPr lang="es-MX"/>
        </a:p>
      </dgm:t>
    </dgm:pt>
    <dgm:pt modelId="{54F7FB6E-C596-4AE5-A700-4C2EACA3E052}" type="pres">
      <dgm:prSet presAssocID="{60DA6EBF-5F08-4235-95A9-177F31932984}" presName="child" presStyleLbl="alignAccFollowNode1" presStyleIdx="0" presStyleCnt="2" custScaleX="128681">
        <dgm:presLayoutVars>
          <dgm:chMax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1DB8DDE4-73A5-47CF-9DBF-8731E8CEBE26}" type="pres">
      <dgm:prSet presAssocID="{018FD0AC-26A0-41C2-B537-0AB5ECCCD18E}" presName="sibTrans" presStyleLbl="sibTrans2D1" presStyleIdx="1" presStyleCnt="2"/>
      <dgm:spPr/>
      <dgm:t>
        <a:bodyPr/>
        <a:lstStyle/>
        <a:p>
          <a:endParaRPr lang="es-MX"/>
        </a:p>
      </dgm:t>
    </dgm:pt>
    <dgm:pt modelId="{5BF82C6B-5F67-4691-9232-A23496439B97}" type="pres">
      <dgm:prSet presAssocID="{AC98D2AE-EDF3-4389-A943-0E3F6BCB728B}" presName="child" presStyleLbl="alignAccFollowNode1" presStyleIdx="1" presStyleCnt="2" custScaleX="128681">
        <dgm:presLayoutVars>
          <dgm:chMax val="0"/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EFFC73EA-57F7-42F3-93D5-9A42A700E248}" srcId="{ADE35BDB-DA3A-4213-8E72-29E3F2521E1D}" destId="{AC98D2AE-EDF3-4389-A943-0E3F6BCB728B}" srcOrd="1" destOrd="0" parTransId="{8DB0D843-A0A4-4D8C-AE3A-BD6C13A93FF9}" sibTransId="{3F81BA0D-C030-456F-A397-6F0B89C42A9D}"/>
    <dgm:cxn modelId="{7547CE32-39E9-4425-A188-BC30196806F9}" type="presOf" srcId="{018FD0AC-26A0-41C2-B537-0AB5ECCCD18E}" destId="{1DB8DDE4-73A5-47CF-9DBF-8731E8CEBE26}" srcOrd="0" destOrd="0" presId="urn:microsoft.com/office/officeart/2005/8/layout/lProcess1"/>
    <dgm:cxn modelId="{EA341966-BB89-4CCF-8288-08F619FD03AD}" srcId="{0415ECC2-68A8-4262-BCC1-5D57EEE400B0}" destId="{ADE35BDB-DA3A-4213-8E72-29E3F2521E1D}" srcOrd="0" destOrd="0" parTransId="{173BBA02-1AD0-4F14-857A-8AFC3C8BC4BE}" sibTransId="{6A0B7AD8-7AEF-4313-9CA4-64861BB669A6}"/>
    <dgm:cxn modelId="{0AFA9DEA-6D56-45A8-B6D6-5B1E8771E36B}" type="presOf" srcId="{0A696D92-D528-48E5-8256-823DF5E99D0B}" destId="{43898C79-5CE4-42E6-A660-DFF948E1D30A}" srcOrd="0" destOrd="0" presId="urn:microsoft.com/office/officeart/2005/8/layout/lProcess1"/>
    <dgm:cxn modelId="{C6987C2B-8856-4FEE-8447-3B401782BF60}" type="presOf" srcId="{AC98D2AE-EDF3-4389-A943-0E3F6BCB728B}" destId="{5BF82C6B-5F67-4691-9232-A23496439B97}" srcOrd="0" destOrd="0" presId="urn:microsoft.com/office/officeart/2005/8/layout/lProcess1"/>
    <dgm:cxn modelId="{B6638A9B-1D5A-4E19-ACE7-5882A08946EA}" type="presOf" srcId="{60DA6EBF-5F08-4235-95A9-177F31932984}" destId="{54F7FB6E-C596-4AE5-A700-4C2EACA3E052}" srcOrd="0" destOrd="0" presId="urn:microsoft.com/office/officeart/2005/8/layout/lProcess1"/>
    <dgm:cxn modelId="{18BC788B-8D8D-41F3-A8E1-6C8DAF5ACB9E}" srcId="{ADE35BDB-DA3A-4213-8E72-29E3F2521E1D}" destId="{60DA6EBF-5F08-4235-95A9-177F31932984}" srcOrd="0" destOrd="0" parTransId="{0A696D92-D528-48E5-8256-823DF5E99D0B}" sibTransId="{018FD0AC-26A0-41C2-B537-0AB5ECCCD18E}"/>
    <dgm:cxn modelId="{1C1CF882-4794-42EC-9A8C-1A6900D2C738}" type="presOf" srcId="{0415ECC2-68A8-4262-BCC1-5D57EEE400B0}" destId="{EA4B4ADD-48C9-4D11-A189-D99DC42A217B}" srcOrd="0" destOrd="0" presId="urn:microsoft.com/office/officeart/2005/8/layout/lProcess1"/>
    <dgm:cxn modelId="{ECC0F895-2878-488A-9B42-DB331FDEF56F}" type="presOf" srcId="{ADE35BDB-DA3A-4213-8E72-29E3F2521E1D}" destId="{9DEE29B2-C46B-4E95-8478-21E8CD71CFCA}" srcOrd="0" destOrd="0" presId="urn:microsoft.com/office/officeart/2005/8/layout/lProcess1"/>
    <dgm:cxn modelId="{3DE8422A-C992-4754-A199-C327A18BD134}" type="presParOf" srcId="{EA4B4ADD-48C9-4D11-A189-D99DC42A217B}" destId="{3C579C3A-8EE2-4CAB-8476-246119539EA3}" srcOrd="0" destOrd="0" presId="urn:microsoft.com/office/officeart/2005/8/layout/lProcess1"/>
    <dgm:cxn modelId="{2E7577DF-1455-475A-A4EC-A2B535283D7F}" type="presParOf" srcId="{3C579C3A-8EE2-4CAB-8476-246119539EA3}" destId="{9DEE29B2-C46B-4E95-8478-21E8CD71CFCA}" srcOrd="0" destOrd="0" presId="urn:microsoft.com/office/officeart/2005/8/layout/lProcess1"/>
    <dgm:cxn modelId="{DE50B525-17B6-4AA6-8A9D-62C232AB9410}" type="presParOf" srcId="{3C579C3A-8EE2-4CAB-8476-246119539EA3}" destId="{43898C79-5CE4-42E6-A660-DFF948E1D30A}" srcOrd="1" destOrd="0" presId="urn:microsoft.com/office/officeart/2005/8/layout/lProcess1"/>
    <dgm:cxn modelId="{B9AD44D8-9E46-4118-95F5-A43637E69025}" type="presParOf" srcId="{3C579C3A-8EE2-4CAB-8476-246119539EA3}" destId="{54F7FB6E-C596-4AE5-A700-4C2EACA3E052}" srcOrd="2" destOrd="0" presId="urn:microsoft.com/office/officeart/2005/8/layout/lProcess1"/>
    <dgm:cxn modelId="{60E25BF7-3541-410B-9145-F26914F081C9}" type="presParOf" srcId="{3C579C3A-8EE2-4CAB-8476-246119539EA3}" destId="{1DB8DDE4-73A5-47CF-9DBF-8731E8CEBE26}" srcOrd="3" destOrd="0" presId="urn:microsoft.com/office/officeart/2005/8/layout/lProcess1"/>
    <dgm:cxn modelId="{1469C9E9-7191-46FE-872D-35E2C4E792D9}" type="presParOf" srcId="{3C579C3A-8EE2-4CAB-8476-246119539EA3}" destId="{5BF82C6B-5F67-4691-9232-A23496439B97}" srcOrd="4" destOrd="0" presId="urn:microsoft.com/office/officeart/2005/8/layout/l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8.xml><?xml version="1.0" encoding="utf-8"?>
<dgm:dataModel xmlns:dgm="http://schemas.openxmlformats.org/drawingml/2006/diagram" xmlns:a="http://schemas.openxmlformats.org/drawingml/2006/main">
  <dgm:ptLst>
    <dgm:pt modelId="{0415ECC2-68A8-4262-BCC1-5D57EEE400B0}" type="doc">
      <dgm:prSet loTypeId="urn:microsoft.com/office/officeart/2005/8/layout/lProcess1" loCatId="process" qsTypeId="urn:microsoft.com/office/officeart/2005/8/quickstyle/simple2" qsCatId="simple" csTypeId="urn:microsoft.com/office/officeart/2005/8/colors/accent3_2" csCatId="accent3" phldr="1"/>
      <dgm:spPr/>
      <dgm:t>
        <a:bodyPr/>
        <a:lstStyle/>
        <a:p>
          <a:endParaRPr lang="es-MX"/>
        </a:p>
      </dgm:t>
    </dgm:pt>
    <dgm:pt modelId="{60DA6EBF-5F08-4235-95A9-177F31932984}">
      <dgm:prSet phldrT="[Texto]" custT="1"/>
      <dgm:spPr>
        <a:solidFill>
          <a:schemeClr val="bg1">
            <a:lumMod val="50000"/>
            <a:alpha val="90000"/>
          </a:schemeClr>
        </a:solidFill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s-MX" sz="2000" dirty="0">
              <a:solidFill>
                <a:schemeClr val="bg1"/>
              </a:solidFill>
              <a:latin typeface="Proxima Nova Rg" panose="02000506030000020004" pitchFamily="50" charset="0"/>
            </a:rPr>
            <a:t>Evaluación de Problemas</a:t>
          </a:r>
        </a:p>
      </dgm:t>
    </dgm:pt>
    <dgm:pt modelId="{0A696D92-D528-48E5-8256-823DF5E99D0B}" type="parTrans" cxnId="{18BC788B-8D8D-41F3-A8E1-6C8DAF5ACB9E}">
      <dgm:prSet/>
      <dgm:spPr/>
      <dgm:t>
        <a:bodyPr/>
        <a:lstStyle/>
        <a:p>
          <a:endParaRPr lang="es-MX" sz="2000">
            <a:latin typeface="Proxima Nova Rg" panose="02000506030000020004" pitchFamily="50" charset="0"/>
          </a:endParaRPr>
        </a:p>
      </dgm:t>
    </dgm:pt>
    <dgm:pt modelId="{018FD0AC-26A0-41C2-B537-0AB5ECCCD18E}" type="sibTrans" cxnId="{18BC788B-8D8D-41F3-A8E1-6C8DAF5ACB9E}">
      <dgm:prSet/>
      <dgm:spPr/>
      <dgm:t>
        <a:bodyPr/>
        <a:lstStyle/>
        <a:p>
          <a:endParaRPr lang="es-MX" sz="2000">
            <a:latin typeface="Proxima Nova Rg" panose="02000506030000020004" pitchFamily="50" charset="0"/>
          </a:endParaRPr>
        </a:p>
      </dgm:t>
    </dgm:pt>
    <dgm:pt modelId="{ADE35BDB-DA3A-4213-8E72-29E3F2521E1D}">
      <dgm:prSet phldrT="[Texto]" custT="1"/>
      <dgm:spPr>
        <a:solidFill>
          <a:schemeClr val="tx1">
            <a:lumMod val="65000"/>
            <a:lumOff val="35000"/>
          </a:schemeClr>
        </a:solidFill>
      </dgm:spPr>
      <dgm:t>
        <a:bodyPr/>
        <a:lstStyle/>
        <a:p>
          <a:r>
            <a:rPr lang="es-MX" sz="2000" dirty="0">
              <a:latin typeface="Proxima Nova Rg" panose="02000506030000020004" pitchFamily="50" charset="0"/>
            </a:rPr>
            <a:t>Informe sobre Problemas.  </a:t>
          </a:r>
        </a:p>
      </dgm:t>
    </dgm:pt>
    <dgm:pt modelId="{6A0B7AD8-7AEF-4313-9CA4-64861BB669A6}" type="sibTrans" cxnId="{EA341966-BB89-4CCF-8288-08F619FD03AD}">
      <dgm:prSet/>
      <dgm:spPr/>
      <dgm:t>
        <a:bodyPr/>
        <a:lstStyle/>
        <a:p>
          <a:endParaRPr lang="es-MX" sz="2000">
            <a:latin typeface="Proxima Nova Rg" panose="02000506030000020004" pitchFamily="50" charset="0"/>
          </a:endParaRPr>
        </a:p>
      </dgm:t>
    </dgm:pt>
    <dgm:pt modelId="{173BBA02-1AD0-4F14-857A-8AFC3C8BC4BE}" type="parTrans" cxnId="{EA341966-BB89-4CCF-8288-08F619FD03AD}">
      <dgm:prSet/>
      <dgm:spPr/>
      <dgm:t>
        <a:bodyPr/>
        <a:lstStyle/>
        <a:p>
          <a:endParaRPr lang="es-MX" sz="2000">
            <a:latin typeface="Proxima Nova Rg" panose="02000506030000020004" pitchFamily="50" charset="0"/>
          </a:endParaRPr>
        </a:p>
      </dgm:t>
    </dgm:pt>
    <dgm:pt modelId="{AC98D2AE-EDF3-4389-A943-0E3F6BCB728B}">
      <dgm:prSet phldrT="[Texto]" custT="1"/>
      <dgm:spPr>
        <a:solidFill>
          <a:schemeClr val="bg1">
            <a:lumMod val="75000"/>
            <a:alpha val="90000"/>
          </a:schemeClr>
        </a:solidFill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s-MX" sz="2000" dirty="0">
              <a:latin typeface="Proxima Nova Rg" panose="02000506030000020004" pitchFamily="50" charset="0"/>
            </a:rPr>
            <a:t>Acciones Correctivas. </a:t>
          </a:r>
        </a:p>
      </dgm:t>
    </dgm:pt>
    <dgm:pt modelId="{8DB0D843-A0A4-4D8C-AE3A-BD6C13A93FF9}" type="parTrans" cxnId="{EFFC73EA-57F7-42F3-93D5-9A42A700E248}">
      <dgm:prSet/>
      <dgm:spPr/>
      <dgm:t>
        <a:bodyPr/>
        <a:lstStyle/>
        <a:p>
          <a:endParaRPr lang="es-MX" sz="2000">
            <a:latin typeface="Proxima Nova Rg" panose="02000506030000020004" pitchFamily="50" charset="0"/>
          </a:endParaRPr>
        </a:p>
      </dgm:t>
    </dgm:pt>
    <dgm:pt modelId="{3F81BA0D-C030-456F-A397-6F0B89C42A9D}" type="sibTrans" cxnId="{EFFC73EA-57F7-42F3-93D5-9A42A700E248}">
      <dgm:prSet/>
      <dgm:spPr/>
      <dgm:t>
        <a:bodyPr/>
        <a:lstStyle/>
        <a:p>
          <a:endParaRPr lang="es-MX" sz="2000">
            <a:latin typeface="Proxima Nova Rg" panose="02000506030000020004" pitchFamily="50" charset="0"/>
          </a:endParaRPr>
        </a:p>
      </dgm:t>
    </dgm:pt>
    <dgm:pt modelId="{EA4B4ADD-48C9-4D11-A189-D99DC42A217B}" type="pres">
      <dgm:prSet presAssocID="{0415ECC2-68A8-4262-BCC1-5D57EEE400B0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3C579C3A-8EE2-4CAB-8476-246119539EA3}" type="pres">
      <dgm:prSet presAssocID="{ADE35BDB-DA3A-4213-8E72-29E3F2521E1D}" presName="vertFlow" presStyleCnt="0"/>
      <dgm:spPr/>
    </dgm:pt>
    <dgm:pt modelId="{9DEE29B2-C46B-4E95-8478-21E8CD71CFCA}" type="pres">
      <dgm:prSet presAssocID="{ADE35BDB-DA3A-4213-8E72-29E3F2521E1D}" presName="header" presStyleLbl="node1" presStyleIdx="0" presStyleCnt="1" custScaleX="128681"/>
      <dgm:spPr/>
      <dgm:t>
        <a:bodyPr/>
        <a:lstStyle/>
        <a:p>
          <a:endParaRPr lang="es-MX"/>
        </a:p>
      </dgm:t>
    </dgm:pt>
    <dgm:pt modelId="{43898C79-5CE4-42E6-A660-DFF948E1D30A}" type="pres">
      <dgm:prSet presAssocID="{0A696D92-D528-48E5-8256-823DF5E99D0B}" presName="parTrans" presStyleLbl="sibTrans2D1" presStyleIdx="0" presStyleCnt="2"/>
      <dgm:spPr/>
      <dgm:t>
        <a:bodyPr/>
        <a:lstStyle/>
        <a:p>
          <a:endParaRPr lang="es-MX"/>
        </a:p>
      </dgm:t>
    </dgm:pt>
    <dgm:pt modelId="{54F7FB6E-C596-4AE5-A700-4C2EACA3E052}" type="pres">
      <dgm:prSet presAssocID="{60DA6EBF-5F08-4235-95A9-177F31932984}" presName="child" presStyleLbl="alignAccFollowNode1" presStyleIdx="0" presStyleCnt="2" custScaleX="128681">
        <dgm:presLayoutVars>
          <dgm:chMax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1DB8DDE4-73A5-47CF-9DBF-8731E8CEBE26}" type="pres">
      <dgm:prSet presAssocID="{018FD0AC-26A0-41C2-B537-0AB5ECCCD18E}" presName="sibTrans" presStyleLbl="sibTrans2D1" presStyleIdx="1" presStyleCnt="2"/>
      <dgm:spPr/>
      <dgm:t>
        <a:bodyPr/>
        <a:lstStyle/>
        <a:p>
          <a:endParaRPr lang="es-MX"/>
        </a:p>
      </dgm:t>
    </dgm:pt>
    <dgm:pt modelId="{5BF82C6B-5F67-4691-9232-A23496439B97}" type="pres">
      <dgm:prSet presAssocID="{AC98D2AE-EDF3-4389-A943-0E3F6BCB728B}" presName="child" presStyleLbl="alignAccFollowNode1" presStyleIdx="1" presStyleCnt="2" custScaleX="128681">
        <dgm:presLayoutVars>
          <dgm:chMax val="0"/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EFFC73EA-57F7-42F3-93D5-9A42A700E248}" srcId="{ADE35BDB-DA3A-4213-8E72-29E3F2521E1D}" destId="{AC98D2AE-EDF3-4389-A943-0E3F6BCB728B}" srcOrd="1" destOrd="0" parTransId="{8DB0D843-A0A4-4D8C-AE3A-BD6C13A93FF9}" sibTransId="{3F81BA0D-C030-456F-A397-6F0B89C42A9D}"/>
    <dgm:cxn modelId="{7547CE32-39E9-4425-A188-BC30196806F9}" type="presOf" srcId="{018FD0AC-26A0-41C2-B537-0AB5ECCCD18E}" destId="{1DB8DDE4-73A5-47CF-9DBF-8731E8CEBE26}" srcOrd="0" destOrd="0" presId="urn:microsoft.com/office/officeart/2005/8/layout/lProcess1"/>
    <dgm:cxn modelId="{EA341966-BB89-4CCF-8288-08F619FD03AD}" srcId="{0415ECC2-68A8-4262-BCC1-5D57EEE400B0}" destId="{ADE35BDB-DA3A-4213-8E72-29E3F2521E1D}" srcOrd="0" destOrd="0" parTransId="{173BBA02-1AD0-4F14-857A-8AFC3C8BC4BE}" sibTransId="{6A0B7AD8-7AEF-4313-9CA4-64861BB669A6}"/>
    <dgm:cxn modelId="{0AFA9DEA-6D56-45A8-B6D6-5B1E8771E36B}" type="presOf" srcId="{0A696D92-D528-48E5-8256-823DF5E99D0B}" destId="{43898C79-5CE4-42E6-A660-DFF948E1D30A}" srcOrd="0" destOrd="0" presId="urn:microsoft.com/office/officeart/2005/8/layout/lProcess1"/>
    <dgm:cxn modelId="{C6987C2B-8856-4FEE-8447-3B401782BF60}" type="presOf" srcId="{AC98D2AE-EDF3-4389-A943-0E3F6BCB728B}" destId="{5BF82C6B-5F67-4691-9232-A23496439B97}" srcOrd="0" destOrd="0" presId="urn:microsoft.com/office/officeart/2005/8/layout/lProcess1"/>
    <dgm:cxn modelId="{B6638A9B-1D5A-4E19-ACE7-5882A08946EA}" type="presOf" srcId="{60DA6EBF-5F08-4235-95A9-177F31932984}" destId="{54F7FB6E-C596-4AE5-A700-4C2EACA3E052}" srcOrd="0" destOrd="0" presId="urn:microsoft.com/office/officeart/2005/8/layout/lProcess1"/>
    <dgm:cxn modelId="{18BC788B-8D8D-41F3-A8E1-6C8DAF5ACB9E}" srcId="{ADE35BDB-DA3A-4213-8E72-29E3F2521E1D}" destId="{60DA6EBF-5F08-4235-95A9-177F31932984}" srcOrd="0" destOrd="0" parTransId="{0A696D92-D528-48E5-8256-823DF5E99D0B}" sibTransId="{018FD0AC-26A0-41C2-B537-0AB5ECCCD18E}"/>
    <dgm:cxn modelId="{1C1CF882-4794-42EC-9A8C-1A6900D2C738}" type="presOf" srcId="{0415ECC2-68A8-4262-BCC1-5D57EEE400B0}" destId="{EA4B4ADD-48C9-4D11-A189-D99DC42A217B}" srcOrd="0" destOrd="0" presId="urn:microsoft.com/office/officeart/2005/8/layout/lProcess1"/>
    <dgm:cxn modelId="{ECC0F895-2878-488A-9B42-DB331FDEF56F}" type="presOf" srcId="{ADE35BDB-DA3A-4213-8E72-29E3F2521E1D}" destId="{9DEE29B2-C46B-4E95-8478-21E8CD71CFCA}" srcOrd="0" destOrd="0" presId="urn:microsoft.com/office/officeart/2005/8/layout/lProcess1"/>
    <dgm:cxn modelId="{3DE8422A-C992-4754-A199-C327A18BD134}" type="presParOf" srcId="{EA4B4ADD-48C9-4D11-A189-D99DC42A217B}" destId="{3C579C3A-8EE2-4CAB-8476-246119539EA3}" srcOrd="0" destOrd="0" presId="urn:microsoft.com/office/officeart/2005/8/layout/lProcess1"/>
    <dgm:cxn modelId="{2E7577DF-1455-475A-A4EC-A2B535283D7F}" type="presParOf" srcId="{3C579C3A-8EE2-4CAB-8476-246119539EA3}" destId="{9DEE29B2-C46B-4E95-8478-21E8CD71CFCA}" srcOrd="0" destOrd="0" presId="urn:microsoft.com/office/officeart/2005/8/layout/lProcess1"/>
    <dgm:cxn modelId="{DE50B525-17B6-4AA6-8A9D-62C232AB9410}" type="presParOf" srcId="{3C579C3A-8EE2-4CAB-8476-246119539EA3}" destId="{43898C79-5CE4-42E6-A660-DFF948E1D30A}" srcOrd="1" destOrd="0" presId="urn:microsoft.com/office/officeart/2005/8/layout/lProcess1"/>
    <dgm:cxn modelId="{B9AD44D8-9E46-4118-95F5-A43637E69025}" type="presParOf" srcId="{3C579C3A-8EE2-4CAB-8476-246119539EA3}" destId="{54F7FB6E-C596-4AE5-A700-4C2EACA3E052}" srcOrd="2" destOrd="0" presId="urn:microsoft.com/office/officeart/2005/8/layout/lProcess1"/>
    <dgm:cxn modelId="{60E25BF7-3541-410B-9145-F26914F081C9}" type="presParOf" srcId="{3C579C3A-8EE2-4CAB-8476-246119539EA3}" destId="{1DB8DDE4-73A5-47CF-9DBF-8731E8CEBE26}" srcOrd="3" destOrd="0" presId="urn:microsoft.com/office/officeart/2005/8/layout/lProcess1"/>
    <dgm:cxn modelId="{1469C9E9-7191-46FE-872D-35E2C4E792D9}" type="presParOf" srcId="{3C579C3A-8EE2-4CAB-8476-246119539EA3}" destId="{5BF82C6B-5F67-4691-9232-A23496439B97}" srcOrd="4" destOrd="0" presId="urn:microsoft.com/office/officeart/2005/8/layout/l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9.xml><?xml version="1.0" encoding="utf-8"?>
<dgm:dataModel xmlns:dgm="http://schemas.openxmlformats.org/drawingml/2006/diagram" xmlns:a="http://schemas.openxmlformats.org/drawingml/2006/main">
  <dgm:ptLst>
    <dgm:pt modelId="{5009F7E4-B889-4B02-9624-EBDE43336206}" type="doc">
      <dgm:prSet loTypeId="urn:microsoft.com/office/officeart/2005/8/layout/pyramid4" loCatId="pyramid" qsTypeId="urn:microsoft.com/office/officeart/2005/8/quickstyle/3d2" qsCatId="3D" csTypeId="urn:microsoft.com/office/officeart/2005/8/colors/accent1_4" csCatId="accent1" phldr="1"/>
      <dgm:spPr/>
      <dgm:t>
        <a:bodyPr/>
        <a:lstStyle/>
        <a:p>
          <a:endParaRPr lang="es-MX"/>
        </a:p>
      </dgm:t>
    </dgm:pt>
    <dgm:pt modelId="{3373EEEA-F186-4BF6-BB57-852D04CCE74B}">
      <dgm:prSet phldrT="[Texto]" custT="1"/>
      <dgm:spPr/>
      <dgm:t>
        <a:bodyPr/>
        <a:lstStyle/>
        <a:p>
          <a:r>
            <a:rPr lang="es-MX" sz="1400" dirty="0">
              <a:latin typeface="Proxima Nova Rg" panose="02000506030000020004" pitchFamily="50" charset="0"/>
              <a:cs typeface="Times New Roman" panose="02020603050405020304" pitchFamily="18" charset="0"/>
            </a:rPr>
            <a:t>Órgano de Gobierno</a:t>
          </a:r>
        </a:p>
      </dgm:t>
    </dgm:pt>
    <dgm:pt modelId="{88356EBD-C6CC-42A1-9D58-2D8344CDEB42}" type="parTrans" cxnId="{1686DF6D-82CB-41BA-A525-3E97CF0BB808}">
      <dgm:prSet/>
      <dgm:spPr/>
      <dgm:t>
        <a:bodyPr/>
        <a:lstStyle/>
        <a:p>
          <a:endParaRPr lang="es-MX" sz="1400">
            <a:latin typeface="Proxima Nova Rg" panose="02000506030000020004" pitchFamily="50" charset="0"/>
            <a:cs typeface="Times New Roman" panose="02020603050405020304" pitchFamily="18" charset="0"/>
          </a:endParaRPr>
        </a:p>
      </dgm:t>
    </dgm:pt>
    <dgm:pt modelId="{005C9ECD-E924-4F97-B1D8-C2208C5CDC3F}" type="sibTrans" cxnId="{1686DF6D-82CB-41BA-A525-3E97CF0BB808}">
      <dgm:prSet/>
      <dgm:spPr/>
      <dgm:t>
        <a:bodyPr/>
        <a:lstStyle/>
        <a:p>
          <a:endParaRPr lang="es-MX" sz="1400">
            <a:latin typeface="Proxima Nova Rg" panose="02000506030000020004" pitchFamily="50" charset="0"/>
            <a:cs typeface="Times New Roman" panose="02020603050405020304" pitchFamily="18" charset="0"/>
          </a:endParaRPr>
        </a:p>
      </dgm:t>
    </dgm:pt>
    <dgm:pt modelId="{39E03C39-EF31-483C-AC9D-809B51EEB5F0}">
      <dgm:prSet phldrT="[Texto]" custT="1"/>
      <dgm:spPr/>
      <dgm:t>
        <a:bodyPr/>
        <a:lstStyle/>
        <a:p>
          <a:r>
            <a:rPr lang="es-MX" sz="1400" dirty="0">
              <a:latin typeface="Proxima Nova Rg" panose="02000506030000020004" pitchFamily="50" charset="0"/>
              <a:cs typeface="Times New Roman" panose="02020603050405020304" pitchFamily="18" charset="0"/>
            </a:rPr>
            <a:t>Administración</a:t>
          </a:r>
        </a:p>
      </dgm:t>
    </dgm:pt>
    <dgm:pt modelId="{D318754A-FC2C-47AC-AC75-825716F93461}" type="parTrans" cxnId="{9CBB838D-78F8-4D95-AEBF-68FAE2F27A97}">
      <dgm:prSet/>
      <dgm:spPr/>
      <dgm:t>
        <a:bodyPr/>
        <a:lstStyle/>
        <a:p>
          <a:endParaRPr lang="es-MX" sz="1400">
            <a:latin typeface="Proxima Nova Rg" panose="02000506030000020004" pitchFamily="50" charset="0"/>
            <a:cs typeface="Times New Roman" panose="02020603050405020304" pitchFamily="18" charset="0"/>
          </a:endParaRPr>
        </a:p>
      </dgm:t>
    </dgm:pt>
    <dgm:pt modelId="{CF9A0CC3-DECB-4A64-826D-28C3B0F0C934}" type="sibTrans" cxnId="{9CBB838D-78F8-4D95-AEBF-68FAE2F27A97}">
      <dgm:prSet/>
      <dgm:spPr/>
      <dgm:t>
        <a:bodyPr/>
        <a:lstStyle/>
        <a:p>
          <a:endParaRPr lang="es-MX" sz="1400">
            <a:latin typeface="Proxima Nova Rg" panose="02000506030000020004" pitchFamily="50" charset="0"/>
            <a:cs typeface="Times New Roman" panose="02020603050405020304" pitchFamily="18" charset="0"/>
          </a:endParaRPr>
        </a:p>
      </dgm:t>
    </dgm:pt>
    <dgm:pt modelId="{0C2150C6-2A7C-4532-B9EE-C38B80DA9AC0}">
      <dgm:prSet phldrT="[Texto]" custT="1"/>
      <dgm:spPr/>
      <dgm:t>
        <a:bodyPr/>
        <a:lstStyle/>
        <a:p>
          <a:r>
            <a:rPr lang="es-MX" sz="1800" dirty="0">
              <a:solidFill>
                <a:schemeClr val="accent1"/>
              </a:solidFill>
              <a:latin typeface="Proxima Nova Rg" panose="02000506030000020004" pitchFamily="50" charset="0"/>
              <a:cs typeface="Times New Roman" panose="02020603050405020304" pitchFamily="18" charset="0"/>
            </a:rPr>
            <a:t>Titular</a:t>
          </a:r>
        </a:p>
      </dgm:t>
    </dgm:pt>
    <dgm:pt modelId="{1D1C33F9-C4BF-4C35-9A52-B26D83D8CE3E}" type="parTrans" cxnId="{AF270B9A-F899-4031-9D45-898307AC80B6}">
      <dgm:prSet/>
      <dgm:spPr/>
      <dgm:t>
        <a:bodyPr/>
        <a:lstStyle/>
        <a:p>
          <a:endParaRPr lang="es-MX" sz="1400">
            <a:latin typeface="Proxima Nova Rg" panose="02000506030000020004" pitchFamily="50" charset="0"/>
            <a:cs typeface="Times New Roman" panose="02020603050405020304" pitchFamily="18" charset="0"/>
          </a:endParaRPr>
        </a:p>
      </dgm:t>
    </dgm:pt>
    <dgm:pt modelId="{F5953CBE-BB3E-4CE7-BEA4-D2F340C69EA1}" type="sibTrans" cxnId="{AF270B9A-F899-4031-9D45-898307AC80B6}">
      <dgm:prSet/>
      <dgm:spPr/>
      <dgm:t>
        <a:bodyPr/>
        <a:lstStyle/>
        <a:p>
          <a:endParaRPr lang="es-MX" sz="1400">
            <a:latin typeface="Proxima Nova Rg" panose="02000506030000020004" pitchFamily="50" charset="0"/>
            <a:cs typeface="Times New Roman" panose="02020603050405020304" pitchFamily="18" charset="0"/>
          </a:endParaRPr>
        </a:p>
      </dgm:t>
    </dgm:pt>
    <dgm:pt modelId="{1FA94432-2E12-4EF0-8B81-C894C1359A08}">
      <dgm:prSet phldrT="[Texto]" custT="1"/>
      <dgm:spPr/>
      <dgm:t>
        <a:bodyPr/>
        <a:lstStyle/>
        <a:p>
          <a:r>
            <a:rPr lang="es-MX" sz="1400" dirty="0">
              <a:latin typeface="Proxima Nova Rg" panose="02000506030000020004" pitchFamily="50" charset="0"/>
              <a:cs typeface="Times New Roman" panose="02020603050405020304" pitchFamily="18" charset="0"/>
            </a:rPr>
            <a:t>Demás Servidores Públicos</a:t>
          </a:r>
        </a:p>
      </dgm:t>
    </dgm:pt>
    <dgm:pt modelId="{C5F1DFAF-9418-49B6-B0A6-8418838B8150}" type="parTrans" cxnId="{D2E4CC6D-4A80-45DD-938C-82F233F117D8}">
      <dgm:prSet/>
      <dgm:spPr/>
      <dgm:t>
        <a:bodyPr/>
        <a:lstStyle/>
        <a:p>
          <a:endParaRPr lang="es-MX" sz="1400">
            <a:latin typeface="Proxima Nova Rg" panose="02000506030000020004" pitchFamily="50" charset="0"/>
            <a:cs typeface="Times New Roman" panose="02020603050405020304" pitchFamily="18" charset="0"/>
          </a:endParaRPr>
        </a:p>
      </dgm:t>
    </dgm:pt>
    <dgm:pt modelId="{2C8BF3D6-3A91-4E1C-AA91-EB5F874B8DE7}" type="sibTrans" cxnId="{D2E4CC6D-4A80-45DD-938C-82F233F117D8}">
      <dgm:prSet/>
      <dgm:spPr/>
      <dgm:t>
        <a:bodyPr/>
        <a:lstStyle/>
        <a:p>
          <a:endParaRPr lang="es-MX" sz="1400">
            <a:latin typeface="Proxima Nova Rg" panose="02000506030000020004" pitchFamily="50" charset="0"/>
            <a:cs typeface="Times New Roman" panose="02020603050405020304" pitchFamily="18" charset="0"/>
          </a:endParaRPr>
        </a:p>
      </dgm:t>
    </dgm:pt>
    <dgm:pt modelId="{BE05BA49-1D8C-4C93-B39A-8EAACDC89F02}" type="pres">
      <dgm:prSet presAssocID="{5009F7E4-B889-4B02-9624-EBDE43336206}" presName="compositeShape" presStyleCnt="0">
        <dgm:presLayoutVars>
          <dgm:chMax val="9"/>
          <dgm:dir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CBB9A2D6-2F86-4B4F-96CF-FBDC35FEC41B}" type="pres">
      <dgm:prSet presAssocID="{5009F7E4-B889-4B02-9624-EBDE43336206}" presName="triangle1" presStyleLbl="node1" presStyleIdx="0" presStyleCnt="4" custScaleX="103758" custScaleY="94737" custLinFactNeighborX="-656" custLinFactNeighborY="656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865A6CD5-7D79-4405-BA90-D3B2D82390BC}" type="pres">
      <dgm:prSet presAssocID="{5009F7E4-B889-4B02-9624-EBDE43336206}" presName="triangle2" presStyleLbl="node1" presStyleIdx="1" presStyleCnt="4" custScaleX="110803" custLinFactNeighborX="-4014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A08F334A-7642-4D55-846E-27F5665007DC}" type="pres">
      <dgm:prSet presAssocID="{5009F7E4-B889-4B02-9624-EBDE43336206}" presName="triangle3" presStyleLbl="node1" presStyleIdx="2" presStyleCnt="4" custScaleX="105051" custLinFactNeighborX="-656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B3113FB5-F982-467D-8948-F529779B7807}" type="pres">
      <dgm:prSet presAssocID="{5009F7E4-B889-4B02-9624-EBDE43336206}" presName="triangle4" presStyleLbl="node1" presStyleIdx="3" presStyleCnt="4" custScaleX="103169" custScaleY="102546" custLinFactNeighborX="707" custLinFactNeighborY="-1254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1686DF6D-82CB-41BA-A525-3E97CF0BB808}" srcId="{5009F7E4-B889-4B02-9624-EBDE43336206}" destId="{3373EEEA-F186-4BF6-BB57-852D04CCE74B}" srcOrd="0" destOrd="0" parTransId="{88356EBD-C6CC-42A1-9D58-2D8344CDEB42}" sibTransId="{005C9ECD-E924-4F97-B1D8-C2208C5CDC3F}"/>
    <dgm:cxn modelId="{353ED224-0314-4E51-9A54-AE0532F7A902}" type="presOf" srcId="{5009F7E4-B889-4B02-9624-EBDE43336206}" destId="{BE05BA49-1D8C-4C93-B39A-8EAACDC89F02}" srcOrd="0" destOrd="0" presId="urn:microsoft.com/office/officeart/2005/8/layout/pyramid4"/>
    <dgm:cxn modelId="{799A46C9-4DC8-4410-B379-2B327823DF1A}" type="presOf" srcId="{0C2150C6-2A7C-4532-B9EE-C38B80DA9AC0}" destId="{A08F334A-7642-4D55-846E-27F5665007DC}" srcOrd="0" destOrd="0" presId="urn:microsoft.com/office/officeart/2005/8/layout/pyramid4"/>
    <dgm:cxn modelId="{9CBB838D-78F8-4D95-AEBF-68FAE2F27A97}" srcId="{5009F7E4-B889-4B02-9624-EBDE43336206}" destId="{39E03C39-EF31-483C-AC9D-809B51EEB5F0}" srcOrd="1" destOrd="0" parTransId="{D318754A-FC2C-47AC-AC75-825716F93461}" sibTransId="{CF9A0CC3-DECB-4A64-826D-28C3B0F0C934}"/>
    <dgm:cxn modelId="{5D73A497-60D4-4CCC-A40E-3D2005E7E620}" type="presOf" srcId="{3373EEEA-F186-4BF6-BB57-852D04CCE74B}" destId="{CBB9A2D6-2F86-4B4F-96CF-FBDC35FEC41B}" srcOrd="0" destOrd="0" presId="urn:microsoft.com/office/officeart/2005/8/layout/pyramid4"/>
    <dgm:cxn modelId="{FA38AFCB-F19B-437D-A32E-9A7418DD3F64}" type="presOf" srcId="{39E03C39-EF31-483C-AC9D-809B51EEB5F0}" destId="{865A6CD5-7D79-4405-BA90-D3B2D82390BC}" srcOrd="0" destOrd="0" presId="urn:microsoft.com/office/officeart/2005/8/layout/pyramid4"/>
    <dgm:cxn modelId="{B441507E-BBA1-412D-B9C0-E24818689CA5}" type="presOf" srcId="{1FA94432-2E12-4EF0-8B81-C894C1359A08}" destId="{B3113FB5-F982-467D-8948-F529779B7807}" srcOrd="0" destOrd="0" presId="urn:microsoft.com/office/officeart/2005/8/layout/pyramid4"/>
    <dgm:cxn modelId="{AF270B9A-F899-4031-9D45-898307AC80B6}" srcId="{5009F7E4-B889-4B02-9624-EBDE43336206}" destId="{0C2150C6-2A7C-4532-B9EE-C38B80DA9AC0}" srcOrd="2" destOrd="0" parTransId="{1D1C33F9-C4BF-4C35-9A52-B26D83D8CE3E}" sibTransId="{F5953CBE-BB3E-4CE7-BEA4-D2F340C69EA1}"/>
    <dgm:cxn modelId="{D2E4CC6D-4A80-45DD-938C-82F233F117D8}" srcId="{5009F7E4-B889-4B02-9624-EBDE43336206}" destId="{1FA94432-2E12-4EF0-8B81-C894C1359A08}" srcOrd="3" destOrd="0" parTransId="{C5F1DFAF-9418-49B6-B0A6-8418838B8150}" sibTransId="{2C8BF3D6-3A91-4E1C-AA91-EB5F874B8DE7}"/>
    <dgm:cxn modelId="{5613EDFD-1E07-4591-8E14-E6AEB2BDB1F0}" type="presParOf" srcId="{BE05BA49-1D8C-4C93-B39A-8EAACDC89F02}" destId="{CBB9A2D6-2F86-4B4F-96CF-FBDC35FEC41B}" srcOrd="0" destOrd="0" presId="urn:microsoft.com/office/officeart/2005/8/layout/pyramid4"/>
    <dgm:cxn modelId="{73FECEA0-D5DD-4F2E-A5D4-79EFDCFF5841}" type="presParOf" srcId="{BE05BA49-1D8C-4C93-B39A-8EAACDC89F02}" destId="{865A6CD5-7D79-4405-BA90-D3B2D82390BC}" srcOrd="1" destOrd="0" presId="urn:microsoft.com/office/officeart/2005/8/layout/pyramid4"/>
    <dgm:cxn modelId="{5B2817E1-7885-464C-81F2-C69A9CBED64C}" type="presParOf" srcId="{BE05BA49-1D8C-4C93-B39A-8EAACDC89F02}" destId="{A08F334A-7642-4D55-846E-27F5665007DC}" srcOrd="2" destOrd="0" presId="urn:microsoft.com/office/officeart/2005/8/layout/pyramid4"/>
    <dgm:cxn modelId="{A67BA88D-4A85-433B-95C9-CC882C16E20B}" type="presParOf" srcId="{BE05BA49-1D8C-4C93-B39A-8EAACDC89F02}" destId="{B3113FB5-F982-467D-8948-F529779B7807}" srcOrd="3" destOrd="0" presId="urn:microsoft.com/office/officeart/2005/8/layout/pyramid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C3E78B2-1B5D-4AE5-8E72-9B8EDCA55026}" type="doc">
      <dgm:prSet loTypeId="urn:microsoft.com/office/officeart/2005/8/layout/default#1" loCatId="list" qsTypeId="urn:microsoft.com/office/officeart/2005/8/quickstyle/3d2" qsCatId="3D" csTypeId="urn:microsoft.com/office/officeart/2005/8/colors/accent2_2" csCatId="accent2" phldr="1"/>
      <dgm:spPr/>
      <dgm:t>
        <a:bodyPr/>
        <a:lstStyle/>
        <a:p>
          <a:endParaRPr lang="es-MX"/>
        </a:p>
      </dgm:t>
    </dgm:pt>
    <dgm:pt modelId="{5164E945-1353-4B0E-9345-E9A0635CC5D8}" type="pres">
      <dgm:prSet presAssocID="{4C3E78B2-1B5D-4AE5-8E72-9B8EDCA55026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MX"/>
        </a:p>
      </dgm:t>
    </dgm:pt>
  </dgm:ptLst>
  <dgm:cxnLst>
    <dgm:cxn modelId="{C2CBC474-C717-4558-8E85-C091A9EE6C45}" type="presOf" srcId="{4C3E78B2-1B5D-4AE5-8E72-9B8EDCA55026}" destId="{5164E945-1353-4B0E-9345-E9A0635CC5D8}" srcOrd="0" destOrd="0" presId="urn:microsoft.com/office/officeart/2005/8/layout/default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0.xml><?xml version="1.0" encoding="utf-8"?>
<dgm:dataModel xmlns:dgm="http://schemas.openxmlformats.org/drawingml/2006/diagram" xmlns:a="http://schemas.openxmlformats.org/drawingml/2006/main">
  <dgm:ptLst>
    <dgm:pt modelId="{9EF27522-03F0-4BC6-A664-CE1B1F837A2F}" type="doc">
      <dgm:prSet loTypeId="urn:microsoft.com/office/officeart/2005/8/layout/hProcess11" loCatId="process" qsTypeId="urn:microsoft.com/office/officeart/2005/8/quickstyle/simple1" qsCatId="simple" csTypeId="urn:microsoft.com/office/officeart/2005/8/colors/colorful5" csCatId="colorful" phldr="1"/>
      <dgm:spPr/>
    </dgm:pt>
    <dgm:pt modelId="{96B364DD-5195-4CFE-96C8-9193F334947D}">
      <dgm:prSet phldrT="[Texto]" custT="1"/>
      <dgm:spPr/>
      <dgm:t>
        <a:bodyPr/>
        <a:lstStyle/>
        <a:p>
          <a:endParaRPr lang="es-MX" sz="1600" b="0" dirty="0">
            <a:solidFill>
              <a:schemeClr val="tx1">
                <a:lumMod val="50000"/>
                <a:lumOff val="50000"/>
              </a:schemeClr>
            </a:solidFill>
          </a:endParaRPr>
        </a:p>
      </dgm:t>
    </dgm:pt>
    <dgm:pt modelId="{B049B5D4-98CE-4EC3-8EC0-2C0F7D653844}" type="parTrans" cxnId="{0942CF67-3C4A-449F-A3E1-1D53FEEB8701}">
      <dgm:prSet/>
      <dgm:spPr/>
      <dgm:t>
        <a:bodyPr/>
        <a:lstStyle/>
        <a:p>
          <a:endParaRPr lang="es-MX">
            <a:solidFill>
              <a:schemeClr val="bg1"/>
            </a:solidFill>
          </a:endParaRPr>
        </a:p>
      </dgm:t>
    </dgm:pt>
    <dgm:pt modelId="{ECC9E303-54D1-4CCF-BB91-9E6F7C454C60}" type="sibTrans" cxnId="{0942CF67-3C4A-449F-A3E1-1D53FEEB8701}">
      <dgm:prSet/>
      <dgm:spPr/>
      <dgm:t>
        <a:bodyPr/>
        <a:lstStyle/>
        <a:p>
          <a:endParaRPr lang="es-MX">
            <a:solidFill>
              <a:schemeClr val="bg1"/>
            </a:solidFill>
          </a:endParaRPr>
        </a:p>
      </dgm:t>
    </dgm:pt>
    <dgm:pt modelId="{2B8BA2A3-ADAC-41C5-9517-AB77A7DAFC08}">
      <dgm:prSet phldrT="[Texto]" phldr="1"/>
      <dgm:spPr/>
      <dgm:t>
        <a:bodyPr/>
        <a:lstStyle/>
        <a:p>
          <a:endParaRPr lang="es-MX" dirty="0">
            <a:solidFill>
              <a:schemeClr val="bg1"/>
            </a:solidFill>
          </a:endParaRPr>
        </a:p>
      </dgm:t>
    </dgm:pt>
    <dgm:pt modelId="{EFDA5B37-4ECC-4A08-BF53-A8A36B5CD5CE}" type="parTrans" cxnId="{F8EAC1A2-C538-453D-99B8-ADB4D3AF4695}">
      <dgm:prSet/>
      <dgm:spPr/>
      <dgm:t>
        <a:bodyPr/>
        <a:lstStyle/>
        <a:p>
          <a:endParaRPr lang="es-MX">
            <a:solidFill>
              <a:schemeClr val="bg1"/>
            </a:solidFill>
          </a:endParaRPr>
        </a:p>
      </dgm:t>
    </dgm:pt>
    <dgm:pt modelId="{83F23D0C-4EFB-4C44-8944-771BB9FA728F}" type="sibTrans" cxnId="{F8EAC1A2-C538-453D-99B8-ADB4D3AF4695}">
      <dgm:prSet/>
      <dgm:spPr/>
      <dgm:t>
        <a:bodyPr/>
        <a:lstStyle/>
        <a:p>
          <a:endParaRPr lang="es-MX">
            <a:solidFill>
              <a:schemeClr val="bg1"/>
            </a:solidFill>
          </a:endParaRPr>
        </a:p>
      </dgm:t>
    </dgm:pt>
    <dgm:pt modelId="{E5A70EF8-BA4C-481A-B529-BC4D67DE6E95}">
      <dgm:prSet phldrT="[Texto]" custT="1"/>
      <dgm:spPr/>
      <dgm:t>
        <a:bodyPr/>
        <a:lstStyle/>
        <a:p>
          <a:r>
            <a:rPr lang="es-MX" sz="1600" b="1" dirty="0">
              <a:solidFill>
                <a:schemeClr val="tx1">
                  <a:lumMod val="50000"/>
                  <a:lumOff val="50000"/>
                </a:schemeClr>
              </a:solidFill>
            </a:rPr>
            <a:t> </a:t>
          </a:r>
          <a:endParaRPr lang="es-MX" sz="1600" dirty="0">
            <a:solidFill>
              <a:schemeClr val="tx1">
                <a:lumMod val="50000"/>
                <a:lumOff val="50000"/>
              </a:schemeClr>
            </a:solidFill>
          </a:endParaRPr>
        </a:p>
      </dgm:t>
    </dgm:pt>
    <dgm:pt modelId="{6A71055F-8CB3-470D-9F49-D62FAA5097B0}" type="sibTrans" cxnId="{A9626C1A-22D2-4395-8D78-1CF4798F66F9}">
      <dgm:prSet/>
      <dgm:spPr/>
      <dgm:t>
        <a:bodyPr/>
        <a:lstStyle/>
        <a:p>
          <a:endParaRPr lang="es-MX">
            <a:solidFill>
              <a:schemeClr val="bg1"/>
            </a:solidFill>
          </a:endParaRPr>
        </a:p>
      </dgm:t>
    </dgm:pt>
    <dgm:pt modelId="{B4305F65-CF97-4AA7-9699-51909276653C}" type="parTrans" cxnId="{A9626C1A-22D2-4395-8D78-1CF4798F66F9}">
      <dgm:prSet/>
      <dgm:spPr/>
      <dgm:t>
        <a:bodyPr/>
        <a:lstStyle/>
        <a:p>
          <a:endParaRPr lang="es-MX">
            <a:solidFill>
              <a:schemeClr val="bg1"/>
            </a:solidFill>
          </a:endParaRPr>
        </a:p>
      </dgm:t>
    </dgm:pt>
    <dgm:pt modelId="{07DD4A64-A970-40D5-8FC1-62B3E87A6CBB}">
      <dgm:prSet phldrT="[Texto]" custT="1"/>
      <dgm:spPr/>
      <dgm:t>
        <a:bodyPr/>
        <a:lstStyle/>
        <a:p>
          <a:endParaRPr lang="es-MX" sz="1200" b="0" kern="1200" dirty="0">
            <a:solidFill>
              <a:schemeClr val="tx1">
                <a:lumMod val="50000"/>
                <a:lumOff val="50000"/>
              </a:schemeClr>
            </a:solidFill>
          </a:endParaRPr>
        </a:p>
      </dgm:t>
    </dgm:pt>
    <dgm:pt modelId="{9D5F7006-B756-4B89-84F6-5F8C6A09CB6D}" type="parTrans" cxnId="{3B923242-0CAE-4019-95F1-F30EA05F16D6}">
      <dgm:prSet/>
      <dgm:spPr/>
      <dgm:t>
        <a:bodyPr/>
        <a:lstStyle/>
        <a:p>
          <a:endParaRPr lang="es-MX"/>
        </a:p>
      </dgm:t>
    </dgm:pt>
    <dgm:pt modelId="{2E2C6228-D07B-47A6-8441-E6AFC202D984}" type="sibTrans" cxnId="{3B923242-0CAE-4019-95F1-F30EA05F16D6}">
      <dgm:prSet/>
      <dgm:spPr/>
      <dgm:t>
        <a:bodyPr/>
        <a:lstStyle/>
        <a:p>
          <a:endParaRPr lang="es-MX"/>
        </a:p>
      </dgm:t>
    </dgm:pt>
    <dgm:pt modelId="{EE2D49DE-35C5-43C9-8E3E-1B04A6592E43}" type="pres">
      <dgm:prSet presAssocID="{9EF27522-03F0-4BC6-A664-CE1B1F837A2F}" presName="Name0" presStyleCnt="0">
        <dgm:presLayoutVars>
          <dgm:dir/>
          <dgm:resizeHandles val="exact"/>
        </dgm:presLayoutVars>
      </dgm:prSet>
      <dgm:spPr/>
    </dgm:pt>
    <dgm:pt modelId="{B73E6F1F-570E-47D1-9B17-28382D1E08F4}" type="pres">
      <dgm:prSet presAssocID="{9EF27522-03F0-4BC6-A664-CE1B1F837A2F}" presName="arrow" presStyleLbl="bgShp" presStyleIdx="0" presStyleCnt="1" custLinFactNeighborX="-146" custLinFactNeighborY="-2579"/>
      <dgm:spPr>
        <a:solidFill>
          <a:schemeClr val="accent1">
            <a:lumMod val="60000"/>
            <a:lumOff val="40000"/>
          </a:schemeClr>
        </a:solidFill>
      </dgm:spPr>
    </dgm:pt>
    <dgm:pt modelId="{289DB41C-E625-4D16-8C6B-DBD3AA51936C}" type="pres">
      <dgm:prSet presAssocID="{9EF27522-03F0-4BC6-A664-CE1B1F837A2F}" presName="points" presStyleCnt="0"/>
      <dgm:spPr/>
    </dgm:pt>
    <dgm:pt modelId="{AE46D5FD-E6DA-4A5C-8A48-1094C70AA113}" type="pres">
      <dgm:prSet presAssocID="{E5A70EF8-BA4C-481A-B529-BC4D67DE6E95}" presName="compositeA" presStyleCnt="0"/>
      <dgm:spPr/>
    </dgm:pt>
    <dgm:pt modelId="{A901B952-8F87-417E-AEB0-5CF8ED64253C}" type="pres">
      <dgm:prSet presAssocID="{E5A70EF8-BA4C-481A-B529-BC4D67DE6E95}" presName="textA" presStyleLbl="revTx" presStyleIdx="0" presStyleCnt="4" custScaleX="141758" custScaleY="39342" custLinFactNeighborX="-986" custLinFactNeighborY="44902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FCA7CDE8-459E-48C6-AAEE-59AFB3EBD067}" type="pres">
      <dgm:prSet presAssocID="{E5A70EF8-BA4C-481A-B529-BC4D67DE6E95}" presName="circleA" presStyleLbl="node1" presStyleIdx="0" presStyleCnt="4" custScaleX="83585" custLinFactNeighborX="-47484" custLinFactNeighborY="54156">
        <dgm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7353344"/>
              <a:satOff val="-10228"/>
              <a:lumOff val="-3922"/>
              <a:alphaOff val="0"/>
            </a:schemeClr>
          </a:fillRef>
          <a:effectRef idx="0">
            <a:schemeClr val="accent5">
              <a:hueOff val="-7353344"/>
              <a:satOff val="-10228"/>
              <a:lumOff val="-3922"/>
              <a:alphaOff val="0"/>
            </a:schemeClr>
          </a:effectRef>
          <a:fontRef idx="minor">
            <a:schemeClr val="lt1"/>
          </a:fontRef>
        </dgm:style>
      </dgm:prSet>
      <dgm:spPr>
        <a:xfrm>
          <a:off x="579900" y="2098172"/>
          <a:ext cx="466260" cy="466260"/>
        </a:xfrm>
        <a:prstGeom prst="ellipse">
          <a:avLst/>
        </a:prstGeom>
        <a:noFill/>
        <a:ln>
          <a:noFill/>
        </a:ln>
      </dgm:spPr>
    </dgm:pt>
    <dgm:pt modelId="{61ECC8F6-350A-4AD5-BEF1-1E2530C1FCBB}" type="pres">
      <dgm:prSet presAssocID="{E5A70EF8-BA4C-481A-B529-BC4D67DE6E95}" presName="spaceA" presStyleCnt="0"/>
      <dgm:spPr/>
    </dgm:pt>
    <dgm:pt modelId="{5CDDB077-E155-4425-8FA9-8C9E98CD2C26}" type="pres">
      <dgm:prSet presAssocID="{6A71055F-8CB3-470D-9F49-D62FAA5097B0}" presName="space" presStyleCnt="0"/>
      <dgm:spPr/>
    </dgm:pt>
    <dgm:pt modelId="{742E3777-19EA-49C6-B2F2-897D05AF22EF}" type="pres">
      <dgm:prSet presAssocID="{96B364DD-5195-4CFE-96C8-9193F334947D}" presName="compositeB" presStyleCnt="0"/>
      <dgm:spPr/>
    </dgm:pt>
    <dgm:pt modelId="{07B7EF07-681B-4E98-9DA1-9CC6F5512FBB}" type="pres">
      <dgm:prSet presAssocID="{96B364DD-5195-4CFE-96C8-9193F334947D}" presName="textB" presStyleLbl="revTx" presStyleIdx="1" presStyleCnt="4" custScaleX="128061" custLinFactNeighborX="-82697" custLinFactNeighborY="732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77773522-1886-46A2-A3DD-D162FE487E3E}" type="pres">
      <dgm:prSet presAssocID="{96B364DD-5195-4CFE-96C8-9193F334947D}" presName="circleB" presStyleLbl="node1" presStyleIdx="1" presStyleCnt="4" custLinFactNeighborX="-48391" custLinFactNeighborY="10244"/>
      <dgm:spPr>
        <a:noFill/>
        <a:ln>
          <a:noFill/>
        </a:ln>
      </dgm:spPr>
    </dgm:pt>
    <dgm:pt modelId="{1598B3FF-96CD-41BE-9104-0CCCF39A3419}" type="pres">
      <dgm:prSet presAssocID="{96B364DD-5195-4CFE-96C8-9193F334947D}" presName="spaceB" presStyleCnt="0"/>
      <dgm:spPr/>
    </dgm:pt>
    <dgm:pt modelId="{0F0846D1-5BA4-476F-9105-CF30DC45141E}" type="pres">
      <dgm:prSet presAssocID="{ECC9E303-54D1-4CCF-BB91-9E6F7C454C60}" presName="space" presStyleCnt="0"/>
      <dgm:spPr/>
    </dgm:pt>
    <dgm:pt modelId="{5772AD7B-69D6-464F-88FA-E2A3BE1FBD9D}" type="pres">
      <dgm:prSet presAssocID="{07DD4A64-A970-40D5-8FC1-62B3E87A6CBB}" presName="compositeA" presStyleCnt="0"/>
      <dgm:spPr/>
    </dgm:pt>
    <dgm:pt modelId="{E871AF9B-A864-4398-A5E5-2B1FEF32887A}" type="pres">
      <dgm:prSet presAssocID="{07DD4A64-A970-40D5-8FC1-62B3E87A6CBB}" presName="textA" presStyleLbl="revTx" presStyleIdx="2" presStyleCnt="4" custScaleX="117631" custScaleY="21656" custLinFactX="-37053" custLinFactNeighborX="-100000" custLinFactNeighborY="-56364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CED4BA74-69D5-416F-AC83-B4D08358E875}" type="pres">
      <dgm:prSet presAssocID="{07DD4A64-A970-40D5-8FC1-62B3E87A6CBB}" presName="circleA" presStyleLbl="node1" presStyleIdx="2" presStyleCnt="4" custLinFactX="-100000" custLinFactNeighborX="-157505" custLinFactNeighborY="70129"/>
      <dgm:spPr>
        <a:noFill/>
        <a:ln>
          <a:noFill/>
        </a:ln>
      </dgm:spPr>
    </dgm:pt>
    <dgm:pt modelId="{82555D54-2B44-4257-B294-84C7536A459F}" type="pres">
      <dgm:prSet presAssocID="{07DD4A64-A970-40D5-8FC1-62B3E87A6CBB}" presName="spaceA" presStyleCnt="0"/>
      <dgm:spPr/>
    </dgm:pt>
    <dgm:pt modelId="{61D00590-1F40-4AD9-BBFF-D37E4CD43F9C}" type="pres">
      <dgm:prSet presAssocID="{2E2C6228-D07B-47A6-8441-E6AFC202D984}" presName="space" presStyleCnt="0"/>
      <dgm:spPr/>
    </dgm:pt>
    <dgm:pt modelId="{64FF69CB-F18B-48E2-9B42-673C04E276A5}" type="pres">
      <dgm:prSet presAssocID="{2B8BA2A3-ADAC-41C5-9517-AB77A7DAFC08}" presName="compositeB" presStyleCnt="0"/>
      <dgm:spPr/>
    </dgm:pt>
    <dgm:pt modelId="{4B134AB7-6823-4FF1-84B5-FA22CAF015AF}" type="pres">
      <dgm:prSet presAssocID="{2B8BA2A3-ADAC-41C5-9517-AB77A7DAFC08}" presName="textB" presStyleLbl="revTx" presStyleIdx="3" presStyleCnt="4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314EDF26-3684-44D2-A6F9-CD29B76CD95D}" type="pres">
      <dgm:prSet presAssocID="{2B8BA2A3-ADAC-41C5-9517-AB77A7DAFC08}" presName="circleB" presStyleLbl="node1" presStyleIdx="3" presStyleCnt="4" custLinFactX="100000" custLinFactNeighborX="127825" custLinFactNeighborY="-8469">
        <dgm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dgm:style>
      </dgm:prSet>
      <dgm:spPr>
        <a:xfrm>
          <a:off x="7219841" y="2058685"/>
          <a:ext cx="466260" cy="466260"/>
        </a:xfrm>
        <a:prstGeom prst="ellipse">
          <a:avLst/>
        </a:prstGeom>
        <a:noFill/>
        <a:ln>
          <a:noFill/>
        </a:ln>
      </dgm:spPr>
    </dgm:pt>
    <dgm:pt modelId="{9D3C6F31-B752-4FFF-A972-11B97B3FDF19}" type="pres">
      <dgm:prSet presAssocID="{2B8BA2A3-ADAC-41C5-9517-AB77A7DAFC08}" presName="spaceB" presStyleCnt="0"/>
      <dgm:spPr/>
    </dgm:pt>
  </dgm:ptLst>
  <dgm:cxnLst>
    <dgm:cxn modelId="{0942CF67-3C4A-449F-A3E1-1D53FEEB8701}" srcId="{9EF27522-03F0-4BC6-A664-CE1B1F837A2F}" destId="{96B364DD-5195-4CFE-96C8-9193F334947D}" srcOrd="1" destOrd="0" parTransId="{B049B5D4-98CE-4EC3-8EC0-2C0F7D653844}" sibTransId="{ECC9E303-54D1-4CCF-BB91-9E6F7C454C60}"/>
    <dgm:cxn modelId="{A9626C1A-22D2-4395-8D78-1CF4798F66F9}" srcId="{9EF27522-03F0-4BC6-A664-CE1B1F837A2F}" destId="{E5A70EF8-BA4C-481A-B529-BC4D67DE6E95}" srcOrd="0" destOrd="0" parTransId="{B4305F65-CF97-4AA7-9699-51909276653C}" sibTransId="{6A71055F-8CB3-470D-9F49-D62FAA5097B0}"/>
    <dgm:cxn modelId="{B3DBDA14-4A6A-426D-8D78-D7996813806B}" type="presOf" srcId="{9EF27522-03F0-4BC6-A664-CE1B1F837A2F}" destId="{EE2D49DE-35C5-43C9-8E3E-1B04A6592E43}" srcOrd="0" destOrd="0" presId="urn:microsoft.com/office/officeart/2005/8/layout/hProcess11"/>
    <dgm:cxn modelId="{951457B9-D6B0-4D44-A7AF-BD375C2CC52F}" type="presOf" srcId="{07DD4A64-A970-40D5-8FC1-62B3E87A6CBB}" destId="{E871AF9B-A864-4398-A5E5-2B1FEF32887A}" srcOrd="0" destOrd="0" presId="urn:microsoft.com/office/officeart/2005/8/layout/hProcess11"/>
    <dgm:cxn modelId="{F8EAC1A2-C538-453D-99B8-ADB4D3AF4695}" srcId="{9EF27522-03F0-4BC6-A664-CE1B1F837A2F}" destId="{2B8BA2A3-ADAC-41C5-9517-AB77A7DAFC08}" srcOrd="3" destOrd="0" parTransId="{EFDA5B37-4ECC-4A08-BF53-A8A36B5CD5CE}" sibTransId="{83F23D0C-4EFB-4C44-8944-771BB9FA728F}"/>
    <dgm:cxn modelId="{8C328E68-18C5-4C66-9E59-D71D7924DADF}" type="presOf" srcId="{2B8BA2A3-ADAC-41C5-9517-AB77A7DAFC08}" destId="{4B134AB7-6823-4FF1-84B5-FA22CAF015AF}" srcOrd="0" destOrd="0" presId="urn:microsoft.com/office/officeart/2005/8/layout/hProcess11"/>
    <dgm:cxn modelId="{7679DE9F-923E-4FB0-8B93-6227258A637C}" type="presOf" srcId="{96B364DD-5195-4CFE-96C8-9193F334947D}" destId="{07B7EF07-681B-4E98-9DA1-9CC6F5512FBB}" srcOrd="0" destOrd="0" presId="urn:microsoft.com/office/officeart/2005/8/layout/hProcess11"/>
    <dgm:cxn modelId="{3B923242-0CAE-4019-95F1-F30EA05F16D6}" srcId="{9EF27522-03F0-4BC6-A664-CE1B1F837A2F}" destId="{07DD4A64-A970-40D5-8FC1-62B3E87A6CBB}" srcOrd="2" destOrd="0" parTransId="{9D5F7006-B756-4B89-84F6-5F8C6A09CB6D}" sibTransId="{2E2C6228-D07B-47A6-8441-E6AFC202D984}"/>
    <dgm:cxn modelId="{A6F8526A-EEC2-4FE5-8997-4EAAB169797E}" type="presOf" srcId="{E5A70EF8-BA4C-481A-B529-BC4D67DE6E95}" destId="{A901B952-8F87-417E-AEB0-5CF8ED64253C}" srcOrd="0" destOrd="0" presId="urn:microsoft.com/office/officeart/2005/8/layout/hProcess11"/>
    <dgm:cxn modelId="{8C81C931-BE20-49F5-8E07-B9777D6E1194}" type="presParOf" srcId="{EE2D49DE-35C5-43C9-8E3E-1B04A6592E43}" destId="{B73E6F1F-570E-47D1-9B17-28382D1E08F4}" srcOrd="0" destOrd="0" presId="urn:microsoft.com/office/officeart/2005/8/layout/hProcess11"/>
    <dgm:cxn modelId="{4330B754-A218-4D3A-90CE-0917DA8E50E3}" type="presParOf" srcId="{EE2D49DE-35C5-43C9-8E3E-1B04A6592E43}" destId="{289DB41C-E625-4D16-8C6B-DBD3AA51936C}" srcOrd="1" destOrd="0" presId="urn:microsoft.com/office/officeart/2005/8/layout/hProcess11"/>
    <dgm:cxn modelId="{1F42D172-3B85-4721-B1E5-37DD3982D4E3}" type="presParOf" srcId="{289DB41C-E625-4D16-8C6B-DBD3AA51936C}" destId="{AE46D5FD-E6DA-4A5C-8A48-1094C70AA113}" srcOrd="0" destOrd="0" presId="urn:microsoft.com/office/officeart/2005/8/layout/hProcess11"/>
    <dgm:cxn modelId="{EF0E53E9-9BE6-4067-90DE-24300A57D43A}" type="presParOf" srcId="{AE46D5FD-E6DA-4A5C-8A48-1094C70AA113}" destId="{A901B952-8F87-417E-AEB0-5CF8ED64253C}" srcOrd="0" destOrd="0" presId="urn:microsoft.com/office/officeart/2005/8/layout/hProcess11"/>
    <dgm:cxn modelId="{3428BBD2-7841-46D7-96F7-597CCB3DAE33}" type="presParOf" srcId="{AE46D5FD-E6DA-4A5C-8A48-1094C70AA113}" destId="{FCA7CDE8-459E-48C6-AAEE-59AFB3EBD067}" srcOrd="1" destOrd="0" presId="urn:microsoft.com/office/officeart/2005/8/layout/hProcess11"/>
    <dgm:cxn modelId="{8A2CB4D7-B42D-4592-93E6-36FBFCD73B51}" type="presParOf" srcId="{AE46D5FD-E6DA-4A5C-8A48-1094C70AA113}" destId="{61ECC8F6-350A-4AD5-BEF1-1E2530C1FCBB}" srcOrd="2" destOrd="0" presId="urn:microsoft.com/office/officeart/2005/8/layout/hProcess11"/>
    <dgm:cxn modelId="{FB0EAB52-5F54-468C-A15C-F87A73E86B74}" type="presParOf" srcId="{289DB41C-E625-4D16-8C6B-DBD3AA51936C}" destId="{5CDDB077-E155-4425-8FA9-8C9E98CD2C26}" srcOrd="1" destOrd="0" presId="urn:microsoft.com/office/officeart/2005/8/layout/hProcess11"/>
    <dgm:cxn modelId="{F61FAD48-01F0-452C-8D4F-AD445765CD36}" type="presParOf" srcId="{289DB41C-E625-4D16-8C6B-DBD3AA51936C}" destId="{742E3777-19EA-49C6-B2F2-897D05AF22EF}" srcOrd="2" destOrd="0" presId="urn:microsoft.com/office/officeart/2005/8/layout/hProcess11"/>
    <dgm:cxn modelId="{0E38AE90-5620-46AE-81E4-A855C2EF1412}" type="presParOf" srcId="{742E3777-19EA-49C6-B2F2-897D05AF22EF}" destId="{07B7EF07-681B-4E98-9DA1-9CC6F5512FBB}" srcOrd="0" destOrd="0" presId="urn:microsoft.com/office/officeart/2005/8/layout/hProcess11"/>
    <dgm:cxn modelId="{1F7DCBF1-C4D4-4296-9143-951E76644544}" type="presParOf" srcId="{742E3777-19EA-49C6-B2F2-897D05AF22EF}" destId="{77773522-1886-46A2-A3DD-D162FE487E3E}" srcOrd="1" destOrd="0" presId="urn:microsoft.com/office/officeart/2005/8/layout/hProcess11"/>
    <dgm:cxn modelId="{549E5888-5661-4C22-9F80-21D0B86AADA2}" type="presParOf" srcId="{742E3777-19EA-49C6-B2F2-897D05AF22EF}" destId="{1598B3FF-96CD-41BE-9104-0CCCF39A3419}" srcOrd="2" destOrd="0" presId="urn:microsoft.com/office/officeart/2005/8/layout/hProcess11"/>
    <dgm:cxn modelId="{2847CF71-9070-45A1-B991-DD6594558144}" type="presParOf" srcId="{289DB41C-E625-4D16-8C6B-DBD3AA51936C}" destId="{0F0846D1-5BA4-476F-9105-CF30DC45141E}" srcOrd="3" destOrd="0" presId="urn:microsoft.com/office/officeart/2005/8/layout/hProcess11"/>
    <dgm:cxn modelId="{723305DC-85A5-4AC4-ABBF-6DE7B0B37E1A}" type="presParOf" srcId="{289DB41C-E625-4D16-8C6B-DBD3AA51936C}" destId="{5772AD7B-69D6-464F-88FA-E2A3BE1FBD9D}" srcOrd="4" destOrd="0" presId="urn:microsoft.com/office/officeart/2005/8/layout/hProcess11"/>
    <dgm:cxn modelId="{A6087A19-98F7-428B-A9F5-29F69E39440C}" type="presParOf" srcId="{5772AD7B-69D6-464F-88FA-E2A3BE1FBD9D}" destId="{E871AF9B-A864-4398-A5E5-2B1FEF32887A}" srcOrd="0" destOrd="0" presId="urn:microsoft.com/office/officeart/2005/8/layout/hProcess11"/>
    <dgm:cxn modelId="{F16CD1E3-D103-42C2-90BD-DD47D109B3D3}" type="presParOf" srcId="{5772AD7B-69D6-464F-88FA-E2A3BE1FBD9D}" destId="{CED4BA74-69D5-416F-AC83-B4D08358E875}" srcOrd="1" destOrd="0" presId="urn:microsoft.com/office/officeart/2005/8/layout/hProcess11"/>
    <dgm:cxn modelId="{243FEC05-7B2B-4F2A-9B4E-B43A9DC2C2F2}" type="presParOf" srcId="{5772AD7B-69D6-464F-88FA-E2A3BE1FBD9D}" destId="{82555D54-2B44-4257-B294-84C7536A459F}" srcOrd="2" destOrd="0" presId="urn:microsoft.com/office/officeart/2005/8/layout/hProcess11"/>
    <dgm:cxn modelId="{6CA190EC-CA39-45D6-A9B0-07046230DC06}" type="presParOf" srcId="{289DB41C-E625-4D16-8C6B-DBD3AA51936C}" destId="{61D00590-1F40-4AD9-BBFF-D37E4CD43F9C}" srcOrd="5" destOrd="0" presId="urn:microsoft.com/office/officeart/2005/8/layout/hProcess11"/>
    <dgm:cxn modelId="{00D52FED-E9AD-4497-B51B-92BFDFC83675}" type="presParOf" srcId="{289DB41C-E625-4D16-8C6B-DBD3AA51936C}" destId="{64FF69CB-F18B-48E2-9B42-673C04E276A5}" srcOrd="6" destOrd="0" presId="urn:microsoft.com/office/officeart/2005/8/layout/hProcess11"/>
    <dgm:cxn modelId="{13211D61-CCC4-43C0-97A2-0D43F370C5EA}" type="presParOf" srcId="{64FF69CB-F18B-48E2-9B42-673C04E276A5}" destId="{4B134AB7-6823-4FF1-84B5-FA22CAF015AF}" srcOrd="0" destOrd="0" presId="urn:microsoft.com/office/officeart/2005/8/layout/hProcess11"/>
    <dgm:cxn modelId="{4563B216-8A6B-4105-BDA6-2DE780DE1DE3}" type="presParOf" srcId="{64FF69CB-F18B-48E2-9B42-673C04E276A5}" destId="{314EDF26-3684-44D2-A6F9-CD29B76CD95D}" srcOrd="1" destOrd="0" presId="urn:microsoft.com/office/officeart/2005/8/layout/hProcess11"/>
    <dgm:cxn modelId="{30972A15-971E-4431-A89E-42399D3D2166}" type="presParOf" srcId="{64FF69CB-F18B-48E2-9B42-673C04E276A5}" destId="{9D3C6F31-B752-4FFF-A972-11B97B3FDF19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1.xml><?xml version="1.0" encoding="utf-8"?>
<dgm:dataModel xmlns:dgm="http://schemas.openxmlformats.org/drawingml/2006/diagram" xmlns:a="http://schemas.openxmlformats.org/drawingml/2006/main">
  <dgm:ptLst>
    <dgm:pt modelId="{B065F3AB-1A4F-4872-9546-785DF4252002}" type="doc">
      <dgm:prSet loTypeId="urn:microsoft.com/office/officeart/2005/8/layout/process1" loCatId="process" qsTypeId="urn:microsoft.com/office/officeart/2005/8/quickstyle/simple1" qsCatId="simple" csTypeId="urn:microsoft.com/office/officeart/2005/8/colors/colorful5" csCatId="colorful" phldr="1"/>
      <dgm:spPr/>
    </dgm:pt>
    <dgm:pt modelId="{B11BF088-09C2-4CEE-8AB8-E21139926F8C}">
      <dgm:prSet phldrT="[Texto]" custT="1"/>
      <dgm:spPr/>
      <dgm:t>
        <a:bodyPr/>
        <a:lstStyle/>
        <a:p>
          <a:r>
            <a:rPr lang="es-MX" sz="1600" spc="-50" dirty="0">
              <a:solidFill>
                <a:schemeClr val="tx1"/>
              </a:solidFill>
              <a:latin typeface="Proxima Nova Rg" panose="02000506030000020004" pitchFamily="50" charset="0"/>
              <a:ea typeface="Times New Roman" panose="02020603050405020304" pitchFamily="18" charset="0"/>
              <a:cs typeface="Times New Roman" panose="02020603050405020304" pitchFamily="18" charset="0"/>
            </a:rPr>
            <a:t>Resumen cuantitativo de las acciones de mejora comprometidas, indicando el total de concluidas y el porcentaje de cumplimiento que representan, el total de las que se encuentran en proceso y porcentaje de avance de cada una de ellas, así como las pendientes sin avance.</a:t>
          </a:r>
          <a:endParaRPr lang="es-MX" sz="1600" dirty="0">
            <a:solidFill>
              <a:schemeClr val="tx1"/>
            </a:solidFill>
            <a:latin typeface="Proxima Nova Rg" panose="02000506030000020004" pitchFamily="50" charset="0"/>
          </a:endParaRPr>
        </a:p>
      </dgm:t>
    </dgm:pt>
    <dgm:pt modelId="{1C3AFEE2-17B7-41FE-B8C2-3834A17FDF88}" type="parTrans" cxnId="{D1148F8D-5DBD-4E0C-808A-440E33822EFF}">
      <dgm:prSet/>
      <dgm:spPr/>
      <dgm:t>
        <a:bodyPr/>
        <a:lstStyle/>
        <a:p>
          <a:endParaRPr lang="es-MX" sz="4400">
            <a:solidFill>
              <a:schemeClr val="tx1"/>
            </a:solidFill>
            <a:latin typeface="Proxima Nova Rg" panose="02000506030000020004" pitchFamily="50" charset="0"/>
          </a:endParaRPr>
        </a:p>
      </dgm:t>
    </dgm:pt>
    <dgm:pt modelId="{330DFB02-83DE-43E2-B29D-4E0571DF2560}" type="sibTrans" cxnId="{D1148F8D-5DBD-4E0C-808A-440E33822EFF}">
      <dgm:prSet custT="1"/>
      <dgm:spPr/>
      <dgm:t>
        <a:bodyPr/>
        <a:lstStyle/>
        <a:p>
          <a:endParaRPr lang="es-MX" sz="1200">
            <a:solidFill>
              <a:schemeClr val="tx1"/>
            </a:solidFill>
            <a:latin typeface="Proxima Nova Rg" panose="02000506030000020004" pitchFamily="50" charset="0"/>
          </a:endParaRPr>
        </a:p>
      </dgm:t>
    </dgm:pt>
    <dgm:pt modelId="{9397CE97-61C1-4891-BBD2-D81403696A5B}">
      <dgm:prSet phldrT="[Texto]" custT="1"/>
      <dgm:spPr/>
      <dgm:t>
        <a:bodyPr/>
        <a:lstStyle/>
        <a:p>
          <a:r>
            <a:rPr lang="es-MX" sz="1600" spc="-50">
              <a:solidFill>
                <a:schemeClr val="tx1"/>
              </a:solidFill>
              <a:latin typeface="Proxima Nova Rg" panose="02000506030000020004" pitchFamily="50" charset="0"/>
              <a:ea typeface="Times New Roman" panose="02020603050405020304" pitchFamily="18" charset="0"/>
              <a:cs typeface="Times New Roman" panose="02020603050405020304" pitchFamily="18" charset="0"/>
            </a:rPr>
            <a:t>Descripción en su caso de principales problemáticas que obstaculizan el cumplimiento de acciones</a:t>
          </a:r>
          <a:endParaRPr lang="es-MX" sz="1600" dirty="0">
            <a:solidFill>
              <a:schemeClr val="tx1"/>
            </a:solidFill>
            <a:latin typeface="Proxima Nova Rg" panose="02000506030000020004" pitchFamily="50" charset="0"/>
          </a:endParaRPr>
        </a:p>
      </dgm:t>
    </dgm:pt>
    <dgm:pt modelId="{B8701E2B-35E6-496F-8B30-AF2737BB90BE}" type="parTrans" cxnId="{F86FFE14-E185-45A3-99E8-5ACE734A0A75}">
      <dgm:prSet/>
      <dgm:spPr/>
      <dgm:t>
        <a:bodyPr/>
        <a:lstStyle/>
        <a:p>
          <a:endParaRPr lang="es-MX" sz="4400">
            <a:solidFill>
              <a:schemeClr val="tx1"/>
            </a:solidFill>
            <a:latin typeface="Proxima Nova Rg" panose="02000506030000020004" pitchFamily="50" charset="0"/>
          </a:endParaRPr>
        </a:p>
      </dgm:t>
    </dgm:pt>
    <dgm:pt modelId="{8D256118-418D-4869-B8A0-ED8703F05594}" type="sibTrans" cxnId="{F86FFE14-E185-45A3-99E8-5ACE734A0A75}">
      <dgm:prSet custT="1"/>
      <dgm:spPr/>
      <dgm:t>
        <a:bodyPr/>
        <a:lstStyle/>
        <a:p>
          <a:endParaRPr lang="es-MX" sz="1200">
            <a:solidFill>
              <a:schemeClr val="tx1"/>
            </a:solidFill>
            <a:latin typeface="Proxima Nova Rg" panose="02000506030000020004" pitchFamily="50" charset="0"/>
          </a:endParaRPr>
        </a:p>
      </dgm:t>
    </dgm:pt>
    <dgm:pt modelId="{48AF8304-518A-4ABB-8B49-BF3F2D737DBA}">
      <dgm:prSet phldrT="[Texto]" custT="1"/>
      <dgm:spPr/>
      <dgm:t>
        <a:bodyPr/>
        <a:lstStyle/>
        <a:p>
          <a:r>
            <a:rPr lang="es-MX" sz="1600" spc="-50" dirty="0">
              <a:solidFill>
                <a:schemeClr val="tx1"/>
              </a:solidFill>
              <a:latin typeface="Proxima Nova Rg" panose="02000506030000020004" pitchFamily="50" charset="0"/>
              <a:ea typeface="Times New Roman" panose="02020603050405020304" pitchFamily="18" charset="0"/>
              <a:cs typeface="Times New Roman" panose="02020603050405020304" pitchFamily="18" charset="0"/>
            </a:rPr>
            <a:t>Conclusión general sobre el avance </a:t>
          </a:r>
          <a:endParaRPr lang="es-MX" sz="1600" dirty="0">
            <a:solidFill>
              <a:schemeClr val="tx1"/>
            </a:solidFill>
            <a:latin typeface="Proxima Nova Rg" panose="02000506030000020004" pitchFamily="50" charset="0"/>
          </a:endParaRPr>
        </a:p>
      </dgm:t>
    </dgm:pt>
    <dgm:pt modelId="{171F4336-DC7B-402D-B59E-D702AA442E05}" type="parTrans" cxnId="{7E6AC9F9-AB3F-4F21-A58F-87C5FFAAE2DF}">
      <dgm:prSet/>
      <dgm:spPr/>
      <dgm:t>
        <a:bodyPr/>
        <a:lstStyle/>
        <a:p>
          <a:endParaRPr lang="es-MX" sz="4400">
            <a:solidFill>
              <a:schemeClr val="tx1"/>
            </a:solidFill>
            <a:latin typeface="Proxima Nova Rg" panose="02000506030000020004" pitchFamily="50" charset="0"/>
          </a:endParaRPr>
        </a:p>
      </dgm:t>
    </dgm:pt>
    <dgm:pt modelId="{A7CE9905-A83A-49D4-9A9F-91D4355345E4}" type="sibTrans" cxnId="{7E6AC9F9-AB3F-4F21-A58F-87C5FFAAE2DF}">
      <dgm:prSet custT="1"/>
      <dgm:spPr/>
      <dgm:t>
        <a:bodyPr/>
        <a:lstStyle/>
        <a:p>
          <a:endParaRPr lang="es-MX" sz="1200">
            <a:solidFill>
              <a:schemeClr val="tx1"/>
            </a:solidFill>
            <a:latin typeface="Proxima Nova Rg" panose="02000506030000020004" pitchFamily="50" charset="0"/>
          </a:endParaRPr>
        </a:p>
      </dgm:t>
    </dgm:pt>
    <dgm:pt modelId="{3028ACB5-E8B5-44D7-8EDA-6C5A55C3D2E2}">
      <dgm:prSet custT="1"/>
      <dgm:spPr/>
      <dgm:t>
        <a:bodyPr/>
        <a:lstStyle/>
        <a:p>
          <a:r>
            <a:rPr lang="es-MX" sz="1600" spc="-50" dirty="0">
              <a:solidFill>
                <a:schemeClr val="tx1"/>
              </a:solidFill>
              <a:latin typeface="Proxima Nova Rg" panose="02000506030000020004" pitchFamily="50" charset="0"/>
              <a:ea typeface="Times New Roman" panose="02020603050405020304" pitchFamily="18" charset="0"/>
              <a:cs typeface="Times New Roman" panose="02020603050405020304" pitchFamily="18" charset="0"/>
            </a:rPr>
            <a:t>Debe ser firmado por el Coordinador de Control Interno y por el Enlace de Control Interno. (PTCI )y Enlace de Riesgos (PTAR)</a:t>
          </a:r>
        </a:p>
      </dgm:t>
    </dgm:pt>
    <dgm:pt modelId="{43D0F751-F9A1-4771-8C2F-B75873157F9F}" type="parTrans" cxnId="{C549D20B-B12D-413C-8066-0C90695EA131}">
      <dgm:prSet/>
      <dgm:spPr/>
      <dgm:t>
        <a:bodyPr/>
        <a:lstStyle/>
        <a:p>
          <a:endParaRPr lang="es-MX" sz="4400">
            <a:solidFill>
              <a:schemeClr val="tx1"/>
            </a:solidFill>
            <a:latin typeface="Proxima Nova Rg" panose="02000506030000020004" pitchFamily="50" charset="0"/>
          </a:endParaRPr>
        </a:p>
      </dgm:t>
    </dgm:pt>
    <dgm:pt modelId="{938F934D-FF8F-4FE1-904F-100941C94267}" type="sibTrans" cxnId="{C549D20B-B12D-413C-8066-0C90695EA131}">
      <dgm:prSet/>
      <dgm:spPr/>
      <dgm:t>
        <a:bodyPr/>
        <a:lstStyle/>
        <a:p>
          <a:endParaRPr lang="es-MX" sz="4400">
            <a:solidFill>
              <a:schemeClr val="tx1"/>
            </a:solidFill>
            <a:latin typeface="Proxima Nova Rg" panose="02000506030000020004" pitchFamily="50" charset="0"/>
          </a:endParaRPr>
        </a:p>
      </dgm:t>
    </dgm:pt>
    <dgm:pt modelId="{3AD88AA6-5A28-4F5E-B703-949688950E47}" type="pres">
      <dgm:prSet presAssocID="{B065F3AB-1A4F-4872-9546-785DF4252002}" presName="Name0" presStyleCnt="0">
        <dgm:presLayoutVars>
          <dgm:dir/>
          <dgm:resizeHandles val="exact"/>
        </dgm:presLayoutVars>
      </dgm:prSet>
      <dgm:spPr/>
    </dgm:pt>
    <dgm:pt modelId="{4D19261E-C1BD-456E-BBBC-F5DDA0A8CFCB}" type="pres">
      <dgm:prSet presAssocID="{B11BF088-09C2-4CEE-8AB8-E21139926F8C}" presName="node" presStyleLbl="node1" presStyleIdx="0" presStyleCnt="4" custScaleX="241279" custScaleY="118855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4D569761-106A-4117-8350-CE764226DCF9}" type="pres">
      <dgm:prSet presAssocID="{330DFB02-83DE-43E2-B29D-4E0571DF2560}" presName="sibTrans" presStyleLbl="sibTrans2D1" presStyleIdx="0" presStyleCnt="3"/>
      <dgm:spPr/>
      <dgm:t>
        <a:bodyPr/>
        <a:lstStyle/>
        <a:p>
          <a:endParaRPr lang="es-MX"/>
        </a:p>
      </dgm:t>
    </dgm:pt>
    <dgm:pt modelId="{C12256EA-B40D-4826-911B-F4D736CA3547}" type="pres">
      <dgm:prSet presAssocID="{330DFB02-83DE-43E2-B29D-4E0571DF2560}" presName="connectorText" presStyleLbl="sibTrans2D1" presStyleIdx="0" presStyleCnt="3"/>
      <dgm:spPr/>
      <dgm:t>
        <a:bodyPr/>
        <a:lstStyle/>
        <a:p>
          <a:endParaRPr lang="es-MX"/>
        </a:p>
      </dgm:t>
    </dgm:pt>
    <dgm:pt modelId="{428A29DF-B2F6-48AF-8029-F790DAB90536}" type="pres">
      <dgm:prSet presAssocID="{9397CE97-61C1-4891-BBD2-D81403696A5B}" presName="node" presStyleLbl="node1" presStyleIdx="1" presStyleCnt="4" custScaleX="217900" custScaleY="118855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D2DD1423-FF19-49C9-929E-8B3C5332CDB5}" type="pres">
      <dgm:prSet presAssocID="{8D256118-418D-4869-B8A0-ED8703F05594}" presName="sibTrans" presStyleLbl="sibTrans2D1" presStyleIdx="1" presStyleCnt="3"/>
      <dgm:spPr/>
      <dgm:t>
        <a:bodyPr/>
        <a:lstStyle/>
        <a:p>
          <a:endParaRPr lang="es-MX"/>
        </a:p>
      </dgm:t>
    </dgm:pt>
    <dgm:pt modelId="{D48E8036-1512-4054-A9B7-89F2C3E9F3AF}" type="pres">
      <dgm:prSet presAssocID="{8D256118-418D-4869-B8A0-ED8703F05594}" presName="connectorText" presStyleLbl="sibTrans2D1" presStyleIdx="1" presStyleCnt="3"/>
      <dgm:spPr/>
      <dgm:t>
        <a:bodyPr/>
        <a:lstStyle/>
        <a:p>
          <a:endParaRPr lang="es-MX"/>
        </a:p>
      </dgm:t>
    </dgm:pt>
    <dgm:pt modelId="{C219E41B-F93F-4FA7-9179-32485729CA6B}" type="pres">
      <dgm:prSet presAssocID="{48AF8304-518A-4ABB-8B49-BF3F2D737DBA}" presName="node" presStyleLbl="node1" presStyleIdx="2" presStyleCnt="4" custScaleX="222166" custScaleY="116497" custLinFactNeighborX="157" custLinFactNeighborY="-1992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E310B74E-67B9-437A-8E12-684EFA0EE177}" type="pres">
      <dgm:prSet presAssocID="{A7CE9905-A83A-49D4-9A9F-91D4355345E4}" presName="sibTrans" presStyleLbl="sibTrans2D1" presStyleIdx="2" presStyleCnt="3"/>
      <dgm:spPr/>
      <dgm:t>
        <a:bodyPr/>
        <a:lstStyle/>
        <a:p>
          <a:endParaRPr lang="es-MX"/>
        </a:p>
      </dgm:t>
    </dgm:pt>
    <dgm:pt modelId="{86E1DC86-C345-424C-8027-CEDFED6BA084}" type="pres">
      <dgm:prSet presAssocID="{A7CE9905-A83A-49D4-9A9F-91D4355345E4}" presName="connectorText" presStyleLbl="sibTrans2D1" presStyleIdx="2" presStyleCnt="3"/>
      <dgm:spPr/>
      <dgm:t>
        <a:bodyPr/>
        <a:lstStyle/>
        <a:p>
          <a:endParaRPr lang="es-MX"/>
        </a:p>
      </dgm:t>
    </dgm:pt>
    <dgm:pt modelId="{6EB38430-ADBB-4FB0-83AD-34F2DD1DA075}" type="pres">
      <dgm:prSet presAssocID="{3028ACB5-E8B5-44D7-8EDA-6C5A55C3D2E2}" presName="node" presStyleLbl="node1" presStyleIdx="3" presStyleCnt="4" custScaleX="211837" custScaleY="118730" custLinFactX="100000" custLinFactNeighborX="154385" custLinFactNeighborY="-2354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387DF81C-D730-48ED-8117-84498A3B8441}" type="presOf" srcId="{A7CE9905-A83A-49D4-9A9F-91D4355345E4}" destId="{E310B74E-67B9-437A-8E12-684EFA0EE177}" srcOrd="0" destOrd="0" presId="urn:microsoft.com/office/officeart/2005/8/layout/process1"/>
    <dgm:cxn modelId="{97FA1F7C-70EE-444B-99F3-BC5B48BE9A46}" type="presOf" srcId="{A7CE9905-A83A-49D4-9A9F-91D4355345E4}" destId="{86E1DC86-C345-424C-8027-CEDFED6BA084}" srcOrd="1" destOrd="0" presId="urn:microsoft.com/office/officeart/2005/8/layout/process1"/>
    <dgm:cxn modelId="{D1148F8D-5DBD-4E0C-808A-440E33822EFF}" srcId="{B065F3AB-1A4F-4872-9546-785DF4252002}" destId="{B11BF088-09C2-4CEE-8AB8-E21139926F8C}" srcOrd="0" destOrd="0" parTransId="{1C3AFEE2-17B7-41FE-B8C2-3834A17FDF88}" sibTransId="{330DFB02-83DE-43E2-B29D-4E0571DF2560}"/>
    <dgm:cxn modelId="{D613DFBE-3902-4FED-8F0A-E64CDE69B5A4}" type="presOf" srcId="{B11BF088-09C2-4CEE-8AB8-E21139926F8C}" destId="{4D19261E-C1BD-456E-BBBC-F5DDA0A8CFCB}" srcOrd="0" destOrd="0" presId="urn:microsoft.com/office/officeart/2005/8/layout/process1"/>
    <dgm:cxn modelId="{E6DBEC10-A72B-412B-A340-0E29960188F4}" type="presOf" srcId="{330DFB02-83DE-43E2-B29D-4E0571DF2560}" destId="{C12256EA-B40D-4826-911B-F4D736CA3547}" srcOrd="1" destOrd="0" presId="urn:microsoft.com/office/officeart/2005/8/layout/process1"/>
    <dgm:cxn modelId="{0731F478-414B-49E6-A7A7-818A8650C672}" type="presOf" srcId="{3028ACB5-E8B5-44D7-8EDA-6C5A55C3D2E2}" destId="{6EB38430-ADBB-4FB0-83AD-34F2DD1DA075}" srcOrd="0" destOrd="0" presId="urn:microsoft.com/office/officeart/2005/8/layout/process1"/>
    <dgm:cxn modelId="{C549D20B-B12D-413C-8066-0C90695EA131}" srcId="{B065F3AB-1A4F-4872-9546-785DF4252002}" destId="{3028ACB5-E8B5-44D7-8EDA-6C5A55C3D2E2}" srcOrd="3" destOrd="0" parTransId="{43D0F751-F9A1-4771-8C2F-B75873157F9F}" sibTransId="{938F934D-FF8F-4FE1-904F-100941C94267}"/>
    <dgm:cxn modelId="{7E6AC9F9-AB3F-4F21-A58F-87C5FFAAE2DF}" srcId="{B065F3AB-1A4F-4872-9546-785DF4252002}" destId="{48AF8304-518A-4ABB-8B49-BF3F2D737DBA}" srcOrd="2" destOrd="0" parTransId="{171F4336-DC7B-402D-B59E-D702AA442E05}" sibTransId="{A7CE9905-A83A-49D4-9A9F-91D4355345E4}"/>
    <dgm:cxn modelId="{B68AB1D7-6A7C-49B2-9452-CCB52D834AE6}" type="presOf" srcId="{9397CE97-61C1-4891-BBD2-D81403696A5B}" destId="{428A29DF-B2F6-48AF-8029-F790DAB90536}" srcOrd="0" destOrd="0" presId="urn:microsoft.com/office/officeart/2005/8/layout/process1"/>
    <dgm:cxn modelId="{E2F1D8F1-93CC-494B-B10B-A3243FDADB37}" type="presOf" srcId="{48AF8304-518A-4ABB-8B49-BF3F2D737DBA}" destId="{C219E41B-F93F-4FA7-9179-32485729CA6B}" srcOrd="0" destOrd="0" presId="urn:microsoft.com/office/officeart/2005/8/layout/process1"/>
    <dgm:cxn modelId="{99A8F9F9-5F6B-4F2C-8F0F-C5A86E5F0051}" type="presOf" srcId="{330DFB02-83DE-43E2-B29D-4E0571DF2560}" destId="{4D569761-106A-4117-8350-CE764226DCF9}" srcOrd="0" destOrd="0" presId="urn:microsoft.com/office/officeart/2005/8/layout/process1"/>
    <dgm:cxn modelId="{F86FFE14-E185-45A3-99E8-5ACE734A0A75}" srcId="{B065F3AB-1A4F-4872-9546-785DF4252002}" destId="{9397CE97-61C1-4891-BBD2-D81403696A5B}" srcOrd="1" destOrd="0" parTransId="{B8701E2B-35E6-496F-8B30-AF2737BB90BE}" sibTransId="{8D256118-418D-4869-B8A0-ED8703F05594}"/>
    <dgm:cxn modelId="{1FB3F6E6-CDC6-486E-911C-23B157758256}" type="presOf" srcId="{8D256118-418D-4869-B8A0-ED8703F05594}" destId="{D2DD1423-FF19-49C9-929E-8B3C5332CDB5}" srcOrd="0" destOrd="0" presId="urn:microsoft.com/office/officeart/2005/8/layout/process1"/>
    <dgm:cxn modelId="{1B38BB10-BD4B-463F-8130-62B9F221AFA1}" type="presOf" srcId="{8D256118-418D-4869-B8A0-ED8703F05594}" destId="{D48E8036-1512-4054-A9B7-89F2C3E9F3AF}" srcOrd="1" destOrd="0" presId="urn:microsoft.com/office/officeart/2005/8/layout/process1"/>
    <dgm:cxn modelId="{922945A0-70A1-4E52-8767-0A33A218B7E0}" type="presOf" srcId="{B065F3AB-1A4F-4872-9546-785DF4252002}" destId="{3AD88AA6-5A28-4F5E-B703-949688950E47}" srcOrd="0" destOrd="0" presId="urn:microsoft.com/office/officeart/2005/8/layout/process1"/>
    <dgm:cxn modelId="{85F36C8A-CF81-4BAA-95A8-AF850664B451}" type="presParOf" srcId="{3AD88AA6-5A28-4F5E-B703-949688950E47}" destId="{4D19261E-C1BD-456E-BBBC-F5DDA0A8CFCB}" srcOrd="0" destOrd="0" presId="urn:microsoft.com/office/officeart/2005/8/layout/process1"/>
    <dgm:cxn modelId="{691FA821-6546-42C2-A8B3-8A7C1DB936A8}" type="presParOf" srcId="{3AD88AA6-5A28-4F5E-B703-949688950E47}" destId="{4D569761-106A-4117-8350-CE764226DCF9}" srcOrd="1" destOrd="0" presId="urn:microsoft.com/office/officeart/2005/8/layout/process1"/>
    <dgm:cxn modelId="{76E8F076-255E-47D4-83EF-74E1F1F31BAA}" type="presParOf" srcId="{4D569761-106A-4117-8350-CE764226DCF9}" destId="{C12256EA-B40D-4826-911B-F4D736CA3547}" srcOrd="0" destOrd="0" presId="urn:microsoft.com/office/officeart/2005/8/layout/process1"/>
    <dgm:cxn modelId="{5C9553F9-8CFF-47FA-AE1F-7027C390C7BD}" type="presParOf" srcId="{3AD88AA6-5A28-4F5E-B703-949688950E47}" destId="{428A29DF-B2F6-48AF-8029-F790DAB90536}" srcOrd="2" destOrd="0" presId="urn:microsoft.com/office/officeart/2005/8/layout/process1"/>
    <dgm:cxn modelId="{F95065BE-1A19-4F51-A536-9C8DC69B2A59}" type="presParOf" srcId="{3AD88AA6-5A28-4F5E-B703-949688950E47}" destId="{D2DD1423-FF19-49C9-929E-8B3C5332CDB5}" srcOrd="3" destOrd="0" presId="urn:microsoft.com/office/officeart/2005/8/layout/process1"/>
    <dgm:cxn modelId="{997EFAE7-68DC-48A3-ACFD-6A042E5D4A49}" type="presParOf" srcId="{D2DD1423-FF19-49C9-929E-8B3C5332CDB5}" destId="{D48E8036-1512-4054-A9B7-89F2C3E9F3AF}" srcOrd="0" destOrd="0" presId="urn:microsoft.com/office/officeart/2005/8/layout/process1"/>
    <dgm:cxn modelId="{0DF4940E-F4FE-4411-ADC8-DCE3126BC831}" type="presParOf" srcId="{3AD88AA6-5A28-4F5E-B703-949688950E47}" destId="{C219E41B-F93F-4FA7-9179-32485729CA6B}" srcOrd="4" destOrd="0" presId="urn:microsoft.com/office/officeart/2005/8/layout/process1"/>
    <dgm:cxn modelId="{53D3A490-C506-47FA-B2F9-B4952106F0F2}" type="presParOf" srcId="{3AD88AA6-5A28-4F5E-B703-949688950E47}" destId="{E310B74E-67B9-437A-8E12-684EFA0EE177}" srcOrd="5" destOrd="0" presId="urn:microsoft.com/office/officeart/2005/8/layout/process1"/>
    <dgm:cxn modelId="{F15AC04C-1AA5-4331-8E7B-57B9FF86C46B}" type="presParOf" srcId="{E310B74E-67B9-437A-8E12-684EFA0EE177}" destId="{86E1DC86-C345-424C-8027-CEDFED6BA084}" srcOrd="0" destOrd="0" presId="urn:microsoft.com/office/officeart/2005/8/layout/process1"/>
    <dgm:cxn modelId="{F07394D1-C289-4045-A642-0F31CEAF4284}" type="presParOf" srcId="{3AD88AA6-5A28-4F5E-B703-949688950E47}" destId="{6EB38430-ADBB-4FB0-83AD-34F2DD1DA075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2.xml><?xml version="1.0" encoding="utf-8"?>
<dgm:dataModel xmlns:dgm="http://schemas.openxmlformats.org/drawingml/2006/diagram" xmlns:a="http://schemas.openxmlformats.org/drawingml/2006/main">
  <dgm:ptLst>
    <dgm:pt modelId="{522EB990-E001-425B-9503-591967E4EF0B}" type="doc">
      <dgm:prSet loTypeId="urn:microsoft.com/office/officeart/2005/8/layout/hList6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MX"/>
        </a:p>
      </dgm:t>
    </dgm:pt>
    <dgm:pt modelId="{1996B7AE-CEF2-465C-B57D-A573EE8D8367}">
      <dgm:prSet phldrT="[Texto]"/>
      <dgm:spPr/>
      <dgm:t>
        <a:bodyPr/>
        <a:lstStyle/>
        <a:p>
          <a:pPr algn="ctr"/>
          <a:endParaRPr lang="es-MX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cs typeface="Arial" pitchFamily="34" charset="0"/>
          </a:endParaRPr>
        </a:p>
        <a:p>
          <a:pPr algn="ctr"/>
          <a:r>
            <a:rPr lang="es-MX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Compromiso</a:t>
          </a:r>
        </a:p>
      </dgm:t>
    </dgm:pt>
    <dgm:pt modelId="{9305C9A0-CB3E-4845-BF93-CBB44135BDC6}" type="parTrans" cxnId="{BA4D6299-0A8B-4072-AECF-8CD0BBB9DD5E}">
      <dgm:prSet/>
      <dgm:spPr/>
      <dgm:t>
        <a:bodyPr/>
        <a:lstStyle/>
        <a:p>
          <a:pPr algn="ctr"/>
          <a:endParaRPr lang="es-MX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D42A59AE-F345-41CA-9014-8FDFA019465A}" type="sibTrans" cxnId="{BA4D6299-0A8B-4072-AECF-8CD0BBB9DD5E}">
      <dgm:prSet/>
      <dgm:spPr/>
      <dgm:t>
        <a:bodyPr/>
        <a:lstStyle/>
        <a:p>
          <a:pPr algn="ctr"/>
          <a:endParaRPr lang="es-MX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C354351D-190A-40AA-9060-7FF9FEDEC9D1}">
      <dgm:prSet phldrT="[Texto]"/>
      <dgm:spPr/>
      <dgm:t>
        <a:bodyPr/>
        <a:lstStyle/>
        <a:p>
          <a:pPr algn="ctr"/>
          <a:r>
            <a:rPr lang="es-MX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Conformación del equipo</a:t>
          </a:r>
        </a:p>
      </dgm:t>
    </dgm:pt>
    <dgm:pt modelId="{5F50B286-5AD1-4C34-B5F0-47F28E1BB350}" type="parTrans" cxnId="{DE03B1B9-6BD9-4156-A1D1-5DF3DFB397B7}">
      <dgm:prSet/>
      <dgm:spPr/>
      <dgm:t>
        <a:bodyPr/>
        <a:lstStyle/>
        <a:p>
          <a:pPr algn="ctr"/>
          <a:endParaRPr lang="es-MX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18D03A4A-4CF2-4C17-9607-4AE53B217944}" type="sibTrans" cxnId="{DE03B1B9-6BD9-4156-A1D1-5DF3DFB397B7}">
      <dgm:prSet/>
      <dgm:spPr/>
      <dgm:t>
        <a:bodyPr/>
        <a:lstStyle/>
        <a:p>
          <a:pPr algn="ctr"/>
          <a:endParaRPr lang="es-MX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95A32DF5-5B3B-471F-B524-F7C8D0AF12CB}">
      <dgm:prSet phldrT="[Texto]"/>
      <dgm:spPr/>
      <dgm:t>
        <a:bodyPr/>
        <a:lstStyle/>
        <a:p>
          <a:pPr algn="ctr"/>
          <a:r>
            <a:rPr lang="es-MX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Equipo responsable de la implementación del proceso</a:t>
          </a:r>
        </a:p>
      </dgm:t>
    </dgm:pt>
    <dgm:pt modelId="{76DFA095-23DA-43B0-8559-2DDCDBB64488}" type="parTrans" cxnId="{E6F22D28-9406-42C1-B0F9-4AD03DD4A22D}">
      <dgm:prSet/>
      <dgm:spPr/>
      <dgm:t>
        <a:bodyPr/>
        <a:lstStyle/>
        <a:p>
          <a:pPr algn="ctr"/>
          <a:endParaRPr lang="es-MX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2A1A9BBA-D003-491D-9B1E-0CD56B4EB127}" type="sibTrans" cxnId="{E6F22D28-9406-42C1-B0F9-4AD03DD4A22D}">
      <dgm:prSet/>
      <dgm:spPr/>
      <dgm:t>
        <a:bodyPr/>
        <a:lstStyle/>
        <a:p>
          <a:pPr algn="ctr"/>
          <a:endParaRPr lang="es-MX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A065D407-ABE2-4855-AE91-F1F4755D14B0}">
      <dgm:prSet phldrT="[Texto]"/>
      <dgm:spPr/>
      <dgm:t>
        <a:bodyPr/>
        <a:lstStyle/>
        <a:p>
          <a:pPr algn="ctr"/>
          <a:r>
            <a:rPr lang="es-MX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Capacitación</a:t>
          </a:r>
        </a:p>
      </dgm:t>
    </dgm:pt>
    <dgm:pt modelId="{A024F465-EC6E-4EC5-A15B-352B090A7D0B}" type="parTrans" cxnId="{39DE0F7C-B8CA-4DAB-A1CA-5A7793EE87F3}">
      <dgm:prSet/>
      <dgm:spPr/>
      <dgm:t>
        <a:bodyPr/>
        <a:lstStyle/>
        <a:p>
          <a:pPr algn="ctr"/>
          <a:endParaRPr lang="es-MX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E0B501E4-9342-4C43-84E8-8B3C30FF9847}" type="sibTrans" cxnId="{39DE0F7C-B8CA-4DAB-A1CA-5A7793EE87F3}">
      <dgm:prSet/>
      <dgm:spPr/>
      <dgm:t>
        <a:bodyPr/>
        <a:lstStyle/>
        <a:p>
          <a:pPr algn="ctr"/>
          <a:endParaRPr lang="es-MX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51299E55-434A-488C-ADA4-9868FE0995EE}">
      <dgm:prSet phldrT="[Texto]"/>
      <dgm:spPr/>
      <dgm:t>
        <a:bodyPr/>
        <a:lstStyle/>
        <a:p>
          <a:pPr algn="ctr"/>
          <a:r>
            <a:rPr lang="es-MX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Capacitación correspondiente a la Matriz de Administración de Riesgos.</a:t>
          </a:r>
        </a:p>
      </dgm:t>
    </dgm:pt>
    <dgm:pt modelId="{D47DEA81-971E-4C88-85AA-E0B73487108B}" type="parTrans" cxnId="{4FEBA2B6-4D04-4D37-8B35-1D2972B60870}">
      <dgm:prSet/>
      <dgm:spPr/>
      <dgm:t>
        <a:bodyPr/>
        <a:lstStyle/>
        <a:p>
          <a:pPr algn="ctr"/>
          <a:endParaRPr lang="es-MX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B402B7C9-C74C-4F96-89AE-6A3C2FEC0E98}" type="sibTrans" cxnId="{4FEBA2B6-4D04-4D37-8B35-1D2972B60870}">
      <dgm:prSet/>
      <dgm:spPr/>
      <dgm:t>
        <a:bodyPr/>
        <a:lstStyle/>
        <a:p>
          <a:pPr algn="ctr"/>
          <a:endParaRPr lang="es-MX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014B2E40-BB5A-453A-80B8-DCEB7C675111}">
      <dgm:prSet phldrT="[Texto]"/>
      <dgm:spPr/>
      <dgm:t>
        <a:bodyPr/>
        <a:lstStyle/>
        <a:p>
          <a:pPr algn="ctr"/>
          <a:r>
            <a:rPr lang="es-MX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Compromiso del Titular y mandos medios</a:t>
          </a:r>
        </a:p>
      </dgm:t>
    </dgm:pt>
    <dgm:pt modelId="{CBCE7BE9-4D57-4252-8634-D4D44F33338B}" type="sibTrans" cxnId="{D3C00A0A-9DC7-49EB-8263-E9B5FEF0680A}">
      <dgm:prSet/>
      <dgm:spPr/>
      <dgm:t>
        <a:bodyPr/>
        <a:lstStyle/>
        <a:p>
          <a:pPr algn="ctr"/>
          <a:endParaRPr lang="es-MX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D8D01CC4-EF7F-4A3C-B873-8E628E42E2E5}" type="parTrans" cxnId="{D3C00A0A-9DC7-49EB-8263-E9B5FEF0680A}">
      <dgm:prSet/>
      <dgm:spPr/>
      <dgm:t>
        <a:bodyPr/>
        <a:lstStyle/>
        <a:p>
          <a:pPr algn="ctr"/>
          <a:endParaRPr lang="es-MX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A3FC9A9D-E57B-496B-80A4-910B333E9313}" type="pres">
      <dgm:prSet presAssocID="{522EB990-E001-425B-9503-591967E4EF0B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1DF0C46C-3882-4D19-A0B0-15802000A457}" type="pres">
      <dgm:prSet presAssocID="{1996B7AE-CEF2-465C-B57D-A573EE8D8367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3A0A122C-DD98-41CD-A10B-F917B59E348D}" type="pres">
      <dgm:prSet presAssocID="{D42A59AE-F345-41CA-9014-8FDFA019465A}" presName="sibTrans" presStyleCnt="0"/>
      <dgm:spPr/>
    </dgm:pt>
    <dgm:pt modelId="{9AC59D12-1966-42E6-94F1-CFBC54248DF0}" type="pres">
      <dgm:prSet presAssocID="{C354351D-190A-40AA-9060-7FF9FEDEC9D1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85B4E5EE-AB2E-44E4-B1E6-1E99547D617B}" type="pres">
      <dgm:prSet presAssocID="{18D03A4A-4CF2-4C17-9607-4AE53B217944}" presName="sibTrans" presStyleCnt="0"/>
      <dgm:spPr/>
    </dgm:pt>
    <dgm:pt modelId="{BE66874E-BD2C-4915-BA78-2B008A92981F}" type="pres">
      <dgm:prSet presAssocID="{A065D407-ABE2-4855-AE91-F1F4755D14B0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DE03B1B9-6BD9-4156-A1D1-5DF3DFB397B7}" srcId="{522EB990-E001-425B-9503-591967E4EF0B}" destId="{C354351D-190A-40AA-9060-7FF9FEDEC9D1}" srcOrd="1" destOrd="0" parTransId="{5F50B286-5AD1-4C34-B5F0-47F28E1BB350}" sibTransId="{18D03A4A-4CF2-4C17-9607-4AE53B217944}"/>
    <dgm:cxn modelId="{14A1AEAB-BF57-4232-A864-0E160600E464}" type="presOf" srcId="{95A32DF5-5B3B-471F-B524-F7C8D0AF12CB}" destId="{9AC59D12-1966-42E6-94F1-CFBC54248DF0}" srcOrd="0" destOrd="1" presId="urn:microsoft.com/office/officeart/2005/8/layout/hList6"/>
    <dgm:cxn modelId="{39DE0F7C-B8CA-4DAB-A1CA-5A7793EE87F3}" srcId="{522EB990-E001-425B-9503-591967E4EF0B}" destId="{A065D407-ABE2-4855-AE91-F1F4755D14B0}" srcOrd="2" destOrd="0" parTransId="{A024F465-EC6E-4EC5-A15B-352B090A7D0B}" sibTransId="{E0B501E4-9342-4C43-84E8-8B3C30FF9847}"/>
    <dgm:cxn modelId="{79313F5B-6D07-4191-81E2-FE2564A50339}" type="presOf" srcId="{014B2E40-BB5A-453A-80B8-DCEB7C675111}" destId="{1DF0C46C-3882-4D19-A0B0-15802000A457}" srcOrd="0" destOrd="1" presId="urn:microsoft.com/office/officeart/2005/8/layout/hList6"/>
    <dgm:cxn modelId="{D3C00A0A-9DC7-49EB-8263-E9B5FEF0680A}" srcId="{1996B7AE-CEF2-465C-B57D-A573EE8D8367}" destId="{014B2E40-BB5A-453A-80B8-DCEB7C675111}" srcOrd="0" destOrd="0" parTransId="{D8D01CC4-EF7F-4A3C-B873-8E628E42E2E5}" sibTransId="{CBCE7BE9-4D57-4252-8634-D4D44F33338B}"/>
    <dgm:cxn modelId="{F6307FCB-16FE-4870-BAC8-437F42F361DE}" type="presOf" srcId="{C354351D-190A-40AA-9060-7FF9FEDEC9D1}" destId="{9AC59D12-1966-42E6-94F1-CFBC54248DF0}" srcOrd="0" destOrd="0" presId="urn:microsoft.com/office/officeart/2005/8/layout/hList6"/>
    <dgm:cxn modelId="{BA4D6299-0A8B-4072-AECF-8CD0BBB9DD5E}" srcId="{522EB990-E001-425B-9503-591967E4EF0B}" destId="{1996B7AE-CEF2-465C-B57D-A573EE8D8367}" srcOrd="0" destOrd="0" parTransId="{9305C9A0-CB3E-4845-BF93-CBB44135BDC6}" sibTransId="{D42A59AE-F345-41CA-9014-8FDFA019465A}"/>
    <dgm:cxn modelId="{E6F22D28-9406-42C1-B0F9-4AD03DD4A22D}" srcId="{C354351D-190A-40AA-9060-7FF9FEDEC9D1}" destId="{95A32DF5-5B3B-471F-B524-F7C8D0AF12CB}" srcOrd="0" destOrd="0" parTransId="{76DFA095-23DA-43B0-8559-2DDCDBB64488}" sibTransId="{2A1A9BBA-D003-491D-9B1E-0CD56B4EB127}"/>
    <dgm:cxn modelId="{75900B69-465C-4F49-A2F7-39BD4AC5AB94}" type="presOf" srcId="{522EB990-E001-425B-9503-591967E4EF0B}" destId="{A3FC9A9D-E57B-496B-80A4-910B333E9313}" srcOrd="0" destOrd="0" presId="urn:microsoft.com/office/officeart/2005/8/layout/hList6"/>
    <dgm:cxn modelId="{B1392F1B-5B01-445F-8E04-B6E67B6D49D9}" type="presOf" srcId="{A065D407-ABE2-4855-AE91-F1F4755D14B0}" destId="{BE66874E-BD2C-4915-BA78-2B008A92981F}" srcOrd="0" destOrd="0" presId="urn:microsoft.com/office/officeart/2005/8/layout/hList6"/>
    <dgm:cxn modelId="{4FEBA2B6-4D04-4D37-8B35-1D2972B60870}" srcId="{A065D407-ABE2-4855-AE91-F1F4755D14B0}" destId="{51299E55-434A-488C-ADA4-9868FE0995EE}" srcOrd="0" destOrd="0" parTransId="{D47DEA81-971E-4C88-85AA-E0B73487108B}" sibTransId="{B402B7C9-C74C-4F96-89AE-6A3C2FEC0E98}"/>
    <dgm:cxn modelId="{49E10F8A-5668-4E3C-84A6-545C96B48FE5}" type="presOf" srcId="{51299E55-434A-488C-ADA4-9868FE0995EE}" destId="{BE66874E-BD2C-4915-BA78-2B008A92981F}" srcOrd="0" destOrd="1" presId="urn:microsoft.com/office/officeart/2005/8/layout/hList6"/>
    <dgm:cxn modelId="{6CCC058B-0B6B-4A16-99E6-145509308BCB}" type="presOf" srcId="{1996B7AE-CEF2-465C-B57D-A573EE8D8367}" destId="{1DF0C46C-3882-4D19-A0B0-15802000A457}" srcOrd="0" destOrd="0" presId="urn:microsoft.com/office/officeart/2005/8/layout/hList6"/>
    <dgm:cxn modelId="{BDDBB8E1-3DF4-4E5C-AA97-5D2D8416C86C}" type="presParOf" srcId="{A3FC9A9D-E57B-496B-80A4-910B333E9313}" destId="{1DF0C46C-3882-4D19-A0B0-15802000A457}" srcOrd="0" destOrd="0" presId="urn:microsoft.com/office/officeart/2005/8/layout/hList6"/>
    <dgm:cxn modelId="{4D013104-0603-4C83-802F-B47FF4576235}" type="presParOf" srcId="{A3FC9A9D-E57B-496B-80A4-910B333E9313}" destId="{3A0A122C-DD98-41CD-A10B-F917B59E348D}" srcOrd="1" destOrd="0" presId="urn:microsoft.com/office/officeart/2005/8/layout/hList6"/>
    <dgm:cxn modelId="{5AF3073B-CB55-438B-A4DE-D2675A2BE464}" type="presParOf" srcId="{A3FC9A9D-E57B-496B-80A4-910B333E9313}" destId="{9AC59D12-1966-42E6-94F1-CFBC54248DF0}" srcOrd="2" destOrd="0" presId="urn:microsoft.com/office/officeart/2005/8/layout/hList6"/>
    <dgm:cxn modelId="{6F96A61D-AAB1-4EB2-937E-7A86DD3DE0F9}" type="presParOf" srcId="{A3FC9A9D-E57B-496B-80A4-910B333E9313}" destId="{85B4E5EE-AB2E-44E4-B1E6-1E99547D617B}" srcOrd="3" destOrd="0" presId="urn:microsoft.com/office/officeart/2005/8/layout/hList6"/>
    <dgm:cxn modelId="{1C4DF44A-034C-45AF-B2DE-B9FCB9287C49}" type="presParOf" srcId="{A3FC9A9D-E57B-496B-80A4-910B333E9313}" destId="{BE66874E-BD2C-4915-BA78-2B008A92981F}" srcOrd="4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92128BB-DF8F-4020-817A-7173D4A87958}" type="doc">
      <dgm:prSet loTypeId="urn:microsoft.com/office/officeart/2008/layout/VerticalCircleLis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MX"/>
        </a:p>
      </dgm:t>
    </dgm:pt>
    <dgm:pt modelId="{146405EE-7376-4201-AEFD-FF25866D5E3F}">
      <dgm:prSet phldrT="[Texto]" custT="1"/>
      <dgm:spPr/>
      <dgm:t>
        <a:bodyPr/>
        <a:lstStyle/>
        <a:p>
          <a:pPr algn="l"/>
          <a:r>
            <a:rPr lang="es-MX" sz="2400" dirty="0">
              <a:latin typeface="Proxima Nova Rg" panose="02000506030000020004" pitchFamily="50" charset="0"/>
              <a:cs typeface="Times New Roman" panose="02020603050405020304" pitchFamily="18" charset="0"/>
            </a:rPr>
            <a:t>Conforma un </a:t>
          </a:r>
          <a:r>
            <a:rPr lang="es-MX" sz="2400" b="1" u="sng" dirty="0">
              <a:latin typeface="Proxima Nova Rg" panose="02000506030000020004" pitchFamily="50" charset="0"/>
              <a:cs typeface="Times New Roman" panose="02020603050405020304" pitchFamily="18" charset="0"/>
            </a:rPr>
            <a:t>sistema integral y continuo</a:t>
          </a:r>
          <a:endParaRPr lang="es-MX" sz="2400" dirty="0"/>
        </a:p>
      </dgm:t>
    </dgm:pt>
    <dgm:pt modelId="{41AE929A-FFAE-49F5-B647-52B2FB3FF202}" type="parTrans" cxnId="{0B323446-3CA4-45B3-9ECE-F32C22092B7B}">
      <dgm:prSet/>
      <dgm:spPr/>
      <dgm:t>
        <a:bodyPr/>
        <a:lstStyle/>
        <a:p>
          <a:pPr algn="l"/>
          <a:endParaRPr lang="es-MX" sz="2400"/>
        </a:p>
      </dgm:t>
    </dgm:pt>
    <dgm:pt modelId="{45AAAE79-558F-4593-A352-AAB78CA7FD9F}" type="sibTrans" cxnId="{0B323446-3CA4-45B3-9ECE-F32C22092B7B}">
      <dgm:prSet/>
      <dgm:spPr/>
      <dgm:t>
        <a:bodyPr/>
        <a:lstStyle/>
        <a:p>
          <a:pPr algn="l"/>
          <a:endParaRPr lang="es-MX" sz="2400"/>
        </a:p>
      </dgm:t>
    </dgm:pt>
    <dgm:pt modelId="{91B22573-3DBB-4507-88E3-C486AD4A7154}">
      <dgm:prSet phldrT="[Texto]" custT="1"/>
      <dgm:spPr/>
      <dgm:t>
        <a:bodyPr/>
        <a:lstStyle/>
        <a:p>
          <a:pPr algn="l"/>
          <a:r>
            <a:rPr lang="es-ES" sz="2400" dirty="0">
              <a:latin typeface="Proxima Nova Rg" panose="02000506030000020004" pitchFamily="50" charset="0"/>
            </a:rPr>
            <a:t>Provee una seguridad razonable, </a:t>
          </a:r>
          <a:r>
            <a:rPr lang="es-ES" sz="2400" b="1" u="sng" dirty="0">
              <a:latin typeface="Proxima Nova Rg" panose="02000506030000020004" pitchFamily="50" charset="0"/>
            </a:rPr>
            <a:t>mas no absoluta</a:t>
          </a:r>
          <a:endParaRPr lang="es-MX" sz="2400" dirty="0"/>
        </a:p>
      </dgm:t>
    </dgm:pt>
    <dgm:pt modelId="{93AB9120-83B7-4E6D-8CF8-F96787FC5B33}" type="parTrans" cxnId="{9C688E96-C47C-4CBA-8D53-62A813903019}">
      <dgm:prSet/>
      <dgm:spPr/>
      <dgm:t>
        <a:bodyPr/>
        <a:lstStyle/>
        <a:p>
          <a:pPr algn="l"/>
          <a:endParaRPr lang="es-MX" sz="2400"/>
        </a:p>
      </dgm:t>
    </dgm:pt>
    <dgm:pt modelId="{F67F33C2-E610-4C4F-9B9E-1AE6294186DE}" type="sibTrans" cxnId="{9C688E96-C47C-4CBA-8D53-62A813903019}">
      <dgm:prSet/>
      <dgm:spPr/>
      <dgm:t>
        <a:bodyPr/>
        <a:lstStyle/>
        <a:p>
          <a:pPr algn="l"/>
          <a:endParaRPr lang="es-MX" sz="2400"/>
        </a:p>
      </dgm:t>
    </dgm:pt>
    <dgm:pt modelId="{189E9620-D6E3-4A14-A894-449D8203C083}">
      <dgm:prSet phldrT="[Texto]" custT="1"/>
      <dgm:spPr/>
      <dgm:t>
        <a:bodyPr/>
        <a:lstStyle/>
        <a:p>
          <a:pPr algn="l">
            <a:buBlip>
              <a:blip xmlns:r="http://schemas.openxmlformats.org/officeDocument/2006/relationships" r:embed="rId1"/>
            </a:buBlip>
          </a:pPr>
          <a:r>
            <a:rPr lang="es-ES" sz="2400" b="1" u="sng" dirty="0">
              <a:latin typeface="Proxima Nova Rg" panose="02000506030000020004" pitchFamily="50" charset="0"/>
            </a:rPr>
            <a:t>Todos los servidores públicos </a:t>
          </a:r>
          <a:r>
            <a:rPr lang="es-ES" sz="2400" dirty="0">
              <a:latin typeface="Proxima Nova Rg" panose="02000506030000020004" pitchFamily="50" charset="0"/>
            </a:rPr>
            <a:t>desempeñan un papel importante en el control interno.</a:t>
          </a:r>
        </a:p>
      </dgm:t>
    </dgm:pt>
    <dgm:pt modelId="{DD56F7A8-CFEC-4F21-8B89-605894EDD74F}" type="parTrans" cxnId="{1333AB8C-544D-46B7-A396-545A467B878A}">
      <dgm:prSet/>
      <dgm:spPr/>
      <dgm:t>
        <a:bodyPr/>
        <a:lstStyle/>
        <a:p>
          <a:pPr algn="l"/>
          <a:endParaRPr lang="es-MX" sz="2400"/>
        </a:p>
      </dgm:t>
    </dgm:pt>
    <dgm:pt modelId="{0A19B7BE-2FF1-4B6D-BA68-4F75CAAD0751}" type="sibTrans" cxnId="{1333AB8C-544D-46B7-A396-545A467B878A}">
      <dgm:prSet/>
      <dgm:spPr/>
      <dgm:t>
        <a:bodyPr/>
        <a:lstStyle/>
        <a:p>
          <a:pPr algn="l"/>
          <a:endParaRPr lang="es-MX" sz="2400"/>
        </a:p>
      </dgm:t>
    </dgm:pt>
    <dgm:pt modelId="{622A1FE0-5D13-45AE-ABF2-3EC2EB398300}">
      <dgm:prSet custT="1"/>
      <dgm:spPr/>
      <dgm:t>
        <a:bodyPr/>
        <a:lstStyle/>
        <a:p>
          <a:pPr algn="l"/>
          <a:r>
            <a:rPr lang="es-ES" sz="2400" dirty="0">
              <a:latin typeface="Proxima Nova Rg" panose="02000506030000020004" pitchFamily="50" charset="0"/>
            </a:rPr>
            <a:t>No es un evento único y aislado, sino una </a:t>
          </a:r>
          <a:r>
            <a:rPr lang="es-ES" sz="2400" b="1" u="sng" dirty="0">
              <a:latin typeface="Proxima Nova Rg" panose="02000506030000020004" pitchFamily="50" charset="0"/>
            </a:rPr>
            <a:t>serie de acciones</a:t>
          </a:r>
          <a:endParaRPr lang="es-ES" sz="2400" dirty="0">
            <a:latin typeface="Proxima Nova Rg" panose="02000506030000020004" pitchFamily="50" charset="0"/>
          </a:endParaRPr>
        </a:p>
      </dgm:t>
    </dgm:pt>
    <dgm:pt modelId="{26E5C5AC-21CA-4B44-8788-7CEBBA2B347D}" type="parTrans" cxnId="{EF5348C0-D1D8-4C18-83C3-4341D72B2271}">
      <dgm:prSet/>
      <dgm:spPr/>
      <dgm:t>
        <a:bodyPr/>
        <a:lstStyle/>
        <a:p>
          <a:pPr algn="l"/>
          <a:endParaRPr lang="es-MX" sz="2400"/>
        </a:p>
      </dgm:t>
    </dgm:pt>
    <dgm:pt modelId="{4440769F-DB90-4AE6-96AF-49E57D42A82B}" type="sibTrans" cxnId="{EF5348C0-D1D8-4C18-83C3-4341D72B2271}">
      <dgm:prSet/>
      <dgm:spPr/>
      <dgm:t>
        <a:bodyPr/>
        <a:lstStyle/>
        <a:p>
          <a:pPr algn="l"/>
          <a:endParaRPr lang="es-MX" sz="2400"/>
        </a:p>
      </dgm:t>
    </dgm:pt>
    <dgm:pt modelId="{723A3F61-A3E4-4DC2-B95E-CBAD73C6C2C2}" type="pres">
      <dgm:prSet presAssocID="{F92128BB-DF8F-4020-817A-7173D4A87958}" presName="Name0" presStyleCnt="0">
        <dgm:presLayoutVars>
          <dgm:dir/>
        </dgm:presLayoutVars>
      </dgm:prSet>
      <dgm:spPr/>
      <dgm:t>
        <a:bodyPr/>
        <a:lstStyle/>
        <a:p>
          <a:endParaRPr lang="es-MX"/>
        </a:p>
      </dgm:t>
    </dgm:pt>
    <dgm:pt modelId="{9C544F5D-EF16-4465-B368-2A9F795FC09D}" type="pres">
      <dgm:prSet presAssocID="{146405EE-7376-4201-AEFD-FF25866D5E3F}" presName="noChildren" presStyleCnt="0"/>
      <dgm:spPr/>
    </dgm:pt>
    <dgm:pt modelId="{97C7215F-1A7F-4495-9200-EC054A65E0DB}" type="pres">
      <dgm:prSet presAssocID="{146405EE-7376-4201-AEFD-FF25866D5E3F}" presName="gap" presStyleCnt="0"/>
      <dgm:spPr/>
    </dgm:pt>
    <dgm:pt modelId="{B7D70502-DBD7-418E-A3F4-9760ADE81B17}" type="pres">
      <dgm:prSet presAssocID="{146405EE-7376-4201-AEFD-FF25866D5E3F}" presName="medCircle2" presStyleLbl="vennNode1" presStyleIdx="0" presStyleCnt="4" custLinFactNeighborX="40864" custLinFactNeighborY="-67"/>
      <dgm:spPr/>
    </dgm:pt>
    <dgm:pt modelId="{500E3244-D9F7-430D-934B-7ADFDBE9EB02}" type="pres">
      <dgm:prSet presAssocID="{146405EE-7376-4201-AEFD-FF25866D5E3F}" presName="txLvlOnly1" presStyleLbl="revTx" presStyleIdx="0" presStyleCnt="4" custScaleX="143618" custLinFactNeighborX="29013" custLinFactNeighborY="-6192"/>
      <dgm:spPr/>
      <dgm:t>
        <a:bodyPr/>
        <a:lstStyle/>
        <a:p>
          <a:endParaRPr lang="es-MX"/>
        </a:p>
      </dgm:t>
    </dgm:pt>
    <dgm:pt modelId="{C3BD7B8F-E606-45AA-BA0F-A2FC662FDB9B}" type="pres">
      <dgm:prSet presAssocID="{91B22573-3DBB-4507-88E3-C486AD4A7154}" presName="noChildren" presStyleCnt="0"/>
      <dgm:spPr/>
    </dgm:pt>
    <dgm:pt modelId="{0BBA8582-C5F4-4B63-80D4-2DD70DFACCA7}" type="pres">
      <dgm:prSet presAssocID="{91B22573-3DBB-4507-88E3-C486AD4A7154}" presName="gap" presStyleCnt="0"/>
      <dgm:spPr/>
    </dgm:pt>
    <dgm:pt modelId="{AB360986-9CD5-49CB-A323-89E58504667A}" type="pres">
      <dgm:prSet presAssocID="{91B22573-3DBB-4507-88E3-C486AD4A7154}" presName="medCircle2" presStyleLbl="vennNode1" presStyleIdx="1" presStyleCnt="4"/>
      <dgm:spPr/>
    </dgm:pt>
    <dgm:pt modelId="{5ACC2A78-7A8F-4A49-93F9-3BB79652D6AA}" type="pres">
      <dgm:prSet presAssocID="{91B22573-3DBB-4507-88E3-C486AD4A7154}" presName="txLvlOnly1" presStyleLbl="revTx" presStyleIdx="1" presStyleCnt="4" custScaleX="99734"/>
      <dgm:spPr/>
      <dgm:t>
        <a:bodyPr/>
        <a:lstStyle/>
        <a:p>
          <a:endParaRPr lang="es-MX"/>
        </a:p>
      </dgm:t>
    </dgm:pt>
    <dgm:pt modelId="{1C2BBF36-E115-427F-9141-174A3393CD3E}" type="pres">
      <dgm:prSet presAssocID="{622A1FE0-5D13-45AE-ABF2-3EC2EB398300}" presName="noChildren" presStyleCnt="0"/>
      <dgm:spPr/>
    </dgm:pt>
    <dgm:pt modelId="{9EAFA1BC-C5D3-4354-9DBC-38BEF4578C40}" type="pres">
      <dgm:prSet presAssocID="{622A1FE0-5D13-45AE-ABF2-3EC2EB398300}" presName="gap" presStyleCnt="0"/>
      <dgm:spPr/>
    </dgm:pt>
    <dgm:pt modelId="{8962D93D-934F-4F0A-A41B-35D74E48D665}" type="pres">
      <dgm:prSet presAssocID="{622A1FE0-5D13-45AE-ABF2-3EC2EB398300}" presName="medCircle2" presStyleLbl="vennNode1" presStyleIdx="2" presStyleCnt="4"/>
      <dgm:spPr/>
    </dgm:pt>
    <dgm:pt modelId="{E3666AE6-9CAF-45D4-A5C7-4E48F9E965B5}" type="pres">
      <dgm:prSet presAssocID="{622A1FE0-5D13-45AE-ABF2-3EC2EB398300}" presName="txLvlOnly1" presStyleLbl="revTx" presStyleIdx="2" presStyleCnt="4"/>
      <dgm:spPr/>
      <dgm:t>
        <a:bodyPr/>
        <a:lstStyle/>
        <a:p>
          <a:endParaRPr lang="es-MX"/>
        </a:p>
      </dgm:t>
    </dgm:pt>
    <dgm:pt modelId="{11068F8D-508D-4459-BF81-1EE3A461ACE5}" type="pres">
      <dgm:prSet presAssocID="{189E9620-D6E3-4A14-A894-449D8203C083}" presName="noChildren" presStyleCnt="0"/>
      <dgm:spPr/>
    </dgm:pt>
    <dgm:pt modelId="{4B093078-9ED7-4C52-8228-43860C6C4182}" type="pres">
      <dgm:prSet presAssocID="{189E9620-D6E3-4A14-A894-449D8203C083}" presName="gap" presStyleCnt="0"/>
      <dgm:spPr/>
    </dgm:pt>
    <dgm:pt modelId="{EB6C8405-DF4D-4AD6-92F0-C1DB33BEBE10}" type="pres">
      <dgm:prSet presAssocID="{189E9620-D6E3-4A14-A894-449D8203C083}" presName="medCircle2" presStyleLbl="vennNode1" presStyleIdx="3" presStyleCnt="4"/>
      <dgm:spPr/>
    </dgm:pt>
    <dgm:pt modelId="{C5839CDA-3F92-4D7C-84C5-6D30223EC640}" type="pres">
      <dgm:prSet presAssocID="{189E9620-D6E3-4A14-A894-449D8203C083}" presName="txLvlOnly1" presStyleLbl="revTx" presStyleIdx="3" presStyleCnt="4"/>
      <dgm:spPr/>
      <dgm:t>
        <a:bodyPr/>
        <a:lstStyle/>
        <a:p>
          <a:endParaRPr lang="es-MX"/>
        </a:p>
      </dgm:t>
    </dgm:pt>
  </dgm:ptLst>
  <dgm:cxnLst>
    <dgm:cxn modelId="{9C172C57-2132-48EC-9D45-E3F191B354FA}" type="presOf" srcId="{189E9620-D6E3-4A14-A894-449D8203C083}" destId="{C5839CDA-3F92-4D7C-84C5-6D30223EC640}" srcOrd="0" destOrd="0" presId="urn:microsoft.com/office/officeart/2008/layout/VerticalCircleList"/>
    <dgm:cxn modelId="{B6C79FD4-CA03-4F8E-B108-3B9B83930A3A}" type="presOf" srcId="{91B22573-3DBB-4507-88E3-C486AD4A7154}" destId="{5ACC2A78-7A8F-4A49-93F9-3BB79652D6AA}" srcOrd="0" destOrd="0" presId="urn:microsoft.com/office/officeart/2008/layout/VerticalCircleList"/>
    <dgm:cxn modelId="{86F218A6-F4CE-4DFD-A67C-1B8EF26407D0}" type="presOf" srcId="{F92128BB-DF8F-4020-817A-7173D4A87958}" destId="{723A3F61-A3E4-4DC2-B95E-CBAD73C6C2C2}" srcOrd="0" destOrd="0" presId="urn:microsoft.com/office/officeart/2008/layout/VerticalCircleList"/>
    <dgm:cxn modelId="{EF5348C0-D1D8-4C18-83C3-4341D72B2271}" srcId="{F92128BB-DF8F-4020-817A-7173D4A87958}" destId="{622A1FE0-5D13-45AE-ABF2-3EC2EB398300}" srcOrd="2" destOrd="0" parTransId="{26E5C5AC-21CA-4B44-8788-7CEBBA2B347D}" sibTransId="{4440769F-DB90-4AE6-96AF-49E57D42A82B}"/>
    <dgm:cxn modelId="{C8E2CD05-F57A-46E7-B39C-AE754A13C5A0}" type="presOf" srcId="{622A1FE0-5D13-45AE-ABF2-3EC2EB398300}" destId="{E3666AE6-9CAF-45D4-A5C7-4E48F9E965B5}" srcOrd="0" destOrd="0" presId="urn:microsoft.com/office/officeart/2008/layout/VerticalCircleList"/>
    <dgm:cxn modelId="{1333AB8C-544D-46B7-A396-545A467B878A}" srcId="{F92128BB-DF8F-4020-817A-7173D4A87958}" destId="{189E9620-D6E3-4A14-A894-449D8203C083}" srcOrd="3" destOrd="0" parTransId="{DD56F7A8-CFEC-4F21-8B89-605894EDD74F}" sibTransId="{0A19B7BE-2FF1-4B6D-BA68-4F75CAAD0751}"/>
    <dgm:cxn modelId="{9C688E96-C47C-4CBA-8D53-62A813903019}" srcId="{F92128BB-DF8F-4020-817A-7173D4A87958}" destId="{91B22573-3DBB-4507-88E3-C486AD4A7154}" srcOrd="1" destOrd="0" parTransId="{93AB9120-83B7-4E6D-8CF8-F96787FC5B33}" sibTransId="{F67F33C2-E610-4C4F-9B9E-1AE6294186DE}"/>
    <dgm:cxn modelId="{0B323446-3CA4-45B3-9ECE-F32C22092B7B}" srcId="{F92128BB-DF8F-4020-817A-7173D4A87958}" destId="{146405EE-7376-4201-AEFD-FF25866D5E3F}" srcOrd="0" destOrd="0" parTransId="{41AE929A-FFAE-49F5-B647-52B2FB3FF202}" sibTransId="{45AAAE79-558F-4593-A352-AAB78CA7FD9F}"/>
    <dgm:cxn modelId="{A9328C62-0BC3-42E7-A2CC-8000D70F8ABA}" type="presOf" srcId="{146405EE-7376-4201-AEFD-FF25866D5E3F}" destId="{500E3244-D9F7-430D-934B-7ADFDBE9EB02}" srcOrd="0" destOrd="0" presId="urn:microsoft.com/office/officeart/2008/layout/VerticalCircleList"/>
    <dgm:cxn modelId="{E8AFC423-CDF8-46CD-A81B-B1C4BA46AD31}" type="presParOf" srcId="{723A3F61-A3E4-4DC2-B95E-CBAD73C6C2C2}" destId="{9C544F5D-EF16-4465-B368-2A9F795FC09D}" srcOrd="0" destOrd="0" presId="urn:microsoft.com/office/officeart/2008/layout/VerticalCircleList"/>
    <dgm:cxn modelId="{659E0015-E3C1-49A1-A195-AE4405AB02E3}" type="presParOf" srcId="{9C544F5D-EF16-4465-B368-2A9F795FC09D}" destId="{97C7215F-1A7F-4495-9200-EC054A65E0DB}" srcOrd="0" destOrd="0" presId="urn:microsoft.com/office/officeart/2008/layout/VerticalCircleList"/>
    <dgm:cxn modelId="{CF98DFB2-FA35-4736-B6C2-52BA4185F9F4}" type="presParOf" srcId="{9C544F5D-EF16-4465-B368-2A9F795FC09D}" destId="{B7D70502-DBD7-418E-A3F4-9760ADE81B17}" srcOrd="1" destOrd="0" presId="urn:microsoft.com/office/officeart/2008/layout/VerticalCircleList"/>
    <dgm:cxn modelId="{4DECEC7B-A2B7-4E04-847D-CD511823AE00}" type="presParOf" srcId="{9C544F5D-EF16-4465-B368-2A9F795FC09D}" destId="{500E3244-D9F7-430D-934B-7ADFDBE9EB02}" srcOrd="2" destOrd="0" presId="urn:microsoft.com/office/officeart/2008/layout/VerticalCircleList"/>
    <dgm:cxn modelId="{A4D10228-7FD3-47D0-9125-DC128C5D8074}" type="presParOf" srcId="{723A3F61-A3E4-4DC2-B95E-CBAD73C6C2C2}" destId="{C3BD7B8F-E606-45AA-BA0F-A2FC662FDB9B}" srcOrd="1" destOrd="0" presId="urn:microsoft.com/office/officeart/2008/layout/VerticalCircleList"/>
    <dgm:cxn modelId="{B0013187-22F8-4C51-9D8B-E1690290DA58}" type="presParOf" srcId="{C3BD7B8F-E606-45AA-BA0F-A2FC662FDB9B}" destId="{0BBA8582-C5F4-4B63-80D4-2DD70DFACCA7}" srcOrd="0" destOrd="0" presId="urn:microsoft.com/office/officeart/2008/layout/VerticalCircleList"/>
    <dgm:cxn modelId="{26D6749A-9831-4DD3-9750-17EC54ECF40A}" type="presParOf" srcId="{C3BD7B8F-E606-45AA-BA0F-A2FC662FDB9B}" destId="{AB360986-9CD5-49CB-A323-89E58504667A}" srcOrd="1" destOrd="0" presId="urn:microsoft.com/office/officeart/2008/layout/VerticalCircleList"/>
    <dgm:cxn modelId="{2528D727-0EC4-4B96-9E30-4ECD911E9EAA}" type="presParOf" srcId="{C3BD7B8F-E606-45AA-BA0F-A2FC662FDB9B}" destId="{5ACC2A78-7A8F-4A49-93F9-3BB79652D6AA}" srcOrd="2" destOrd="0" presId="urn:microsoft.com/office/officeart/2008/layout/VerticalCircleList"/>
    <dgm:cxn modelId="{8AF30864-3AC0-4598-8E52-13AB453A3F4A}" type="presParOf" srcId="{723A3F61-A3E4-4DC2-B95E-CBAD73C6C2C2}" destId="{1C2BBF36-E115-427F-9141-174A3393CD3E}" srcOrd="2" destOrd="0" presId="urn:microsoft.com/office/officeart/2008/layout/VerticalCircleList"/>
    <dgm:cxn modelId="{CE4C9040-874B-40C2-93C2-B8B8094ED2B5}" type="presParOf" srcId="{1C2BBF36-E115-427F-9141-174A3393CD3E}" destId="{9EAFA1BC-C5D3-4354-9DBC-38BEF4578C40}" srcOrd="0" destOrd="0" presId="urn:microsoft.com/office/officeart/2008/layout/VerticalCircleList"/>
    <dgm:cxn modelId="{70D94FE3-E712-4252-AE63-7CAB3AB8858C}" type="presParOf" srcId="{1C2BBF36-E115-427F-9141-174A3393CD3E}" destId="{8962D93D-934F-4F0A-A41B-35D74E48D665}" srcOrd="1" destOrd="0" presId="urn:microsoft.com/office/officeart/2008/layout/VerticalCircleList"/>
    <dgm:cxn modelId="{E5B14AD1-B88E-4308-9A42-617D077C8A18}" type="presParOf" srcId="{1C2BBF36-E115-427F-9141-174A3393CD3E}" destId="{E3666AE6-9CAF-45D4-A5C7-4E48F9E965B5}" srcOrd="2" destOrd="0" presId="urn:microsoft.com/office/officeart/2008/layout/VerticalCircleList"/>
    <dgm:cxn modelId="{5BE599F1-4434-44E3-9C93-80149ECBD4E5}" type="presParOf" srcId="{723A3F61-A3E4-4DC2-B95E-CBAD73C6C2C2}" destId="{11068F8D-508D-4459-BF81-1EE3A461ACE5}" srcOrd="3" destOrd="0" presId="urn:microsoft.com/office/officeart/2008/layout/VerticalCircleList"/>
    <dgm:cxn modelId="{E8BE619D-7CA6-4C8F-83A0-BB6AE35E0129}" type="presParOf" srcId="{11068F8D-508D-4459-BF81-1EE3A461ACE5}" destId="{4B093078-9ED7-4C52-8228-43860C6C4182}" srcOrd="0" destOrd="0" presId="urn:microsoft.com/office/officeart/2008/layout/VerticalCircleList"/>
    <dgm:cxn modelId="{61E2EA5B-C459-4320-95D7-34B8FFCF59D8}" type="presParOf" srcId="{11068F8D-508D-4459-BF81-1EE3A461ACE5}" destId="{EB6C8405-DF4D-4AD6-92F0-C1DB33BEBE10}" srcOrd="1" destOrd="0" presId="urn:microsoft.com/office/officeart/2008/layout/VerticalCircleList"/>
    <dgm:cxn modelId="{30596F01-9A3C-40FE-A959-CA5CD1C51C6D}" type="presParOf" srcId="{11068F8D-508D-4459-BF81-1EE3A461ACE5}" destId="{C5839CDA-3F92-4D7C-84C5-6D30223EC640}" srcOrd="2" destOrd="0" presId="urn:microsoft.com/office/officeart/2008/layout/VerticalCircle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8193746-667D-4990-8027-92940970E1EA}" type="doc">
      <dgm:prSet loTypeId="urn:microsoft.com/office/officeart/2005/8/layout/list1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MX"/>
        </a:p>
      </dgm:t>
    </dgm:pt>
    <dgm:pt modelId="{527B153D-D8B1-4A7A-B533-76EC9FDE3059}">
      <dgm:prSet phldrT="[Texto]" custT="1"/>
      <dgm:spPr>
        <a:solidFill>
          <a:srgbClr val="406FC4"/>
        </a:solidFill>
      </dgm:spPr>
      <dgm:t>
        <a:bodyPr/>
        <a:lstStyle/>
        <a:p>
          <a:r>
            <a:rPr lang="es-ES" sz="1600" dirty="0">
              <a:solidFill>
                <a:schemeClr val="bg1"/>
              </a:solidFill>
            </a:rPr>
            <a:t>17 Principios</a:t>
          </a:r>
          <a:endParaRPr lang="es-MX" sz="1600" dirty="0">
            <a:solidFill>
              <a:schemeClr val="bg1"/>
            </a:solidFill>
          </a:endParaRPr>
        </a:p>
      </dgm:t>
    </dgm:pt>
    <dgm:pt modelId="{4CBF25AE-B9B5-49C0-B20F-2616FB3D01E2}" type="parTrans" cxnId="{FE8412B3-4830-4EB9-A67F-C00DE351308E}">
      <dgm:prSet/>
      <dgm:spPr/>
      <dgm:t>
        <a:bodyPr/>
        <a:lstStyle/>
        <a:p>
          <a:endParaRPr lang="es-MX" sz="1600">
            <a:solidFill>
              <a:schemeClr val="bg1"/>
            </a:solidFill>
          </a:endParaRPr>
        </a:p>
      </dgm:t>
    </dgm:pt>
    <dgm:pt modelId="{F02A1BE0-0BAD-4FAA-B242-6C0597EA18EB}" type="sibTrans" cxnId="{FE8412B3-4830-4EB9-A67F-C00DE351308E}">
      <dgm:prSet/>
      <dgm:spPr/>
      <dgm:t>
        <a:bodyPr/>
        <a:lstStyle/>
        <a:p>
          <a:endParaRPr lang="es-MX" sz="1600">
            <a:solidFill>
              <a:schemeClr val="bg1"/>
            </a:solidFill>
          </a:endParaRPr>
        </a:p>
      </dgm:t>
    </dgm:pt>
    <dgm:pt modelId="{B457E120-55E3-474D-92DA-2CB885867A86}">
      <dgm:prSet phldrT="[Texto]" custT="1"/>
      <dgm:spPr>
        <a:solidFill>
          <a:srgbClr val="00B0F0"/>
        </a:solidFill>
      </dgm:spPr>
      <dgm:t>
        <a:bodyPr/>
        <a:lstStyle/>
        <a:p>
          <a:r>
            <a:rPr lang="es-ES" sz="1600" dirty="0">
              <a:solidFill>
                <a:schemeClr val="tx1"/>
              </a:solidFill>
            </a:rPr>
            <a:t>50 Puntos de interés</a:t>
          </a:r>
          <a:endParaRPr lang="es-MX" sz="1600" dirty="0">
            <a:solidFill>
              <a:schemeClr val="tx1"/>
            </a:solidFill>
          </a:endParaRPr>
        </a:p>
      </dgm:t>
    </dgm:pt>
    <dgm:pt modelId="{2B088FD0-39A1-4D38-8942-E741727FCBAB}" type="parTrans" cxnId="{C38734A1-6DE4-40A1-B346-B43E4E5C2223}">
      <dgm:prSet/>
      <dgm:spPr/>
      <dgm:t>
        <a:bodyPr/>
        <a:lstStyle/>
        <a:p>
          <a:endParaRPr lang="es-MX" sz="1600">
            <a:solidFill>
              <a:schemeClr val="bg1"/>
            </a:solidFill>
          </a:endParaRPr>
        </a:p>
      </dgm:t>
    </dgm:pt>
    <dgm:pt modelId="{48321E1D-9E37-4C1B-8074-E5DC281E5E47}" type="sibTrans" cxnId="{C38734A1-6DE4-40A1-B346-B43E4E5C2223}">
      <dgm:prSet/>
      <dgm:spPr/>
      <dgm:t>
        <a:bodyPr/>
        <a:lstStyle/>
        <a:p>
          <a:endParaRPr lang="es-MX" sz="1600">
            <a:solidFill>
              <a:schemeClr val="bg1"/>
            </a:solidFill>
          </a:endParaRPr>
        </a:p>
      </dgm:t>
    </dgm:pt>
    <dgm:pt modelId="{83E68DE1-577F-4D59-9961-1958D6BAE655}" type="pres">
      <dgm:prSet presAssocID="{58193746-667D-4990-8027-92940970E1EA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434495DE-2896-4EFD-B45D-5649AA137E15}" type="pres">
      <dgm:prSet presAssocID="{527B153D-D8B1-4A7A-B533-76EC9FDE3059}" presName="parentLin" presStyleCnt="0"/>
      <dgm:spPr/>
    </dgm:pt>
    <dgm:pt modelId="{8FD37D28-1C92-465F-A777-D850D616145C}" type="pres">
      <dgm:prSet presAssocID="{527B153D-D8B1-4A7A-B533-76EC9FDE3059}" presName="parentLeftMargin" presStyleLbl="node1" presStyleIdx="0" presStyleCnt="2"/>
      <dgm:spPr/>
      <dgm:t>
        <a:bodyPr/>
        <a:lstStyle/>
        <a:p>
          <a:endParaRPr lang="es-MX"/>
        </a:p>
      </dgm:t>
    </dgm:pt>
    <dgm:pt modelId="{7036F865-C772-4CC6-A083-2883FCD9D849}" type="pres">
      <dgm:prSet presAssocID="{527B153D-D8B1-4A7A-B533-76EC9FDE3059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F8E49A47-E303-45E2-996C-04178F66D5E1}" type="pres">
      <dgm:prSet presAssocID="{527B153D-D8B1-4A7A-B533-76EC9FDE3059}" presName="negativeSpace" presStyleCnt="0"/>
      <dgm:spPr/>
    </dgm:pt>
    <dgm:pt modelId="{1CEDD84F-3A8B-4291-AC8E-53F94E0B9060}" type="pres">
      <dgm:prSet presAssocID="{527B153D-D8B1-4A7A-B533-76EC9FDE3059}" presName="childText" presStyleLbl="conFgAcc1" presStyleIdx="0" presStyleCnt="2" custLinFactNeighborX="7269" custLinFactNeighborY="56229">
        <dgm:presLayoutVars>
          <dgm:bulletEnabled val="1"/>
        </dgm:presLayoutVars>
      </dgm:prSet>
      <dgm:spPr/>
    </dgm:pt>
    <dgm:pt modelId="{B62FF916-2FC2-4E81-A30E-EAD87B377E9C}" type="pres">
      <dgm:prSet presAssocID="{F02A1BE0-0BAD-4FAA-B242-6C0597EA18EB}" presName="spaceBetweenRectangles" presStyleCnt="0"/>
      <dgm:spPr/>
    </dgm:pt>
    <dgm:pt modelId="{72D106F1-C3A6-4FE8-BD5E-2099BD62C696}" type="pres">
      <dgm:prSet presAssocID="{B457E120-55E3-474D-92DA-2CB885867A86}" presName="parentLin" presStyleCnt="0"/>
      <dgm:spPr/>
    </dgm:pt>
    <dgm:pt modelId="{050E3783-0694-4B88-ACFC-424A8A8B0171}" type="pres">
      <dgm:prSet presAssocID="{B457E120-55E3-474D-92DA-2CB885867A86}" presName="parentLeftMargin" presStyleLbl="node1" presStyleIdx="0" presStyleCnt="2"/>
      <dgm:spPr/>
      <dgm:t>
        <a:bodyPr/>
        <a:lstStyle/>
        <a:p>
          <a:endParaRPr lang="es-MX"/>
        </a:p>
      </dgm:t>
    </dgm:pt>
    <dgm:pt modelId="{0339B0E6-683D-48AF-AD74-693F89208248}" type="pres">
      <dgm:prSet presAssocID="{B457E120-55E3-474D-92DA-2CB885867A86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97567752-57D0-4C85-98C0-6333BAA04D7D}" type="pres">
      <dgm:prSet presAssocID="{B457E120-55E3-474D-92DA-2CB885867A86}" presName="negativeSpace" presStyleCnt="0"/>
      <dgm:spPr/>
    </dgm:pt>
    <dgm:pt modelId="{BE2188CE-44E0-4A3C-BFBD-EBE8901DF29D}" type="pres">
      <dgm:prSet presAssocID="{B457E120-55E3-474D-92DA-2CB885867A86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FE8412B3-4830-4EB9-A67F-C00DE351308E}" srcId="{58193746-667D-4990-8027-92940970E1EA}" destId="{527B153D-D8B1-4A7A-B533-76EC9FDE3059}" srcOrd="0" destOrd="0" parTransId="{4CBF25AE-B9B5-49C0-B20F-2616FB3D01E2}" sibTransId="{F02A1BE0-0BAD-4FAA-B242-6C0597EA18EB}"/>
    <dgm:cxn modelId="{106CBCD9-462C-4F32-9E6D-97813A609AB9}" type="presOf" srcId="{527B153D-D8B1-4A7A-B533-76EC9FDE3059}" destId="{7036F865-C772-4CC6-A083-2883FCD9D849}" srcOrd="1" destOrd="0" presId="urn:microsoft.com/office/officeart/2005/8/layout/list1"/>
    <dgm:cxn modelId="{A96E2526-DCDA-412E-9019-8C75159DF9B1}" type="presOf" srcId="{527B153D-D8B1-4A7A-B533-76EC9FDE3059}" destId="{8FD37D28-1C92-465F-A777-D850D616145C}" srcOrd="0" destOrd="0" presId="urn:microsoft.com/office/officeart/2005/8/layout/list1"/>
    <dgm:cxn modelId="{4FAA3010-33D7-49B2-9973-6C67CE6BFEB2}" type="presOf" srcId="{B457E120-55E3-474D-92DA-2CB885867A86}" destId="{050E3783-0694-4B88-ACFC-424A8A8B0171}" srcOrd="0" destOrd="0" presId="urn:microsoft.com/office/officeart/2005/8/layout/list1"/>
    <dgm:cxn modelId="{C38734A1-6DE4-40A1-B346-B43E4E5C2223}" srcId="{58193746-667D-4990-8027-92940970E1EA}" destId="{B457E120-55E3-474D-92DA-2CB885867A86}" srcOrd="1" destOrd="0" parTransId="{2B088FD0-39A1-4D38-8942-E741727FCBAB}" sibTransId="{48321E1D-9E37-4C1B-8074-E5DC281E5E47}"/>
    <dgm:cxn modelId="{A194A0BB-FF11-43F0-8CEF-DF86598C9B28}" type="presOf" srcId="{58193746-667D-4990-8027-92940970E1EA}" destId="{83E68DE1-577F-4D59-9961-1958D6BAE655}" srcOrd="0" destOrd="0" presId="urn:microsoft.com/office/officeart/2005/8/layout/list1"/>
    <dgm:cxn modelId="{A8130E8E-AC8B-4E99-B871-CCA2F7CEC7BD}" type="presOf" srcId="{B457E120-55E3-474D-92DA-2CB885867A86}" destId="{0339B0E6-683D-48AF-AD74-693F89208248}" srcOrd="1" destOrd="0" presId="urn:microsoft.com/office/officeart/2005/8/layout/list1"/>
    <dgm:cxn modelId="{3A14C797-1423-4C31-8B47-4491F345B1A1}" type="presParOf" srcId="{83E68DE1-577F-4D59-9961-1958D6BAE655}" destId="{434495DE-2896-4EFD-B45D-5649AA137E15}" srcOrd="0" destOrd="0" presId="urn:microsoft.com/office/officeart/2005/8/layout/list1"/>
    <dgm:cxn modelId="{5DC444E5-979C-4039-891D-E4C0464C7215}" type="presParOf" srcId="{434495DE-2896-4EFD-B45D-5649AA137E15}" destId="{8FD37D28-1C92-465F-A777-D850D616145C}" srcOrd="0" destOrd="0" presId="urn:microsoft.com/office/officeart/2005/8/layout/list1"/>
    <dgm:cxn modelId="{3ADEDEDD-E4C2-4907-9B50-EA32A9253A96}" type="presParOf" srcId="{434495DE-2896-4EFD-B45D-5649AA137E15}" destId="{7036F865-C772-4CC6-A083-2883FCD9D849}" srcOrd="1" destOrd="0" presId="urn:microsoft.com/office/officeart/2005/8/layout/list1"/>
    <dgm:cxn modelId="{A20BE4B5-30FA-42AF-9AE5-734592073BF2}" type="presParOf" srcId="{83E68DE1-577F-4D59-9961-1958D6BAE655}" destId="{F8E49A47-E303-45E2-996C-04178F66D5E1}" srcOrd="1" destOrd="0" presId="urn:microsoft.com/office/officeart/2005/8/layout/list1"/>
    <dgm:cxn modelId="{01D2AEF1-725B-40F1-B5AA-636A2589B648}" type="presParOf" srcId="{83E68DE1-577F-4D59-9961-1958D6BAE655}" destId="{1CEDD84F-3A8B-4291-AC8E-53F94E0B9060}" srcOrd="2" destOrd="0" presId="urn:microsoft.com/office/officeart/2005/8/layout/list1"/>
    <dgm:cxn modelId="{94C3F7A5-4631-489D-B9C7-A01495132333}" type="presParOf" srcId="{83E68DE1-577F-4D59-9961-1958D6BAE655}" destId="{B62FF916-2FC2-4E81-A30E-EAD87B377E9C}" srcOrd="3" destOrd="0" presId="urn:microsoft.com/office/officeart/2005/8/layout/list1"/>
    <dgm:cxn modelId="{78B9791D-4F9C-4A57-8369-D2FA41943A5D}" type="presParOf" srcId="{83E68DE1-577F-4D59-9961-1958D6BAE655}" destId="{72D106F1-C3A6-4FE8-BD5E-2099BD62C696}" srcOrd="4" destOrd="0" presId="urn:microsoft.com/office/officeart/2005/8/layout/list1"/>
    <dgm:cxn modelId="{48D095E1-7CA9-4ACD-B0D0-AA51FB4076B2}" type="presParOf" srcId="{72D106F1-C3A6-4FE8-BD5E-2099BD62C696}" destId="{050E3783-0694-4B88-ACFC-424A8A8B0171}" srcOrd="0" destOrd="0" presId="urn:microsoft.com/office/officeart/2005/8/layout/list1"/>
    <dgm:cxn modelId="{3F04CB78-2E09-4629-AFDC-C80BC1E94CFD}" type="presParOf" srcId="{72D106F1-C3A6-4FE8-BD5E-2099BD62C696}" destId="{0339B0E6-683D-48AF-AD74-693F89208248}" srcOrd="1" destOrd="0" presId="urn:microsoft.com/office/officeart/2005/8/layout/list1"/>
    <dgm:cxn modelId="{5B834170-0F86-43F5-BEBD-BDBF1E78191B}" type="presParOf" srcId="{83E68DE1-577F-4D59-9961-1958D6BAE655}" destId="{97567752-57D0-4C85-98C0-6333BAA04D7D}" srcOrd="5" destOrd="0" presId="urn:microsoft.com/office/officeart/2005/8/layout/list1"/>
    <dgm:cxn modelId="{8F82970D-2C3F-445E-BA40-14CFF261D3FD}" type="presParOf" srcId="{83E68DE1-577F-4D59-9961-1958D6BAE655}" destId="{BE2188CE-44E0-4A3C-BFBD-EBE8901DF29D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58193746-667D-4990-8027-92940970E1EA}" type="doc">
      <dgm:prSet loTypeId="urn:microsoft.com/office/officeart/2005/8/layout/list1" loCatId="list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es-MX"/>
        </a:p>
      </dgm:t>
    </dgm:pt>
    <dgm:pt modelId="{527B153D-D8B1-4A7A-B533-76EC9FDE3059}">
      <dgm:prSet phldrT="[Texto]" custT="1"/>
      <dgm:spPr/>
      <dgm:t>
        <a:bodyPr/>
        <a:lstStyle/>
        <a:p>
          <a:r>
            <a:rPr lang="es-ES" sz="2400" dirty="0"/>
            <a:t>5 Principios</a:t>
          </a:r>
          <a:endParaRPr lang="es-MX" sz="2400" dirty="0"/>
        </a:p>
      </dgm:t>
    </dgm:pt>
    <dgm:pt modelId="{4CBF25AE-B9B5-49C0-B20F-2616FB3D01E2}" type="parTrans" cxnId="{FE8412B3-4830-4EB9-A67F-C00DE351308E}">
      <dgm:prSet/>
      <dgm:spPr/>
      <dgm:t>
        <a:bodyPr/>
        <a:lstStyle/>
        <a:p>
          <a:endParaRPr lang="es-MX" sz="2400"/>
        </a:p>
      </dgm:t>
    </dgm:pt>
    <dgm:pt modelId="{F02A1BE0-0BAD-4FAA-B242-6C0597EA18EB}" type="sibTrans" cxnId="{FE8412B3-4830-4EB9-A67F-C00DE351308E}">
      <dgm:prSet/>
      <dgm:spPr/>
      <dgm:t>
        <a:bodyPr/>
        <a:lstStyle/>
        <a:p>
          <a:endParaRPr lang="es-MX" sz="2400"/>
        </a:p>
      </dgm:t>
    </dgm:pt>
    <dgm:pt modelId="{B457E120-55E3-474D-92DA-2CB885867A86}">
      <dgm:prSet phldrT="[Texto]" custT="1"/>
      <dgm:spPr/>
      <dgm:t>
        <a:bodyPr/>
        <a:lstStyle/>
        <a:p>
          <a:r>
            <a:rPr lang="es-ES" sz="2400" dirty="0">
              <a:solidFill>
                <a:schemeClr val="tx1"/>
              </a:solidFill>
            </a:rPr>
            <a:t>16 Puntos de interés</a:t>
          </a:r>
          <a:endParaRPr lang="es-MX" sz="2400" dirty="0">
            <a:solidFill>
              <a:schemeClr val="tx1"/>
            </a:solidFill>
          </a:endParaRPr>
        </a:p>
      </dgm:t>
    </dgm:pt>
    <dgm:pt modelId="{2B088FD0-39A1-4D38-8942-E741727FCBAB}" type="parTrans" cxnId="{C38734A1-6DE4-40A1-B346-B43E4E5C2223}">
      <dgm:prSet/>
      <dgm:spPr/>
      <dgm:t>
        <a:bodyPr/>
        <a:lstStyle/>
        <a:p>
          <a:endParaRPr lang="es-MX" sz="2400"/>
        </a:p>
      </dgm:t>
    </dgm:pt>
    <dgm:pt modelId="{48321E1D-9E37-4C1B-8074-E5DC281E5E47}" type="sibTrans" cxnId="{C38734A1-6DE4-40A1-B346-B43E4E5C2223}">
      <dgm:prSet/>
      <dgm:spPr/>
      <dgm:t>
        <a:bodyPr/>
        <a:lstStyle/>
        <a:p>
          <a:endParaRPr lang="es-MX" sz="2400"/>
        </a:p>
      </dgm:t>
    </dgm:pt>
    <dgm:pt modelId="{83E68DE1-577F-4D59-9961-1958D6BAE655}" type="pres">
      <dgm:prSet presAssocID="{58193746-667D-4990-8027-92940970E1EA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434495DE-2896-4EFD-B45D-5649AA137E15}" type="pres">
      <dgm:prSet presAssocID="{527B153D-D8B1-4A7A-B533-76EC9FDE3059}" presName="parentLin" presStyleCnt="0"/>
      <dgm:spPr/>
    </dgm:pt>
    <dgm:pt modelId="{8FD37D28-1C92-465F-A777-D850D616145C}" type="pres">
      <dgm:prSet presAssocID="{527B153D-D8B1-4A7A-B533-76EC9FDE3059}" presName="parentLeftMargin" presStyleLbl="node1" presStyleIdx="0" presStyleCnt="2"/>
      <dgm:spPr/>
      <dgm:t>
        <a:bodyPr/>
        <a:lstStyle/>
        <a:p>
          <a:endParaRPr lang="es-MX"/>
        </a:p>
      </dgm:t>
    </dgm:pt>
    <dgm:pt modelId="{7036F865-C772-4CC6-A083-2883FCD9D849}" type="pres">
      <dgm:prSet presAssocID="{527B153D-D8B1-4A7A-B533-76EC9FDE3059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F8E49A47-E303-45E2-996C-04178F66D5E1}" type="pres">
      <dgm:prSet presAssocID="{527B153D-D8B1-4A7A-B533-76EC9FDE3059}" presName="negativeSpace" presStyleCnt="0"/>
      <dgm:spPr/>
    </dgm:pt>
    <dgm:pt modelId="{1CEDD84F-3A8B-4291-AC8E-53F94E0B9060}" type="pres">
      <dgm:prSet presAssocID="{527B153D-D8B1-4A7A-B533-76EC9FDE3059}" presName="childText" presStyleLbl="conFgAcc1" presStyleIdx="0" presStyleCnt="2" custLinFactNeighborX="7269" custLinFactNeighborY="56229">
        <dgm:presLayoutVars>
          <dgm:bulletEnabled val="1"/>
        </dgm:presLayoutVars>
      </dgm:prSet>
      <dgm:spPr/>
    </dgm:pt>
    <dgm:pt modelId="{B62FF916-2FC2-4E81-A30E-EAD87B377E9C}" type="pres">
      <dgm:prSet presAssocID="{F02A1BE0-0BAD-4FAA-B242-6C0597EA18EB}" presName="spaceBetweenRectangles" presStyleCnt="0"/>
      <dgm:spPr/>
    </dgm:pt>
    <dgm:pt modelId="{72D106F1-C3A6-4FE8-BD5E-2099BD62C696}" type="pres">
      <dgm:prSet presAssocID="{B457E120-55E3-474D-92DA-2CB885867A86}" presName="parentLin" presStyleCnt="0"/>
      <dgm:spPr/>
    </dgm:pt>
    <dgm:pt modelId="{050E3783-0694-4B88-ACFC-424A8A8B0171}" type="pres">
      <dgm:prSet presAssocID="{B457E120-55E3-474D-92DA-2CB885867A86}" presName="parentLeftMargin" presStyleLbl="node1" presStyleIdx="0" presStyleCnt="2"/>
      <dgm:spPr/>
      <dgm:t>
        <a:bodyPr/>
        <a:lstStyle/>
        <a:p>
          <a:endParaRPr lang="es-MX"/>
        </a:p>
      </dgm:t>
    </dgm:pt>
    <dgm:pt modelId="{0339B0E6-683D-48AF-AD74-693F89208248}" type="pres">
      <dgm:prSet presAssocID="{B457E120-55E3-474D-92DA-2CB885867A86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97567752-57D0-4C85-98C0-6333BAA04D7D}" type="pres">
      <dgm:prSet presAssocID="{B457E120-55E3-474D-92DA-2CB885867A86}" presName="negativeSpace" presStyleCnt="0"/>
      <dgm:spPr/>
    </dgm:pt>
    <dgm:pt modelId="{BE2188CE-44E0-4A3C-BFBD-EBE8901DF29D}" type="pres">
      <dgm:prSet presAssocID="{B457E120-55E3-474D-92DA-2CB885867A86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FE8412B3-4830-4EB9-A67F-C00DE351308E}" srcId="{58193746-667D-4990-8027-92940970E1EA}" destId="{527B153D-D8B1-4A7A-B533-76EC9FDE3059}" srcOrd="0" destOrd="0" parTransId="{4CBF25AE-B9B5-49C0-B20F-2616FB3D01E2}" sibTransId="{F02A1BE0-0BAD-4FAA-B242-6C0597EA18EB}"/>
    <dgm:cxn modelId="{106CBCD9-462C-4F32-9E6D-97813A609AB9}" type="presOf" srcId="{527B153D-D8B1-4A7A-B533-76EC9FDE3059}" destId="{7036F865-C772-4CC6-A083-2883FCD9D849}" srcOrd="1" destOrd="0" presId="urn:microsoft.com/office/officeart/2005/8/layout/list1"/>
    <dgm:cxn modelId="{A96E2526-DCDA-412E-9019-8C75159DF9B1}" type="presOf" srcId="{527B153D-D8B1-4A7A-B533-76EC9FDE3059}" destId="{8FD37D28-1C92-465F-A777-D850D616145C}" srcOrd="0" destOrd="0" presId="urn:microsoft.com/office/officeart/2005/8/layout/list1"/>
    <dgm:cxn modelId="{4FAA3010-33D7-49B2-9973-6C67CE6BFEB2}" type="presOf" srcId="{B457E120-55E3-474D-92DA-2CB885867A86}" destId="{050E3783-0694-4B88-ACFC-424A8A8B0171}" srcOrd="0" destOrd="0" presId="urn:microsoft.com/office/officeart/2005/8/layout/list1"/>
    <dgm:cxn modelId="{C38734A1-6DE4-40A1-B346-B43E4E5C2223}" srcId="{58193746-667D-4990-8027-92940970E1EA}" destId="{B457E120-55E3-474D-92DA-2CB885867A86}" srcOrd="1" destOrd="0" parTransId="{2B088FD0-39A1-4D38-8942-E741727FCBAB}" sibTransId="{48321E1D-9E37-4C1B-8074-E5DC281E5E47}"/>
    <dgm:cxn modelId="{A194A0BB-FF11-43F0-8CEF-DF86598C9B28}" type="presOf" srcId="{58193746-667D-4990-8027-92940970E1EA}" destId="{83E68DE1-577F-4D59-9961-1958D6BAE655}" srcOrd="0" destOrd="0" presId="urn:microsoft.com/office/officeart/2005/8/layout/list1"/>
    <dgm:cxn modelId="{A8130E8E-AC8B-4E99-B871-CCA2F7CEC7BD}" type="presOf" srcId="{B457E120-55E3-474D-92DA-2CB885867A86}" destId="{0339B0E6-683D-48AF-AD74-693F89208248}" srcOrd="1" destOrd="0" presId="urn:microsoft.com/office/officeart/2005/8/layout/list1"/>
    <dgm:cxn modelId="{3A14C797-1423-4C31-8B47-4491F345B1A1}" type="presParOf" srcId="{83E68DE1-577F-4D59-9961-1958D6BAE655}" destId="{434495DE-2896-4EFD-B45D-5649AA137E15}" srcOrd="0" destOrd="0" presId="urn:microsoft.com/office/officeart/2005/8/layout/list1"/>
    <dgm:cxn modelId="{5DC444E5-979C-4039-891D-E4C0464C7215}" type="presParOf" srcId="{434495DE-2896-4EFD-B45D-5649AA137E15}" destId="{8FD37D28-1C92-465F-A777-D850D616145C}" srcOrd="0" destOrd="0" presId="urn:microsoft.com/office/officeart/2005/8/layout/list1"/>
    <dgm:cxn modelId="{3ADEDEDD-E4C2-4907-9B50-EA32A9253A96}" type="presParOf" srcId="{434495DE-2896-4EFD-B45D-5649AA137E15}" destId="{7036F865-C772-4CC6-A083-2883FCD9D849}" srcOrd="1" destOrd="0" presId="urn:microsoft.com/office/officeart/2005/8/layout/list1"/>
    <dgm:cxn modelId="{A20BE4B5-30FA-42AF-9AE5-734592073BF2}" type="presParOf" srcId="{83E68DE1-577F-4D59-9961-1958D6BAE655}" destId="{F8E49A47-E303-45E2-996C-04178F66D5E1}" srcOrd="1" destOrd="0" presId="urn:microsoft.com/office/officeart/2005/8/layout/list1"/>
    <dgm:cxn modelId="{01D2AEF1-725B-40F1-B5AA-636A2589B648}" type="presParOf" srcId="{83E68DE1-577F-4D59-9961-1958D6BAE655}" destId="{1CEDD84F-3A8B-4291-AC8E-53F94E0B9060}" srcOrd="2" destOrd="0" presId="urn:microsoft.com/office/officeart/2005/8/layout/list1"/>
    <dgm:cxn modelId="{94C3F7A5-4631-489D-B9C7-A01495132333}" type="presParOf" srcId="{83E68DE1-577F-4D59-9961-1958D6BAE655}" destId="{B62FF916-2FC2-4E81-A30E-EAD87B377E9C}" srcOrd="3" destOrd="0" presId="urn:microsoft.com/office/officeart/2005/8/layout/list1"/>
    <dgm:cxn modelId="{78B9791D-4F9C-4A57-8369-D2FA41943A5D}" type="presParOf" srcId="{83E68DE1-577F-4D59-9961-1958D6BAE655}" destId="{72D106F1-C3A6-4FE8-BD5E-2099BD62C696}" srcOrd="4" destOrd="0" presId="urn:microsoft.com/office/officeart/2005/8/layout/list1"/>
    <dgm:cxn modelId="{48D095E1-7CA9-4ACD-B0D0-AA51FB4076B2}" type="presParOf" srcId="{72D106F1-C3A6-4FE8-BD5E-2099BD62C696}" destId="{050E3783-0694-4B88-ACFC-424A8A8B0171}" srcOrd="0" destOrd="0" presId="urn:microsoft.com/office/officeart/2005/8/layout/list1"/>
    <dgm:cxn modelId="{3F04CB78-2E09-4629-AFDC-C80BC1E94CFD}" type="presParOf" srcId="{72D106F1-C3A6-4FE8-BD5E-2099BD62C696}" destId="{0339B0E6-683D-48AF-AD74-693F89208248}" srcOrd="1" destOrd="0" presId="urn:microsoft.com/office/officeart/2005/8/layout/list1"/>
    <dgm:cxn modelId="{5B834170-0F86-43F5-BEBD-BDBF1E78191B}" type="presParOf" srcId="{83E68DE1-577F-4D59-9961-1958D6BAE655}" destId="{97567752-57D0-4C85-98C0-6333BAA04D7D}" srcOrd="5" destOrd="0" presId="urn:microsoft.com/office/officeart/2005/8/layout/list1"/>
    <dgm:cxn modelId="{8F82970D-2C3F-445E-BA40-14CFF261D3FD}" type="presParOf" srcId="{83E68DE1-577F-4D59-9961-1958D6BAE655}" destId="{BE2188CE-44E0-4A3C-BFBD-EBE8901DF29D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0415ECC2-68A8-4262-BCC1-5D57EEE400B0}" type="doc">
      <dgm:prSet loTypeId="urn:microsoft.com/office/officeart/2005/8/layout/lProcess1" loCatId="process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ADE35BDB-DA3A-4213-8E72-29E3F2521E1D}">
      <dgm:prSet phldrT="[Texto]" custT="1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r>
            <a:rPr lang="es-MX" sz="1800" dirty="0">
              <a:latin typeface="Proxima Nova Rg" panose="02000506030000020004" pitchFamily="50" charset="0"/>
            </a:rPr>
            <a:t>Actitud de Respaldo del Titular y la Administración.</a:t>
          </a:r>
          <a:endParaRPr lang="es-MX" sz="1800" dirty="0"/>
        </a:p>
      </dgm:t>
    </dgm:pt>
    <dgm:pt modelId="{173BBA02-1AD0-4F14-857A-8AFC3C8BC4BE}" type="parTrans" cxnId="{EA341966-BB89-4CCF-8288-08F619FD03AD}">
      <dgm:prSet/>
      <dgm:spPr/>
      <dgm:t>
        <a:bodyPr/>
        <a:lstStyle/>
        <a:p>
          <a:endParaRPr lang="es-MX" sz="1800"/>
        </a:p>
      </dgm:t>
    </dgm:pt>
    <dgm:pt modelId="{6A0B7AD8-7AEF-4313-9CA4-64861BB669A6}" type="sibTrans" cxnId="{EA341966-BB89-4CCF-8288-08F619FD03AD}">
      <dgm:prSet/>
      <dgm:spPr/>
      <dgm:t>
        <a:bodyPr/>
        <a:lstStyle/>
        <a:p>
          <a:endParaRPr lang="es-MX" sz="1800"/>
        </a:p>
      </dgm:t>
    </dgm:pt>
    <dgm:pt modelId="{60DA6EBF-5F08-4235-95A9-177F31932984}">
      <dgm:prSet phldrT="[Texto]" custT="1"/>
      <dgm:spPr>
        <a:solidFill>
          <a:schemeClr val="accent1">
            <a:lumMod val="40000"/>
            <a:lumOff val="60000"/>
            <a:alpha val="90000"/>
          </a:schemeClr>
        </a:solidFill>
      </dgm:spPr>
      <dgm:t>
        <a:bodyPr/>
        <a:lstStyle/>
        <a:p>
          <a:pPr>
            <a:buFont typeface="Wingdings" panose="05000000000000000000" pitchFamily="2" charset="2"/>
            <a:buChar char="q"/>
          </a:pPr>
          <a:r>
            <a:rPr lang="es-MX" sz="1800" dirty="0">
              <a:latin typeface="Proxima Nova Rg" panose="02000506030000020004" pitchFamily="50" charset="0"/>
            </a:rPr>
            <a:t>Apego a las Normas de Conducta. </a:t>
          </a:r>
          <a:endParaRPr lang="es-MX" sz="1800" dirty="0"/>
        </a:p>
      </dgm:t>
    </dgm:pt>
    <dgm:pt modelId="{0A696D92-D528-48E5-8256-823DF5E99D0B}" type="parTrans" cxnId="{18BC788B-8D8D-41F3-A8E1-6C8DAF5ACB9E}">
      <dgm:prSet/>
      <dgm:spPr/>
      <dgm:t>
        <a:bodyPr/>
        <a:lstStyle/>
        <a:p>
          <a:endParaRPr lang="es-MX" sz="1800"/>
        </a:p>
      </dgm:t>
    </dgm:pt>
    <dgm:pt modelId="{018FD0AC-26A0-41C2-B537-0AB5ECCCD18E}" type="sibTrans" cxnId="{18BC788B-8D8D-41F3-A8E1-6C8DAF5ACB9E}">
      <dgm:prSet/>
      <dgm:spPr/>
      <dgm:t>
        <a:bodyPr/>
        <a:lstStyle/>
        <a:p>
          <a:endParaRPr lang="es-MX" sz="1800"/>
        </a:p>
      </dgm:t>
    </dgm:pt>
    <dgm:pt modelId="{D282954B-B547-414A-B616-3B79FAC74CF5}">
      <dgm:prSet phldrT="[Texto]" custT="1"/>
      <dgm:spPr>
        <a:solidFill>
          <a:schemeClr val="tx2">
            <a:lumMod val="40000"/>
            <a:lumOff val="60000"/>
            <a:alpha val="90000"/>
          </a:schemeClr>
        </a:solidFill>
      </dgm:spPr>
      <dgm:t>
        <a:bodyPr/>
        <a:lstStyle/>
        <a:p>
          <a:pPr>
            <a:buFont typeface="Wingdings" panose="05000000000000000000" pitchFamily="2" charset="2"/>
            <a:buChar char="q"/>
          </a:pPr>
          <a:r>
            <a:rPr lang="es-MX" sz="1600" dirty="0">
              <a:latin typeface="Proxima Nova Rg" panose="02000506030000020004" pitchFamily="50" charset="0"/>
            </a:rPr>
            <a:t>Apego, Supervisión y Actualización Continua del Programa de Promoción de la Integridad</a:t>
          </a:r>
          <a:endParaRPr lang="es-MX" sz="1600" dirty="0"/>
        </a:p>
      </dgm:t>
    </dgm:pt>
    <dgm:pt modelId="{012A18AD-2217-4894-87B2-95C3CC7DB24B}" type="parTrans" cxnId="{C6223C27-0A66-4862-AD89-CA433563A64C}">
      <dgm:prSet/>
      <dgm:spPr/>
      <dgm:t>
        <a:bodyPr/>
        <a:lstStyle/>
        <a:p>
          <a:endParaRPr lang="es-MX" sz="1800"/>
        </a:p>
      </dgm:t>
    </dgm:pt>
    <dgm:pt modelId="{52A1335B-BA0F-481B-A612-BA936238CFD6}" type="sibTrans" cxnId="{C6223C27-0A66-4862-AD89-CA433563A64C}">
      <dgm:prSet/>
      <dgm:spPr/>
      <dgm:t>
        <a:bodyPr/>
        <a:lstStyle/>
        <a:p>
          <a:endParaRPr lang="es-MX" sz="1800"/>
        </a:p>
      </dgm:t>
    </dgm:pt>
    <dgm:pt modelId="{0E796CAD-9092-4339-B0D8-1AC5A0479B94}">
      <dgm:prSet phldrT="[Texto]" custT="1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r>
            <a:rPr lang="es-MX" sz="1800" dirty="0">
              <a:latin typeface="Proxima Nova Rg" panose="02000506030000020004" pitchFamily="50" charset="0"/>
            </a:rPr>
            <a:t>Normas de Conducta</a:t>
          </a:r>
          <a:endParaRPr lang="es-MX" sz="1800" dirty="0"/>
        </a:p>
      </dgm:t>
    </dgm:pt>
    <dgm:pt modelId="{F22E66AE-8669-40BF-AE2A-8485838E044E}" type="parTrans" cxnId="{4120C881-018C-4F1A-A31F-D14CA1483C13}">
      <dgm:prSet/>
      <dgm:spPr/>
      <dgm:t>
        <a:bodyPr/>
        <a:lstStyle/>
        <a:p>
          <a:endParaRPr lang="es-MX" sz="1800"/>
        </a:p>
      </dgm:t>
    </dgm:pt>
    <dgm:pt modelId="{40753BF4-355E-4929-9C93-198CFF8379D1}" type="sibTrans" cxnId="{4120C881-018C-4F1A-A31F-D14CA1483C13}">
      <dgm:prSet/>
      <dgm:spPr/>
      <dgm:t>
        <a:bodyPr/>
        <a:lstStyle/>
        <a:p>
          <a:endParaRPr lang="es-MX" sz="1800"/>
        </a:p>
      </dgm:t>
    </dgm:pt>
    <dgm:pt modelId="{E205AC3F-502B-49A2-89BA-0A7ACB337A96}">
      <dgm:prSet phldrT="[Texto]" custT="1"/>
      <dgm:spPr>
        <a:solidFill>
          <a:schemeClr val="accent1">
            <a:lumMod val="40000"/>
            <a:lumOff val="60000"/>
            <a:alpha val="90000"/>
          </a:schemeClr>
        </a:solidFill>
      </dgm:spPr>
      <dgm:t>
        <a:bodyPr/>
        <a:lstStyle/>
        <a:p>
          <a:pPr>
            <a:buFont typeface="Wingdings" panose="05000000000000000000" pitchFamily="2" charset="2"/>
            <a:buChar char="q"/>
          </a:pPr>
          <a:r>
            <a:rPr lang="es-MX" sz="1800" dirty="0">
              <a:latin typeface="Proxima Nova Rg" panose="02000506030000020004" pitchFamily="50" charset="0"/>
            </a:rPr>
            <a:t>Programa de Promoción de la Integridad </a:t>
          </a:r>
          <a:endParaRPr lang="es-MX" sz="1800" dirty="0"/>
        </a:p>
      </dgm:t>
    </dgm:pt>
    <dgm:pt modelId="{0F45E802-1C70-4450-8FB9-5356E8A16E0B}" type="parTrans" cxnId="{4167337C-D215-40B5-A8BB-44A802EDDE01}">
      <dgm:prSet/>
      <dgm:spPr/>
      <dgm:t>
        <a:bodyPr/>
        <a:lstStyle/>
        <a:p>
          <a:endParaRPr lang="es-MX" sz="1800"/>
        </a:p>
      </dgm:t>
    </dgm:pt>
    <dgm:pt modelId="{9316339E-2010-4AC7-B7BB-D388FCC7A6B4}" type="sibTrans" cxnId="{4167337C-D215-40B5-A8BB-44A802EDDE01}">
      <dgm:prSet/>
      <dgm:spPr/>
      <dgm:t>
        <a:bodyPr/>
        <a:lstStyle/>
        <a:p>
          <a:endParaRPr lang="es-MX" sz="1800"/>
        </a:p>
      </dgm:t>
    </dgm:pt>
    <dgm:pt modelId="{EA4B4ADD-48C9-4D11-A189-D99DC42A217B}" type="pres">
      <dgm:prSet presAssocID="{0415ECC2-68A8-4262-BCC1-5D57EEE400B0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3C579C3A-8EE2-4CAB-8476-246119539EA3}" type="pres">
      <dgm:prSet presAssocID="{ADE35BDB-DA3A-4213-8E72-29E3F2521E1D}" presName="vertFlow" presStyleCnt="0"/>
      <dgm:spPr/>
    </dgm:pt>
    <dgm:pt modelId="{9DEE29B2-C46B-4E95-8478-21E8CD71CFCA}" type="pres">
      <dgm:prSet presAssocID="{ADE35BDB-DA3A-4213-8E72-29E3F2521E1D}" presName="header" presStyleLbl="node1" presStyleIdx="0" presStyleCnt="2"/>
      <dgm:spPr/>
      <dgm:t>
        <a:bodyPr/>
        <a:lstStyle/>
        <a:p>
          <a:endParaRPr lang="es-MX"/>
        </a:p>
      </dgm:t>
    </dgm:pt>
    <dgm:pt modelId="{43898C79-5CE4-42E6-A660-DFF948E1D30A}" type="pres">
      <dgm:prSet presAssocID="{0A696D92-D528-48E5-8256-823DF5E99D0B}" presName="parTrans" presStyleLbl="sibTrans2D1" presStyleIdx="0" presStyleCnt="3"/>
      <dgm:spPr/>
      <dgm:t>
        <a:bodyPr/>
        <a:lstStyle/>
        <a:p>
          <a:endParaRPr lang="es-MX"/>
        </a:p>
      </dgm:t>
    </dgm:pt>
    <dgm:pt modelId="{54F7FB6E-C596-4AE5-A700-4C2EACA3E052}" type="pres">
      <dgm:prSet presAssocID="{60DA6EBF-5F08-4235-95A9-177F31932984}" presName="child" presStyleLbl="alignAccFollow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09FBD2E0-E07B-4525-B8A5-1CCADEF4E68E}" type="pres">
      <dgm:prSet presAssocID="{018FD0AC-26A0-41C2-B537-0AB5ECCCD18E}" presName="sibTrans" presStyleLbl="sibTrans2D1" presStyleIdx="1" presStyleCnt="3"/>
      <dgm:spPr/>
      <dgm:t>
        <a:bodyPr/>
        <a:lstStyle/>
        <a:p>
          <a:endParaRPr lang="es-MX"/>
        </a:p>
      </dgm:t>
    </dgm:pt>
    <dgm:pt modelId="{437600B2-094E-4B37-B57B-CE24A1938BF5}" type="pres">
      <dgm:prSet presAssocID="{D282954B-B547-414A-B616-3B79FAC74CF5}" presName="child" presStyleLbl="alignAccFollowNode1" presStyleIdx="1" presStyleCnt="3" custScaleY="129243">
        <dgm:presLayoutVars>
          <dgm:chMax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F4BEB976-B0CC-4232-A2D6-54B3832F3C90}" type="pres">
      <dgm:prSet presAssocID="{ADE35BDB-DA3A-4213-8E72-29E3F2521E1D}" presName="hSp" presStyleCnt="0"/>
      <dgm:spPr/>
    </dgm:pt>
    <dgm:pt modelId="{C997300A-A773-4E32-93F8-1721FD07D80B}" type="pres">
      <dgm:prSet presAssocID="{0E796CAD-9092-4339-B0D8-1AC5A0479B94}" presName="vertFlow" presStyleCnt="0"/>
      <dgm:spPr/>
    </dgm:pt>
    <dgm:pt modelId="{EAA6762F-C64D-4078-8922-A7DB532BABB7}" type="pres">
      <dgm:prSet presAssocID="{0E796CAD-9092-4339-B0D8-1AC5A0479B94}" presName="header" presStyleLbl="node1" presStyleIdx="1" presStyleCnt="2"/>
      <dgm:spPr/>
      <dgm:t>
        <a:bodyPr/>
        <a:lstStyle/>
        <a:p>
          <a:endParaRPr lang="es-MX"/>
        </a:p>
      </dgm:t>
    </dgm:pt>
    <dgm:pt modelId="{137F4C4E-FF6E-4EEE-86CA-36C8EE36B808}" type="pres">
      <dgm:prSet presAssocID="{0F45E802-1C70-4450-8FB9-5356E8A16E0B}" presName="parTrans" presStyleLbl="sibTrans2D1" presStyleIdx="2" presStyleCnt="3"/>
      <dgm:spPr/>
      <dgm:t>
        <a:bodyPr/>
        <a:lstStyle/>
        <a:p>
          <a:endParaRPr lang="es-MX"/>
        </a:p>
      </dgm:t>
    </dgm:pt>
    <dgm:pt modelId="{850B8FFA-90FA-488A-B798-0777FB30FC92}" type="pres">
      <dgm:prSet presAssocID="{E205AC3F-502B-49A2-89BA-0A7ACB337A96}" presName="child" presStyleLbl="alignAccFollow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4167337C-D215-40B5-A8BB-44A802EDDE01}" srcId="{0E796CAD-9092-4339-B0D8-1AC5A0479B94}" destId="{E205AC3F-502B-49A2-89BA-0A7ACB337A96}" srcOrd="0" destOrd="0" parTransId="{0F45E802-1C70-4450-8FB9-5356E8A16E0B}" sibTransId="{9316339E-2010-4AC7-B7BB-D388FCC7A6B4}"/>
    <dgm:cxn modelId="{6D87CB90-BB6D-42AB-A877-92CFD2A4D4F2}" type="presOf" srcId="{0F45E802-1C70-4450-8FB9-5356E8A16E0B}" destId="{137F4C4E-FF6E-4EEE-86CA-36C8EE36B808}" srcOrd="0" destOrd="0" presId="urn:microsoft.com/office/officeart/2005/8/layout/lProcess1"/>
    <dgm:cxn modelId="{13C7D869-79D9-4E4E-81DD-57402451B3A1}" type="presOf" srcId="{D282954B-B547-414A-B616-3B79FAC74CF5}" destId="{437600B2-094E-4B37-B57B-CE24A1938BF5}" srcOrd="0" destOrd="0" presId="urn:microsoft.com/office/officeart/2005/8/layout/lProcess1"/>
    <dgm:cxn modelId="{C6223C27-0A66-4862-AD89-CA433563A64C}" srcId="{ADE35BDB-DA3A-4213-8E72-29E3F2521E1D}" destId="{D282954B-B547-414A-B616-3B79FAC74CF5}" srcOrd="1" destOrd="0" parTransId="{012A18AD-2217-4894-87B2-95C3CC7DB24B}" sibTransId="{52A1335B-BA0F-481B-A612-BA936238CFD6}"/>
    <dgm:cxn modelId="{EA341966-BB89-4CCF-8288-08F619FD03AD}" srcId="{0415ECC2-68A8-4262-BCC1-5D57EEE400B0}" destId="{ADE35BDB-DA3A-4213-8E72-29E3F2521E1D}" srcOrd="0" destOrd="0" parTransId="{173BBA02-1AD0-4F14-857A-8AFC3C8BC4BE}" sibTransId="{6A0B7AD8-7AEF-4313-9CA4-64861BB669A6}"/>
    <dgm:cxn modelId="{0AFA9DEA-6D56-45A8-B6D6-5B1E8771E36B}" type="presOf" srcId="{0A696D92-D528-48E5-8256-823DF5E99D0B}" destId="{43898C79-5CE4-42E6-A660-DFF948E1D30A}" srcOrd="0" destOrd="0" presId="urn:microsoft.com/office/officeart/2005/8/layout/lProcess1"/>
    <dgm:cxn modelId="{B6638A9B-1D5A-4E19-ACE7-5882A08946EA}" type="presOf" srcId="{60DA6EBF-5F08-4235-95A9-177F31932984}" destId="{54F7FB6E-C596-4AE5-A700-4C2EACA3E052}" srcOrd="0" destOrd="0" presId="urn:microsoft.com/office/officeart/2005/8/layout/lProcess1"/>
    <dgm:cxn modelId="{4120C881-018C-4F1A-A31F-D14CA1483C13}" srcId="{0415ECC2-68A8-4262-BCC1-5D57EEE400B0}" destId="{0E796CAD-9092-4339-B0D8-1AC5A0479B94}" srcOrd="1" destOrd="0" parTransId="{F22E66AE-8669-40BF-AE2A-8485838E044E}" sibTransId="{40753BF4-355E-4929-9C93-198CFF8379D1}"/>
    <dgm:cxn modelId="{E1B26012-8355-4D03-B408-73DBF6BB77CA}" type="presOf" srcId="{0E796CAD-9092-4339-B0D8-1AC5A0479B94}" destId="{EAA6762F-C64D-4078-8922-A7DB532BABB7}" srcOrd="0" destOrd="0" presId="urn:microsoft.com/office/officeart/2005/8/layout/lProcess1"/>
    <dgm:cxn modelId="{18BC788B-8D8D-41F3-A8E1-6C8DAF5ACB9E}" srcId="{ADE35BDB-DA3A-4213-8E72-29E3F2521E1D}" destId="{60DA6EBF-5F08-4235-95A9-177F31932984}" srcOrd="0" destOrd="0" parTransId="{0A696D92-D528-48E5-8256-823DF5E99D0B}" sibTransId="{018FD0AC-26A0-41C2-B537-0AB5ECCCD18E}"/>
    <dgm:cxn modelId="{6AB23567-1B63-4E4A-8B90-000559222C02}" type="presOf" srcId="{E205AC3F-502B-49A2-89BA-0A7ACB337A96}" destId="{850B8FFA-90FA-488A-B798-0777FB30FC92}" srcOrd="0" destOrd="0" presId="urn:microsoft.com/office/officeart/2005/8/layout/lProcess1"/>
    <dgm:cxn modelId="{1C1CF882-4794-42EC-9A8C-1A6900D2C738}" type="presOf" srcId="{0415ECC2-68A8-4262-BCC1-5D57EEE400B0}" destId="{EA4B4ADD-48C9-4D11-A189-D99DC42A217B}" srcOrd="0" destOrd="0" presId="urn:microsoft.com/office/officeart/2005/8/layout/lProcess1"/>
    <dgm:cxn modelId="{ECC0F895-2878-488A-9B42-DB331FDEF56F}" type="presOf" srcId="{ADE35BDB-DA3A-4213-8E72-29E3F2521E1D}" destId="{9DEE29B2-C46B-4E95-8478-21E8CD71CFCA}" srcOrd="0" destOrd="0" presId="urn:microsoft.com/office/officeart/2005/8/layout/lProcess1"/>
    <dgm:cxn modelId="{D4732ED0-3F18-4270-BEC8-CFF5B7CC5ADF}" type="presOf" srcId="{018FD0AC-26A0-41C2-B537-0AB5ECCCD18E}" destId="{09FBD2E0-E07B-4525-B8A5-1CCADEF4E68E}" srcOrd="0" destOrd="0" presId="urn:microsoft.com/office/officeart/2005/8/layout/lProcess1"/>
    <dgm:cxn modelId="{3DE8422A-C992-4754-A199-C327A18BD134}" type="presParOf" srcId="{EA4B4ADD-48C9-4D11-A189-D99DC42A217B}" destId="{3C579C3A-8EE2-4CAB-8476-246119539EA3}" srcOrd="0" destOrd="0" presId="urn:microsoft.com/office/officeart/2005/8/layout/lProcess1"/>
    <dgm:cxn modelId="{2E7577DF-1455-475A-A4EC-A2B535283D7F}" type="presParOf" srcId="{3C579C3A-8EE2-4CAB-8476-246119539EA3}" destId="{9DEE29B2-C46B-4E95-8478-21E8CD71CFCA}" srcOrd="0" destOrd="0" presId="urn:microsoft.com/office/officeart/2005/8/layout/lProcess1"/>
    <dgm:cxn modelId="{DE50B525-17B6-4AA6-8A9D-62C232AB9410}" type="presParOf" srcId="{3C579C3A-8EE2-4CAB-8476-246119539EA3}" destId="{43898C79-5CE4-42E6-A660-DFF948E1D30A}" srcOrd="1" destOrd="0" presId="urn:microsoft.com/office/officeart/2005/8/layout/lProcess1"/>
    <dgm:cxn modelId="{B9AD44D8-9E46-4118-95F5-A43637E69025}" type="presParOf" srcId="{3C579C3A-8EE2-4CAB-8476-246119539EA3}" destId="{54F7FB6E-C596-4AE5-A700-4C2EACA3E052}" srcOrd="2" destOrd="0" presId="urn:microsoft.com/office/officeart/2005/8/layout/lProcess1"/>
    <dgm:cxn modelId="{D38E95E5-5BC7-4B2D-A25A-0C0BB7690D6D}" type="presParOf" srcId="{3C579C3A-8EE2-4CAB-8476-246119539EA3}" destId="{09FBD2E0-E07B-4525-B8A5-1CCADEF4E68E}" srcOrd="3" destOrd="0" presId="urn:microsoft.com/office/officeart/2005/8/layout/lProcess1"/>
    <dgm:cxn modelId="{15076730-B552-4A57-A35A-FBF10BDFE505}" type="presParOf" srcId="{3C579C3A-8EE2-4CAB-8476-246119539EA3}" destId="{437600B2-094E-4B37-B57B-CE24A1938BF5}" srcOrd="4" destOrd="0" presId="urn:microsoft.com/office/officeart/2005/8/layout/lProcess1"/>
    <dgm:cxn modelId="{C9AE86D0-EC4F-4990-9902-2C2B111F473E}" type="presParOf" srcId="{EA4B4ADD-48C9-4D11-A189-D99DC42A217B}" destId="{F4BEB976-B0CC-4232-A2D6-54B3832F3C90}" srcOrd="1" destOrd="0" presId="urn:microsoft.com/office/officeart/2005/8/layout/lProcess1"/>
    <dgm:cxn modelId="{F8D1F1DC-B659-4808-9D2A-5743723F4E99}" type="presParOf" srcId="{EA4B4ADD-48C9-4D11-A189-D99DC42A217B}" destId="{C997300A-A773-4E32-93F8-1721FD07D80B}" srcOrd="2" destOrd="0" presId="urn:microsoft.com/office/officeart/2005/8/layout/lProcess1"/>
    <dgm:cxn modelId="{49FB0CBE-BADB-41AD-A750-D6A76D31D55B}" type="presParOf" srcId="{C997300A-A773-4E32-93F8-1721FD07D80B}" destId="{EAA6762F-C64D-4078-8922-A7DB532BABB7}" srcOrd="0" destOrd="0" presId="urn:microsoft.com/office/officeart/2005/8/layout/lProcess1"/>
    <dgm:cxn modelId="{77CFFFE0-8E84-4E27-A39C-7D2685670AE7}" type="presParOf" srcId="{C997300A-A773-4E32-93F8-1721FD07D80B}" destId="{137F4C4E-FF6E-4EEE-86CA-36C8EE36B808}" srcOrd="1" destOrd="0" presId="urn:microsoft.com/office/officeart/2005/8/layout/lProcess1"/>
    <dgm:cxn modelId="{66804AFA-3F7C-4492-B13F-AC63946AA0A5}" type="presParOf" srcId="{C997300A-A773-4E32-93F8-1721FD07D80B}" destId="{850B8FFA-90FA-488A-B798-0777FB30FC92}" srcOrd="2" destOrd="0" presId="urn:microsoft.com/office/officeart/2005/8/layout/l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0415ECC2-68A8-4262-BCC1-5D57EEE400B0}" type="doc">
      <dgm:prSet loTypeId="urn:microsoft.com/office/officeart/2005/8/layout/lProcess1" loCatId="process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ADE35BDB-DA3A-4213-8E72-29E3F2521E1D}">
      <dgm:prSet phldrT="[Texto]" custT="1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r>
            <a:rPr lang="es-MX" sz="1800" dirty="0">
              <a:latin typeface="Proxima Nova Rg" panose="02000506030000020004" pitchFamily="50" charset="0"/>
            </a:rPr>
            <a:t>Estructura de Vigilancia. </a:t>
          </a:r>
          <a:endParaRPr lang="es-MX" sz="1800" dirty="0"/>
        </a:p>
      </dgm:t>
    </dgm:pt>
    <dgm:pt modelId="{173BBA02-1AD0-4F14-857A-8AFC3C8BC4BE}" type="parTrans" cxnId="{EA341966-BB89-4CCF-8288-08F619FD03AD}">
      <dgm:prSet/>
      <dgm:spPr/>
      <dgm:t>
        <a:bodyPr/>
        <a:lstStyle/>
        <a:p>
          <a:endParaRPr lang="es-MX" sz="1800"/>
        </a:p>
      </dgm:t>
    </dgm:pt>
    <dgm:pt modelId="{6A0B7AD8-7AEF-4313-9CA4-64861BB669A6}" type="sibTrans" cxnId="{EA341966-BB89-4CCF-8288-08F619FD03AD}">
      <dgm:prSet/>
      <dgm:spPr/>
      <dgm:t>
        <a:bodyPr/>
        <a:lstStyle/>
        <a:p>
          <a:endParaRPr lang="es-MX" sz="1800"/>
        </a:p>
      </dgm:t>
    </dgm:pt>
    <dgm:pt modelId="{60DA6EBF-5F08-4235-95A9-177F31932984}">
      <dgm:prSet phldrT="[Texto]" custT="1"/>
      <dgm:spPr>
        <a:solidFill>
          <a:schemeClr val="accent1">
            <a:lumMod val="40000"/>
            <a:lumOff val="60000"/>
            <a:alpha val="90000"/>
          </a:schemeClr>
        </a:solidFill>
      </dgm:spPr>
      <dgm:t>
        <a:bodyPr/>
        <a:lstStyle/>
        <a:p>
          <a:pPr>
            <a:buFont typeface="Wingdings" panose="05000000000000000000" pitchFamily="2" charset="2"/>
            <a:buChar char="q"/>
          </a:pPr>
          <a:r>
            <a:rPr lang="es-MX" sz="1800" dirty="0">
              <a:latin typeface="Proxima Nova Rg" panose="02000506030000020004" pitchFamily="50" charset="0"/>
            </a:rPr>
            <a:t>Vigilancia General del Control Interno. </a:t>
          </a:r>
          <a:endParaRPr lang="es-MX" sz="1800" dirty="0"/>
        </a:p>
      </dgm:t>
    </dgm:pt>
    <dgm:pt modelId="{0A696D92-D528-48E5-8256-823DF5E99D0B}" type="parTrans" cxnId="{18BC788B-8D8D-41F3-A8E1-6C8DAF5ACB9E}">
      <dgm:prSet/>
      <dgm:spPr/>
      <dgm:t>
        <a:bodyPr/>
        <a:lstStyle/>
        <a:p>
          <a:endParaRPr lang="es-MX" sz="1800"/>
        </a:p>
      </dgm:t>
    </dgm:pt>
    <dgm:pt modelId="{018FD0AC-26A0-41C2-B537-0AB5ECCCD18E}" type="sibTrans" cxnId="{18BC788B-8D8D-41F3-A8E1-6C8DAF5ACB9E}">
      <dgm:prSet/>
      <dgm:spPr/>
      <dgm:t>
        <a:bodyPr/>
        <a:lstStyle/>
        <a:p>
          <a:endParaRPr lang="es-MX" sz="1800"/>
        </a:p>
      </dgm:t>
    </dgm:pt>
    <dgm:pt modelId="{D282954B-B547-414A-B616-3B79FAC74CF5}">
      <dgm:prSet phldrT="[Texto]" custT="1"/>
      <dgm:spPr>
        <a:solidFill>
          <a:schemeClr val="tx2">
            <a:lumMod val="40000"/>
            <a:lumOff val="60000"/>
            <a:alpha val="90000"/>
          </a:schemeClr>
        </a:solidFill>
      </dgm:spPr>
      <dgm:t>
        <a:bodyPr/>
        <a:lstStyle/>
        <a:p>
          <a:pPr>
            <a:buFont typeface="Wingdings" panose="05000000000000000000" pitchFamily="2" charset="2"/>
            <a:buChar char="q"/>
          </a:pPr>
          <a:r>
            <a:rPr lang="es-MX" sz="1800" dirty="0">
              <a:latin typeface="Proxima Nova Rg" panose="02000506030000020004" pitchFamily="50" charset="0"/>
            </a:rPr>
            <a:t>Corrección de fallas</a:t>
          </a:r>
          <a:endParaRPr lang="es-MX" sz="1800" dirty="0"/>
        </a:p>
      </dgm:t>
    </dgm:pt>
    <dgm:pt modelId="{012A18AD-2217-4894-87B2-95C3CC7DB24B}" type="parTrans" cxnId="{C6223C27-0A66-4862-AD89-CA433563A64C}">
      <dgm:prSet/>
      <dgm:spPr/>
      <dgm:t>
        <a:bodyPr/>
        <a:lstStyle/>
        <a:p>
          <a:endParaRPr lang="es-MX" sz="1800"/>
        </a:p>
      </dgm:t>
    </dgm:pt>
    <dgm:pt modelId="{52A1335B-BA0F-481B-A612-BA936238CFD6}" type="sibTrans" cxnId="{C6223C27-0A66-4862-AD89-CA433563A64C}">
      <dgm:prSet/>
      <dgm:spPr/>
      <dgm:t>
        <a:bodyPr/>
        <a:lstStyle/>
        <a:p>
          <a:endParaRPr lang="es-MX" sz="1800"/>
        </a:p>
      </dgm:t>
    </dgm:pt>
    <dgm:pt modelId="{EA4B4ADD-48C9-4D11-A189-D99DC42A217B}" type="pres">
      <dgm:prSet presAssocID="{0415ECC2-68A8-4262-BCC1-5D57EEE400B0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3C579C3A-8EE2-4CAB-8476-246119539EA3}" type="pres">
      <dgm:prSet presAssocID="{ADE35BDB-DA3A-4213-8E72-29E3F2521E1D}" presName="vertFlow" presStyleCnt="0"/>
      <dgm:spPr/>
    </dgm:pt>
    <dgm:pt modelId="{9DEE29B2-C46B-4E95-8478-21E8CD71CFCA}" type="pres">
      <dgm:prSet presAssocID="{ADE35BDB-DA3A-4213-8E72-29E3F2521E1D}" presName="header" presStyleLbl="node1" presStyleIdx="0" presStyleCnt="1"/>
      <dgm:spPr/>
      <dgm:t>
        <a:bodyPr/>
        <a:lstStyle/>
        <a:p>
          <a:endParaRPr lang="es-MX"/>
        </a:p>
      </dgm:t>
    </dgm:pt>
    <dgm:pt modelId="{43898C79-5CE4-42E6-A660-DFF948E1D30A}" type="pres">
      <dgm:prSet presAssocID="{0A696D92-D528-48E5-8256-823DF5E99D0B}" presName="parTrans" presStyleLbl="sibTrans2D1" presStyleIdx="0" presStyleCnt="2"/>
      <dgm:spPr/>
      <dgm:t>
        <a:bodyPr/>
        <a:lstStyle/>
        <a:p>
          <a:endParaRPr lang="es-MX"/>
        </a:p>
      </dgm:t>
    </dgm:pt>
    <dgm:pt modelId="{54F7FB6E-C596-4AE5-A700-4C2EACA3E052}" type="pres">
      <dgm:prSet presAssocID="{60DA6EBF-5F08-4235-95A9-177F31932984}" presName="child" presStyleLbl="alignAccFollow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09FBD2E0-E07B-4525-B8A5-1CCADEF4E68E}" type="pres">
      <dgm:prSet presAssocID="{018FD0AC-26A0-41C2-B537-0AB5ECCCD18E}" presName="sibTrans" presStyleLbl="sibTrans2D1" presStyleIdx="1" presStyleCnt="2"/>
      <dgm:spPr/>
      <dgm:t>
        <a:bodyPr/>
        <a:lstStyle/>
        <a:p>
          <a:endParaRPr lang="es-MX"/>
        </a:p>
      </dgm:t>
    </dgm:pt>
    <dgm:pt modelId="{437600B2-094E-4B37-B57B-CE24A1938BF5}" type="pres">
      <dgm:prSet presAssocID="{D282954B-B547-414A-B616-3B79FAC74CF5}" presName="child" presStyleLbl="alignAccFollowNode1" presStyleIdx="1" presStyleCnt="2" custScaleY="129243">
        <dgm:presLayoutVars>
          <dgm:chMax val="0"/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13C7D869-79D9-4E4E-81DD-57402451B3A1}" type="presOf" srcId="{D282954B-B547-414A-B616-3B79FAC74CF5}" destId="{437600B2-094E-4B37-B57B-CE24A1938BF5}" srcOrd="0" destOrd="0" presId="urn:microsoft.com/office/officeart/2005/8/layout/lProcess1"/>
    <dgm:cxn modelId="{C6223C27-0A66-4862-AD89-CA433563A64C}" srcId="{ADE35BDB-DA3A-4213-8E72-29E3F2521E1D}" destId="{D282954B-B547-414A-B616-3B79FAC74CF5}" srcOrd="1" destOrd="0" parTransId="{012A18AD-2217-4894-87B2-95C3CC7DB24B}" sibTransId="{52A1335B-BA0F-481B-A612-BA936238CFD6}"/>
    <dgm:cxn modelId="{EA341966-BB89-4CCF-8288-08F619FD03AD}" srcId="{0415ECC2-68A8-4262-BCC1-5D57EEE400B0}" destId="{ADE35BDB-DA3A-4213-8E72-29E3F2521E1D}" srcOrd="0" destOrd="0" parTransId="{173BBA02-1AD0-4F14-857A-8AFC3C8BC4BE}" sibTransId="{6A0B7AD8-7AEF-4313-9CA4-64861BB669A6}"/>
    <dgm:cxn modelId="{0AFA9DEA-6D56-45A8-B6D6-5B1E8771E36B}" type="presOf" srcId="{0A696D92-D528-48E5-8256-823DF5E99D0B}" destId="{43898C79-5CE4-42E6-A660-DFF948E1D30A}" srcOrd="0" destOrd="0" presId="urn:microsoft.com/office/officeart/2005/8/layout/lProcess1"/>
    <dgm:cxn modelId="{B6638A9B-1D5A-4E19-ACE7-5882A08946EA}" type="presOf" srcId="{60DA6EBF-5F08-4235-95A9-177F31932984}" destId="{54F7FB6E-C596-4AE5-A700-4C2EACA3E052}" srcOrd="0" destOrd="0" presId="urn:microsoft.com/office/officeart/2005/8/layout/lProcess1"/>
    <dgm:cxn modelId="{18BC788B-8D8D-41F3-A8E1-6C8DAF5ACB9E}" srcId="{ADE35BDB-DA3A-4213-8E72-29E3F2521E1D}" destId="{60DA6EBF-5F08-4235-95A9-177F31932984}" srcOrd="0" destOrd="0" parTransId="{0A696D92-D528-48E5-8256-823DF5E99D0B}" sibTransId="{018FD0AC-26A0-41C2-B537-0AB5ECCCD18E}"/>
    <dgm:cxn modelId="{1C1CF882-4794-42EC-9A8C-1A6900D2C738}" type="presOf" srcId="{0415ECC2-68A8-4262-BCC1-5D57EEE400B0}" destId="{EA4B4ADD-48C9-4D11-A189-D99DC42A217B}" srcOrd="0" destOrd="0" presId="urn:microsoft.com/office/officeart/2005/8/layout/lProcess1"/>
    <dgm:cxn modelId="{ECC0F895-2878-488A-9B42-DB331FDEF56F}" type="presOf" srcId="{ADE35BDB-DA3A-4213-8E72-29E3F2521E1D}" destId="{9DEE29B2-C46B-4E95-8478-21E8CD71CFCA}" srcOrd="0" destOrd="0" presId="urn:microsoft.com/office/officeart/2005/8/layout/lProcess1"/>
    <dgm:cxn modelId="{D4732ED0-3F18-4270-BEC8-CFF5B7CC5ADF}" type="presOf" srcId="{018FD0AC-26A0-41C2-B537-0AB5ECCCD18E}" destId="{09FBD2E0-E07B-4525-B8A5-1CCADEF4E68E}" srcOrd="0" destOrd="0" presId="urn:microsoft.com/office/officeart/2005/8/layout/lProcess1"/>
    <dgm:cxn modelId="{3DE8422A-C992-4754-A199-C327A18BD134}" type="presParOf" srcId="{EA4B4ADD-48C9-4D11-A189-D99DC42A217B}" destId="{3C579C3A-8EE2-4CAB-8476-246119539EA3}" srcOrd="0" destOrd="0" presId="urn:microsoft.com/office/officeart/2005/8/layout/lProcess1"/>
    <dgm:cxn modelId="{2E7577DF-1455-475A-A4EC-A2B535283D7F}" type="presParOf" srcId="{3C579C3A-8EE2-4CAB-8476-246119539EA3}" destId="{9DEE29B2-C46B-4E95-8478-21E8CD71CFCA}" srcOrd="0" destOrd="0" presId="urn:microsoft.com/office/officeart/2005/8/layout/lProcess1"/>
    <dgm:cxn modelId="{DE50B525-17B6-4AA6-8A9D-62C232AB9410}" type="presParOf" srcId="{3C579C3A-8EE2-4CAB-8476-246119539EA3}" destId="{43898C79-5CE4-42E6-A660-DFF948E1D30A}" srcOrd="1" destOrd="0" presId="urn:microsoft.com/office/officeart/2005/8/layout/lProcess1"/>
    <dgm:cxn modelId="{B9AD44D8-9E46-4118-95F5-A43637E69025}" type="presParOf" srcId="{3C579C3A-8EE2-4CAB-8476-246119539EA3}" destId="{54F7FB6E-C596-4AE5-A700-4C2EACA3E052}" srcOrd="2" destOrd="0" presId="urn:microsoft.com/office/officeart/2005/8/layout/lProcess1"/>
    <dgm:cxn modelId="{D38E95E5-5BC7-4B2D-A25A-0C0BB7690D6D}" type="presParOf" srcId="{3C579C3A-8EE2-4CAB-8476-246119539EA3}" destId="{09FBD2E0-E07B-4525-B8A5-1CCADEF4E68E}" srcOrd="3" destOrd="0" presId="urn:microsoft.com/office/officeart/2005/8/layout/lProcess1"/>
    <dgm:cxn modelId="{15076730-B552-4A57-A35A-FBF10BDFE505}" type="presParOf" srcId="{3C579C3A-8EE2-4CAB-8476-246119539EA3}" destId="{437600B2-094E-4B37-B57B-CE24A1938BF5}" srcOrd="4" destOrd="0" presId="urn:microsoft.com/office/officeart/2005/8/layout/l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0415ECC2-68A8-4262-BCC1-5D57EEE400B0}" type="doc">
      <dgm:prSet loTypeId="urn:microsoft.com/office/officeart/2005/8/layout/lProcess1" loCatId="process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ADE35BDB-DA3A-4213-8E72-29E3F2521E1D}">
      <dgm:prSet phldrT="[Texto]" custT="1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r>
            <a:rPr lang="es-MX" sz="1800" dirty="0">
              <a:latin typeface="Proxima Nova Rg" panose="02000506030000020004" pitchFamily="50" charset="0"/>
            </a:rPr>
            <a:t>Estructura Organizacional. </a:t>
          </a:r>
          <a:endParaRPr lang="es-MX" sz="1800" dirty="0"/>
        </a:p>
      </dgm:t>
    </dgm:pt>
    <dgm:pt modelId="{173BBA02-1AD0-4F14-857A-8AFC3C8BC4BE}" type="parTrans" cxnId="{EA341966-BB89-4CCF-8288-08F619FD03AD}">
      <dgm:prSet/>
      <dgm:spPr/>
      <dgm:t>
        <a:bodyPr/>
        <a:lstStyle/>
        <a:p>
          <a:endParaRPr lang="es-MX" sz="1800"/>
        </a:p>
      </dgm:t>
    </dgm:pt>
    <dgm:pt modelId="{6A0B7AD8-7AEF-4313-9CA4-64861BB669A6}" type="sibTrans" cxnId="{EA341966-BB89-4CCF-8288-08F619FD03AD}">
      <dgm:prSet/>
      <dgm:spPr/>
      <dgm:t>
        <a:bodyPr/>
        <a:lstStyle/>
        <a:p>
          <a:endParaRPr lang="es-MX" sz="1800"/>
        </a:p>
      </dgm:t>
    </dgm:pt>
    <dgm:pt modelId="{60DA6EBF-5F08-4235-95A9-177F31932984}">
      <dgm:prSet phldrT="[Texto]" custT="1"/>
      <dgm:spPr>
        <a:solidFill>
          <a:schemeClr val="accent1">
            <a:lumMod val="40000"/>
            <a:lumOff val="60000"/>
            <a:alpha val="90000"/>
          </a:schemeClr>
        </a:solidFill>
      </dgm:spPr>
      <dgm:t>
        <a:bodyPr/>
        <a:lstStyle/>
        <a:p>
          <a:pPr>
            <a:buFont typeface="Wingdings" panose="05000000000000000000" pitchFamily="2" charset="2"/>
            <a:buChar char="q"/>
          </a:pPr>
          <a:r>
            <a:rPr lang="es-MX" sz="1800" dirty="0">
              <a:latin typeface="Proxima Nova Rg" panose="02000506030000020004" pitchFamily="50" charset="0"/>
            </a:rPr>
            <a:t>Asignación de Responsabilidad y Delegación de Autoridad</a:t>
          </a:r>
          <a:endParaRPr lang="es-MX" sz="1800" dirty="0"/>
        </a:p>
      </dgm:t>
    </dgm:pt>
    <dgm:pt modelId="{0A696D92-D528-48E5-8256-823DF5E99D0B}" type="parTrans" cxnId="{18BC788B-8D8D-41F3-A8E1-6C8DAF5ACB9E}">
      <dgm:prSet/>
      <dgm:spPr/>
      <dgm:t>
        <a:bodyPr/>
        <a:lstStyle/>
        <a:p>
          <a:endParaRPr lang="es-MX" sz="1800"/>
        </a:p>
      </dgm:t>
    </dgm:pt>
    <dgm:pt modelId="{018FD0AC-26A0-41C2-B537-0AB5ECCCD18E}" type="sibTrans" cxnId="{18BC788B-8D8D-41F3-A8E1-6C8DAF5ACB9E}">
      <dgm:prSet/>
      <dgm:spPr/>
      <dgm:t>
        <a:bodyPr/>
        <a:lstStyle/>
        <a:p>
          <a:endParaRPr lang="es-MX" sz="1800"/>
        </a:p>
      </dgm:t>
    </dgm:pt>
    <dgm:pt modelId="{D282954B-B547-414A-B616-3B79FAC74CF5}">
      <dgm:prSet phldrT="[Texto]" custT="1"/>
      <dgm:spPr>
        <a:solidFill>
          <a:schemeClr val="tx2">
            <a:lumMod val="40000"/>
            <a:lumOff val="60000"/>
            <a:alpha val="90000"/>
          </a:schemeClr>
        </a:solidFill>
      </dgm:spPr>
      <dgm:t>
        <a:bodyPr/>
        <a:lstStyle/>
        <a:p>
          <a:pPr>
            <a:buFont typeface="Wingdings" panose="05000000000000000000" pitchFamily="2" charset="2"/>
            <a:buChar char="q"/>
          </a:pPr>
          <a:r>
            <a:rPr lang="es-MX" sz="1800" dirty="0">
              <a:latin typeface="Proxima Nova Rg" panose="02000506030000020004" pitchFamily="50" charset="0"/>
            </a:rPr>
            <a:t>Documentación y Formalización del Control Interno</a:t>
          </a:r>
          <a:endParaRPr lang="es-MX" sz="1800" dirty="0"/>
        </a:p>
      </dgm:t>
    </dgm:pt>
    <dgm:pt modelId="{012A18AD-2217-4894-87B2-95C3CC7DB24B}" type="parTrans" cxnId="{C6223C27-0A66-4862-AD89-CA433563A64C}">
      <dgm:prSet/>
      <dgm:spPr/>
      <dgm:t>
        <a:bodyPr/>
        <a:lstStyle/>
        <a:p>
          <a:endParaRPr lang="es-MX" sz="1800"/>
        </a:p>
      </dgm:t>
    </dgm:pt>
    <dgm:pt modelId="{52A1335B-BA0F-481B-A612-BA936238CFD6}" type="sibTrans" cxnId="{C6223C27-0A66-4862-AD89-CA433563A64C}">
      <dgm:prSet/>
      <dgm:spPr/>
      <dgm:t>
        <a:bodyPr/>
        <a:lstStyle/>
        <a:p>
          <a:endParaRPr lang="es-MX" sz="1800"/>
        </a:p>
      </dgm:t>
    </dgm:pt>
    <dgm:pt modelId="{EA4B4ADD-48C9-4D11-A189-D99DC42A217B}" type="pres">
      <dgm:prSet presAssocID="{0415ECC2-68A8-4262-BCC1-5D57EEE400B0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3C579C3A-8EE2-4CAB-8476-246119539EA3}" type="pres">
      <dgm:prSet presAssocID="{ADE35BDB-DA3A-4213-8E72-29E3F2521E1D}" presName="vertFlow" presStyleCnt="0"/>
      <dgm:spPr/>
    </dgm:pt>
    <dgm:pt modelId="{9DEE29B2-C46B-4E95-8478-21E8CD71CFCA}" type="pres">
      <dgm:prSet presAssocID="{ADE35BDB-DA3A-4213-8E72-29E3F2521E1D}" presName="header" presStyleLbl="node1" presStyleIdx="0" presStyleCnt="1"/>
      <dgm:spPr/>
      <dgm:t>
        <a:bodyPr/>
        <a:lstStyle/>
        <a:p>
          <a:endParaRPr lang="es-MX"/>
        </a:p>
      </dgm:t>
    </dgm:pt>
    <dgm:pt modelId="{43898C79-5CE4-42E6-A660-DFF948E1D30A}" type="pres">
      <dgm:prSet presAssocID="{0A696D92-D528-48E5-8256-823DF5E99D0B}" presName="parTrans" presStyleLbl="sibTrans2D1" presStyleIdx="0" presStyleCnt="2"/>
      <dgm:spPr/>
      <dgm:t>
        <a:bodyPr/>
        <a:lstStyle/>
        <a:p>
          <a:endParaRPr lang="es-MX"/>
        </a:p>
      </dgm:t>
    </dgm:pt>
    <dgm:pt modelId="{54F7FB6E-C596-4AE5-A700-4C2EACA3E052}" type="pres">
      <dgm:prSet presAssocID="{60DA6EBF-5F08-4235-95A9-177F31932984}" presName="child" presStyleLbl="alignAccFollow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09FBD2E0-E07B-4525-B8A5-1CCADEF4E68E}" type="pres">
      <dgm:prSet presAssocID="{018FD0AC-26A0-41C2-B537-0AB5ECCCD18E}" presName="sibTrans" presStyleLbl="sibTrans2D1" presStyleIdx="1" presStyleCnt="2"/>
      <dgm:spPr/>
      <dgm:t>
        <a:bodyPr/>
        <a:lstStyle/>
        <a:p>
          <a:endParaRPr lang="es-MX"/>
        </a:p>
      </dgm:t>
    </dgm:pt>
    <dgm:pt modelId="{437600B2-094E-4B37-B57B-CE24A1938BF5}" type="pres">
      <dgm:prSet presAssocID="{D282954B-B547-414A-B616-3B79FAC74CF5}" presName="child" presStyleLbl="alignAccFollowNode1" presStyleIdx="1" presStyleCnt="2" custScaleY="129243">
        <dgm:presLayoutVars>
          <dgm:chMax val="0"/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13C7D869-79D9-4E4E-81DD-57402451B3A1}" type="presOf" srcId="{D282954B-B547-414A-B616-3B79FAC74CF5}" destId="{437600B2-094E-4B37-B57B-CE24A1938BF5}" srcOrd="0" destOrd="0" presId="urn:microsoft.com/office/officeart/2005/8/layout/lProcess1"/>
    <dgm:cxn modelId="{C6223C27-0A66-4862-AD89-CA433563A64C}" srcId="{ADE35BDB-DA3A-4213-8E72-29E3F2521E1D}" destId="{D282954B-B547-414A-B616-3B79FAC74CF5}" srcOrd="1" destOrd="0" parTransId="{012A18AD-2217-4894-87B2-95C3CC7DB24B}" sibTransId="{52A1335B-BA0F-481B-A612-BA936238CFD6}"/>
    <dgm:cxn modelId="{EA341966-BB89-4CCF-8288-08F619FD03AD}" srcId="{0415ECC2-68A8-4262-BCC1-5D57EEE400B0}" destId="{ADE35BDB-DA3A-4213-8E72-29E3F2521E1D}" srcOrd="0" destOrd="0" parTransId="{173BBA02-1AD0-4F14-857A-8AFC3C8BC4BE}" sibTransId="{6A0B7AD8-7AEF-4313-9CA4-64861BB669A6}"/>
    <dgm:cxn modelId="{0AFA9DEA-6D56-45A8-B6D6-5B1E8771E36B}" type="presOf" srcId="{0A696D92-D528-48E5-8256-823DF5E99D0B}" destId="{43898C79-5CE4-42E6-A660-DFF948E1D30A}" srcOrd="0" destOrd="0" presId="urn:microsoft.com/office/officeart/2005/8/layout/lProcess1"/>
    <dgm:cxn modelId="{B6638A9B-1D5A-4E19-ACE7-5882A08946EA}" type="presOf" srcId="{60DA6EBF-5F08-4235-95A9-177F31932984}" destId="{54F7FB6E-C596-4AE5-A700-4C2EACA3E052}" srcOrd="0" destOrd="0" presId="urn:microsoft.com/office/officeart/2005/8/layout/lProcess1"/>
    <dgm:cxn modelId="{18BC788B-8D8D-41F3-A8E1-6C8DAF5ACB9E}" srcId="{ADE35BDB-DA3A-4213-8E72-29E3F2521E1D}" destId="{60DA6EBF-5F08-4235-95A9-177F31932984}" srcOrd="0" destOrd="0" parTransId="{0A696D92-D528-48E5-8256-823DF5E99D0B}" sibTransId="{018FD0AC-26A0-41C2-B537-0AB5ECCCD18E}"/>
    <dgm:cxn modelId="{1C1CF882-4794-42EC-9A8C-1A6900D2C738}" type="presOf" srcId="{0415ECC2-68A8-4262-BCC1-5D57EEE400B0}" destId="{EA4B4ADD-48C9-4D11-A189-D99DC42A217B}" srcOrd="0" destOrd="0" presId="urn:microsoft.com/office/officeart/2005/8/layout/lProcess1"/>
    <dgm:cxn modelId="{ECC0F895-2878-488A-9B42-DB331FDEF56F}" type="presOf" srcId="{ADE35BDB-DA3A-4213-8E72-29E3F2521E1D}" destId="{9DEE29B2-C46B-4E95-8478-21E8CD71CFCA}" srcOrd="0" destOrd="0" presId="urn:microsoft.com/office/officeart/2005/8/layout/lProcess1"/>
    <dgm:cxn modelId="{D4732ED0-3F18-4270-BEC8-CFF5B7CC5ADF}" type="presOf" srcId="{018FD0AC-26A0-41C2-B537-0AB5ECCCD18E}" destId="{09FBD2E0-E07B-4525-B8A5-1CCADEF4E68E}" srcOrd="0" destOrd="0" presId="urn:microsoft.com/office/officeart/2005/8/layout/lProcess1"/>
    <dgm:cxn modelId="{3DE8422A-C992-4754-A199-C327A18BD134}" type="presParOf" srcId="{EA4B4ADD-48C9-4D11-A189-D99DC42A217B}" destId="{3C579C3A-8EE2-4CAB-8476-246119539EA3}" srcOrd="0" destOrd="0" presId="urn:microsoft.com/office/officeart/2005/8/layout/lProcess1"/>
    <dgm:cxn modelId="{2E7577DF-1455-475A-A4EC-A2B535283D7F}" type="presParOf" srcId="{3C579C3A-8EE2-4CAB-8476-246119539EA3}" destId="{9DEE29B2-C46B-4E95-8478-21E8CD71CFCA}" srcOrd="0" destOrd="0" presId="urn:microsoft.com/office/officeart/2005/8/layout/lProcess1"/>
    <dgm:cxn modelId="{DE50B525-17B6-4AA6-8A9D-62C232AB9410}" type="presParOf" srcId="{3C579C3A-8EE2-4CAB-8476-246119539EA3}" destId="{43898C79-5CE4-42E6-A660-DFF948E1D30A}" srcOrd="1" destOrd="0" presId="urn:microsoft.com/office/officeart/2005/8/layout/lProcess1"/>
    <dgm:cxn modelId="{B9AD44D8-9E46-4118-95F5-A43637E69025}" type="presParOf" srcId="{3C579C3A-8EE2-4CAB-8476-246119539EA3}" destId="{54F7FB6E-C596-4AE5-A700-4C2EACA3E052}" srcOrd="2" destOrd="0" presId="urn:microsoft.com/office/officeart/2005/8/layout/lProcess1"/>
    <dgm:cxn modelId="{D38E95E5-5BC7-4B2D-A25A-0C0BB7690D6D}" type="presParOf" srcId="{3C579C3A-8EE2-4CAB-8476-246119539EA3}" destId="{09FBD2E0-E07B-4525-B8A5-1CCADEF4E68E}" srcOrd="3" destOrd="0" presId="urn:microsoft.com/office/officeart/2005/8/layout/lProcess1"/>
    <dgm:cxn modelId="{15076730-B552-4A57-A35A-FBF10BDFE505}" type="presParOf" srcId="{3C579C3A-8EE2-4CAB-8476-246119539EA3}" destId="{437600B2-094E-4B37-B57B-CE24A1938BF5}" srcOrd="4" destOrd="0" presId="urn:microsoft.com/office/officeart/2005/8/layout/l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EE29B2-C46B-4E95-8478-21E8CD71CFCA}">
      <dsp:nvSpPr>
        <dsp:cNvPr id="0" name=""/>
        <dsp:cNvSpPr/>
      </dsp:nvSpPr>
      <dsp:spPr>
        <a:xfrm>
          <a:off x="458" y="1044827"/>
          <a:ext cx="3342304" cy="835576"/>
        </a:xfrm>
        <a:prstGeom prst="roundRect">
          <a:avLst>
            <a:gd name="adj" fmla="val 10000"/>
          </a:avLst>
        </a:prstGeom>
        <a:solidFill>
          <a:schemeClr val="accent6">
            <a:lumMod val="40000"/>
            <a:lumOff val="6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800" kern="1200" dirty="0">
              <a:latin typeface="Proxima Nova Rg" panose="02000506030000020004" pitchFamily="50" charset="0"/>
            </a:rPr>
            <a:t>Definición de objetivos institucionales: </a:t>
          </a:r>
          <a:endParaRPr lang="es-MX" sz="1800" kern="1200" dirty="0"/>
        </a:p>
      </dsp:txBody>
      <dsp:txXfrm>
        <a:off x="24931" y="1069300"/>
        <a:ext cx="3293358" cy="786630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EE29B2-C46B-4E95-8478-21E8CD71CFCA}">
      <dsp:nvSpPr>
        <dsp:cNvPr id="0" name=""/>
        <dsp:cNvSpPr/>
      </dsp:nvSpPr>
      <dsp:spPr>
        <a:xfrm>
          <a:off x="647" y="775380"/>
          <a:ext cx="2912033" cy="72800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b="0" kern="1200" dirty="0">
              <a:latin typeface="Proxima Nova Rg" panose="02000506030000020004" pitchFamily="50" charset="0"/>
            </a:rPr>
            <a:t>Identificación de Riesgos. </a:t>
          </a:r>
          <a:endParaRPr lang="es-MX" sz="2000" b="0" kern="1200" dirty="0"/>
        </a:p>
      </dsp:txBody>
      <dsp:txXfrm>
        <a:off x="21970" y="796703"/>
        <a:ext cx="2869387" cy="685362"/>
      </dsp:txXfrm>
    </dsp:sp>
    <dsp:sp modelId="{43898C79-5CE4-42E6-A660-DFF948E1D30A}">
      <dsp:nvSpPr>
        <dsp:cNvPr id="0" name=""/>
        <dsp:cNvSpPr/>
      </dsp:nvSpPr>
      <dsp:spPr>
        <a:xfrm rot="5400000">
          <a:off x="1306862" y="1739292"/>
          <a:ext cx="299604" cy="127401"/>
        </a:xfrm>
        <a:prstGeom prst="rightArrow">
          <a:avLst>
            <a:gd name="adj1" fmla="val 66700"/>
            <a:gd name="adj2" fmla="val 50000"/>
          </a:avLst>
        </a:prstGeom>
        <a:gradFill rotWithShape="0">
          <a:gsLst>
            <a:gs pos="0">
              <a:schemeClr val="accent6">
                <a:tint val="6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6">
                <a:tint val="6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6">
                <a:tint val="6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54F7FB6E-C596-4AE5-A700-4C2EACA3E052}">
      <dsp:nvSpPr>
        <dsp:cNvPr id="0" name=""/>
        <dsp:cNvSpPr/>
      </dsp:nvSpPr>
      <dsp:spPr>
        <a:xfrm>
          <a:off x="647" y="2102597"/>
          <a:ext cx="2912033" cy="728008"/>
        </a:xfrm>
        <a:prstGeom prst="roundRect">
          <a:avLst>
            <a:gd name="adj" fmla="val 10000"/>
          </a:avLst>
        </a:prstGeom>
        <a:solidFill>
          <a:schemeClr val="accent6">
            <a:lumMod val="40000"/>
            <a:lumOff val="60000"/>
            <a:alpha val="90000"/>
          </a:schemeClr>
        </a:solidFill>
        <a:ln w="6350" cap="flat" cmpd="sng" algn="ctr">
          <a:solidFill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Char char="q"/>
          </a:pPr>
          <a:r>
            <a:rPr lang="es-MX" sz="2000" b="0" kern="1200" dirty="0">
              <a:latin typeface="Proxima Nova Rg" panose="02000506030000020004" pitchFamily="50" charset="0"/>
            </a:rPr>
            <a:t>Análisis de Riesgos.</a:t>
          </a:r>
          <a:endParaRPr lang="es-MX" sz="2000" b="0" kern="1200" dirty="0"/>
        </a:p>
      </dsp:txBody>
      <dsp:txXfrm>
        <a:off x="21970" y="2123920"/>
        <a:ext cx="2869387" cy="685362"/>
      </dsp:txXfrm>
    </dsp:sp>
    <dsp:sp modelId="{09FBD2E0-E07B-4525-B8A5-1CCADEF4E68E}">
      <dsp:nvSpPr>
        <dsp:cNvPr id="0" name=""/>
        <dsp:cNvSpPr/>
      </dsp:nvSpPr>
      <dsp:spPr>
        <a:xfrm rot="5400000">
          <a:off x="1288156" y="2999114"/>
          <a:ext cx="337016" cy="127401"/>
        </a:xfrm>
        <a:prstGeom prst="rightArrow">
          <a:avLst>
            <a:gd name="adj1" fmla="val 66700"/>
            <a:gd name="adj2" fmla="val 50000"/>
          </a:avLst>
        </a:prstGeom>
        <a:gradFill rotWithShape="0">
          <a:gsLst>
            <a:gs pos="0">
              <a:schemeClr val="accent6">
                <a:tint val="6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6">
                <a:tint val="6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6">
                <a:tint val="6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437600B2-094E-4B37-B57B-CE24A1938BF5}">
      <dsp:nvSpPr>
        <dsp:cNvPr id="0" name=""/>
        <dsp:cNvSpPr/>
      </dsp:nvSpPr>
      <dsp:spPr>
        <a:xfrm>
          <a:off x="647" y="3295024"/>
          <a:ext cx="2912033" cy="940899"/>
        </a:xfrm>
        <a:prstGeom prst="roundRect">
          <a:avLst>
            <a:gd name="adj" fmla="val 10000"/>
          </a:avLst>
        </a:prstGeom>
        <a:solidFill>
          <a:srgbClr val="CEEAB0"/>
        </a:solidFill>
        <a:ln w="6350" cap="flat" cmpd="sng" algn="ctr">
          <a:noFill/>
          <a:prstDash val="solid"/>
          <a:miter lim="800000"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Char char="q"/>
          </a:pPr>
          <a:r>
            <a:rPr lang="es-MX" sz="2000" b="0" kern="1200" dirty="0">
              <a:latin typeface="Proxima Nova Rg" panose="02000506030000020004" pitchFamily="50" charset="0"/>
            </a:rPr>
            <a:t>Responder de Riesgos.</a:t>
          </a:r>
          <a:endParaRPr lang="es-MX" sz="2000" b="0" kern="1200" dirty="0"/>
        </a:p>
      </dsp:txBody>
      <dsp:txXfrm>
        <a:off x="28205" y="3322582"/>
        <a:ext cx="2856917" cy="885783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E2368F-C059-4249-AB4E-491B40E10340}">
      <dsp:nvSpPr>
        <dsp:cNvPr id="0" name=""/>
        <dsp:cNvSpPr/>
      </dsp:nvSpPr>
      <dsp:spPr>
        <a:xfrm>
          <a:off x="712928" y="268462"/>
          <a:ext cx="6631568" cy="2585700"/>
        </a:xfrm>
        <a:prstGeom prst="roundRect">
          <a:avLst/>
        </a:prstGeom>
        <a:solidFill>
          <a:schemeClr val="accent6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b="1" kern="1200" dirty="0">
              <a:latin typeface="Proxima Nova Rg" panose="02000506030000020004" pitchFamily="50" charset="0"/>
            </a:rPr>
            <a:t>IMPLEMENTACIÓN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>
              <a:latin typeface="Proxima Nova Rg" panose="02000506030000020004" pitchFamily="50" charset="0"/>
            </a:rPr>
            <a:t>Los titulares de las unidades administrativas de diseñar las políticas y procedimientos que se ajusten a las disposiciones jurídicas y normativas y a las circunstancias especificas de la institución y su aplicación.</a:t>
          </a:r>
          <a:endParaRPr lang="es-MX" sz="2400" kern="1200" dirty="0">
            <a:latin typeface="Proxima Nova Rg" panose="02000506030000020004" pitchFamily="50" charset="0"/>
            <a:cs typeface="Times New Roman" panose="02020603050405020304" pitchFamily="18" charset="0"/>
          </a:endParaRPr>
        </a:p>
      </dsp:txBody>
      <dsp:txXfrm>
        <a:off x="839151" y="394685"/>
        <a:ext cx="6379122" cy="2333254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3E6F1F-570E-47D1-9B17-28382D1E08F4}">
      <dsp:nvSpPr>
        <dsp:cNvPr id="0" name=""/>
        <dsp:cNvSpPr/>
      </dsp:nvSpPr>
      <dsp:spPr>
        <a:xfrm>
          <a:off x="0" y="1037826"/>
          <a:ext cx="10067785" cy="1433046"/>
        </a:xfrm>
        <a:prstGeom prst="notchedRightArrow">
          <a:avLst/>
        </a:prstGeom>
        <a:solidFill>
          <a:schemeClr val="accent1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901B952-8F87-417E-AEB0-5CF8ED64253C}">
      <dsp:nvSpPr>
        <dsp:cNvPr id="0" name=""/>
        <dsp:cNvSpPr/>
      </dsp:nvSpPr>
      <dsp:spPr>
        <a:xfrm>
          <a:off x="0" y="860780"/>
          <a:ext cx="2555769" cy="5637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b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600" b="1" kern="1200" dirty="0">
              <a:solidFill>
                <a:schemeClr val="tx1">
                  <a:lumMod val="50000"/>
                  <a:lumOff val="50000"/>
                </a:schemeClr>
              </a:solidFill>
            </a:rPr>
            <a:t> </a:t>
          </a:r>
          <a:endParaRPr lang="es-MX" sz="1600" kern="1200" dirty="0">
            <a:solidFill>
              <a:schemeClr val="tx1">
                <a:lumMod val="50000"/>
                <a:lumOff val="50000"/>
              </a:schemeClr>
            </a:solidFill>
          </a:endParaRPr>
        </a:p>
      </dsp:txBody>
      <dsp:txXfrm>
        <a:off x="0" y="860780"/>
        <a:ext cx="2555769" cy="563788"/>
      </dsp:txXfrm>
    </dsp:sp>
    <dsp:sp modelId="{FCA7CDE8-459E-48C6-AAEE-59AFB3EBD067}">
      <dsp:nvSpPr>
        <dsp:cNvPr id="0" name=""/>
        <dsp:cNvSpPr/>
      </dsp:nvSpPr>
      <dsp:spPr>
        <a:xfrm>
          <a:off x="959183" y="1588882"/>
          <a:ext cx="299452" cy="358261"/>
        </a:xfrm>
        <a:prstGeom prst="ellipse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hemeClr val="lt1">
            <a:hueOff val="0"/>
            <a:satOff val="0"/>
            <a:lumOff val="0"/>
            <a:alphaOff val="0"/>
          </a:schemeClr>
        </a:lnRef>
        <a:fillRef idx="1">
          <a:schemeClr val="accent5">
            <a:hueOff val="-7353344"/>
            <a:satOff val="-10228"/>
            <a:lumOff val="-3922"/>
            <a:alphaOff val="0"/>
          </a:schemeClr>
        </a:fillRef>
        <a:effectRef idx="0">
          <a:schemeClr val="accent5">
            <a:hueOff val="-7353344"/>
            <a:satOff val="-10228"/>
            <a:lumOff val="-3922"/>
            <a:alphaOff val="0"/>
          </a:schemeClr>
        </a:effectRef>
        <a:fontRef idx="minor">
          <a:schemeClr val="lt1"/>
        </a:fontRef>
      </dsp:style>
    </dsp:sp>
    <dsp:sp modelId="{07B7EF07-681B-4E98-9DA1-9CC6F5512FBB}">
      <dsp:nvSpPr>
        <dsp:cNvPr id="0" name=""/>
        <dsp:cNvSpPr/>
      </dsp:nvSpPr>
      <dsp:spPr>
        <a:xfrm>
          <a:off x="1156104" y="2149569"/>
          <a:ext cx="2308824" cy="14330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1600" b="0" kern="1200" dirty="0">
            <a:solidFill>
              <a:schemeClr val="tx1">
                <a:lumMod val="50000"/>
                <a:lumOff val="50000"/>
              </a:schemeClr>
            </a:solidFill>
          </a:endParaRPr>
        </a:p>
      </dsp:txBody>
      <dsp:txXfrm>
        <a:off x="1156104" y="2149569"/>
        <a:ext cx="2308824" cy="1433046"/>
      </dsp:txXfrm>
    </dsp:sp>
    <dsp:sp modelId="{77773522-1886-46A2-A3DD-D162FE487E3E}">
      <dsp:nvSpPr>
        <dsp:cNvPr id="0" name=""/>
        <dsp:cNvSpPr/>
      </dsp:nvSpPr>
      <dsp:spPr>
        <a:xfrm>
          <a:off x="3448972" y="1648877"/>
          <a:ext cx="358261" cy="358261"/>
        </a:xfrm>
        <a:prstGeom prst="ellipse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871AF9B-A864-4398-A5E5-2B1FEF32887A}">
      <dsp:nvSpPr>
        <dsp:cNvPr id="0" name=""/>
        <dsp:cNvSpPr/>
      </dsp:nvSpPr>
      <dsp:spPr>
        <a:xfrm>
          <a:off x="2575084" y="0"/>
          <a:ext cx="2120781" cy="3103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b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1200" b="0" kern="1200" dirty="0">
            <a:solidFill>
              <a:schemeClr val="tx1">
                <a:lumMod val="50000"/>
                <a:lumOff val="50000"/>
              </a:schemeClr>
            </a:solidFill>
          </a:endParaRPr>
        </a:p>
      </dsp:txBody>
      <dsp:txXfrm>
        <a:off x="2575084" y="0"/>
        <a:ext cx="2120781" cy="310340"/>
      </dsp:txXfrm>
    </dsp:sp>
    <dsp:sp modelId="{CED4BA74-69D5-416F-AC83-B4D08358E875}">
      <dsp:nvSpPr>
        <dsp:cNvPr id="0" name=""/>
        <dsp:cNvSpPr/>
      </dsp:nvSpPr>
      <dsp:spPr>
        <a:xfrm>
          <a:off x="5004746" y="1582745"/>
          <a:ext cx="358261" cy="358261"/>
        </a:xfrm>
        <a:prstGeom prst="ellipse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B134AB7-6823-4FF1-84B5-FA22CAF015AF}">
      <dsp:nvSpPr>
        <dsp:cNvPr id="0" name=""/>
        <dsp:cNvSpPr/>
      </dsp:nvSpPr>
      <dsp:spPr>
        <a:xfrm>
          <a:off x="7256954" y="2149569"/>
          <a:ext cx="1802910" cy="14330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6032" tIns="256032" rIns="256032" bIns="256032" numCol="1" spcCol="1270" anchor="t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3600" kern="1200" dirty="0">
            <a:solidFill>
              <a:schemeClr val="bg1"/>
            </a:solidFill>
          </a:endParaRPr>
        </a:p>
      </dsp:txBody>
      <dsp:txXfrm>
        <a:off x="7256954" y="2149569"/>
        <a:ext cx="1802910" cy="1433046"/>
      </dsp:txXfrm>
    </dsp:sp>
    <dsp:sp modelId="{314EDF26-3684-44D2-A6F9-CD29B76CD95D}">
      <dsp:nvSpPr>
        <dsp:cNvPr id="0" name=""/>
        <dsp:cNvSpPr/>
      </dsp:nvSpPr>
      <dsp:spPr>
        <a:xfrm>
          <a:off x="8795487" y="1581835"/>
          <a:ext cx="358261" cy="358261"/>
        </a:xfrm>
        <a:prstGeom prst="ellipse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hemeClr val="lt1">
            <a:hueOff val="0"/>
            <a:satOff val="0"/>
            <a:lumOff val="0"/>
            <a:alphaOff val="0"/>
          </a:schemeClr>
        </a:lnRef>
        <a:fillRef idx="1">
          <a:schemeClr val="accent5">
            <a:hueOff val="0"/>
            <a:satOff val="0"/>
            <a:lumOff val="0"/>
            <a:alphaOff val="0"/>
          </a:schemeClr>
        </a:fillRef>
        <a:effectRef idx="0">
          <a:schemeClr val="accent5">
            <a:hueOff val="0"/>
            <a:satOff val="0"/>
            <a:lumOff val="0"/>
            <a:alphaOff val="0"/>
          </a:schemeClr>
        </a:effectRef>
        <a:fontRef idx="minor">
          <a:schemeClr val="lt1"/>
        </a:fontRef>
      </dsp:style>
    </dsp:sp>
  </dsp:spTree>
</dsp:drawing>
</file>

<file path=ppt/diagrams/drawing3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EE29B2-C46B-4E95-8478-21E8CD71CFCA}">
      <dsp:nvSpPr>
        <dsp:cNvPr id="0" name=""/>
        <dsp:cNvSpPr/>
      </dsp:nvSpPr>
      <dsp:spPr>
        <a:xfrm>
          <a:off x="833" y="442234"/>
          <a:ext cx="2708096" cy="677024"/>
        </a:xfrm>
        <a:prstGeom prst="roundRect">
          <a:avLst>
            <a:gd name="adj" fmla="val 10000"/>
          </a:avLst>
        </a:prstGeom>
        <a:solidFill>
          <a:schemeClr val="tx2">
            <a:lumMod val="40000"/>
            <a:lumOff val="6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800" kern="1200" dirty="0">
              <a:latin typeface="Proxima Nova Rg" panose="02000506030000020004" pitchFamily="50" charset="0"/>
            </a:rPr>
            <a:t>Actitud de Respaldo del Titular y la Administración.</a:t>
          </a:r>
          <a:endParaRPr lang="es-MX" sz="1800" kern="1200" dirty="0"/>
        </a:p>
      </dsp:txBody>
      <dsp:txXfrm>
        <a:off x="20662" y="462063"/>
        <a:ext cx="2668438" cy="637366"/>
      </dsp:txXfrm>
    </dsp:sp>
    <dsp:sp modelId="{43898C79-5CE4-42E6-A660-DFF948E1D30A}">
      <dsp:nvSpPr>
        <dsp:cNvPr id="0" name=""/>
        <dsp:cNvSpPr/>
      </dsp:nvSpPr>
      <dsp:spPr>
        <a:xfrm rot="5400000">
          <a:off x="1295642" y="1178497"/>
          <a:ext cx="118479" cy="118479"/>
        </a:xfrm>
        <a:prstGeom prst="rightArrow">
          <a:avLst>
            <a:gd name="adj1" fmla="val 667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54F7FB6E-C596-4AE5-A700-4C2EACA3E052}">
      <dsp:nvSpPr>
        <dsp:cNvPr id="0" name=""/>
        <dsp:cNvSpPr/>
      </dsp:nvSpPr>
      <dsp:spPr>
        <a:xfrm>
          <a:off x="833" y="1356216"/>
          <a:ext cx="2708096" cy="677024"/>
        </a:xfrm>
        <a:prstGeom prst="roundRect">
          <a:avLst>
            <a:gd name="adj" fmla="val 10000"/>
          </a:avLst>
        </a:prstGeom>
        <a:solidFill>
          <a:schemeClr val="accent1">
            <a:lumMod val="40000"/>
            <a:lumOff val="60000"/>
            <a:alpha val="9000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Char char="q"/>
          </a:pPr>
          <a:r>
            <a:rPr lang="es-MX" sz="1800" kern="1200" dirty="0">
              <a:latin typeface="Proxima Nova Rg" panose="02000506030000020004" pitchFamily="50" charset="0"/>
            </a:rPr>
            <a:t>Apego a las Normas de Conducta. </a:t>
          </a:r>
          <a:endParaRPr lang="es-MX" sz="1800" kern="1200" dirty="0"/>
        </a:p>
      </dsp:txBody>
      <dsp:txXfrm>
        <a:off x="20662" y="1376045"/>
        <a:ext cx="2668438" cy="637366"/>
      </dsp:txXfrm>
    </dsp:sp>
    <dsp:sp modelId="{09FBD2E0-E07B-4525-B8A5-1CCADEF4E68E}">
      <dsp:nvSpPr>
        <dsp:cNvPr id="0" name=""/>
        <dsp:cNvSpPr/>
      </dsp:nvSpPr>
      <dsp:spPr>
        <a:xfrm rot="5400000">
          <a:off x="1295642" y="2092480"/>
          <a:ext cx="118479" cy="118479"/>
        </a:xfrm>
        <a:prstGeom prst="rightArrow">
          <a:avLst>
            <a:gd name="adj1" fmla="val 667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437600B2-094E-4B37-B57B-CE24A1938BF5}">
      <dsp:nvSpPr>
        <dsp:cNvPr id="0" name=""/>
        <dsp:cNvSpPr/>
      </dsp:nvSpPr>
      <dsp:spPr>
        <a:xfrm>
          <a:off x="833" y="2270198"/>
          <a:ext cx="2708096" cy="875006"/>
        </a:xfrm>
        <a:prstGeom prst="roundRect">
          <a:avLst>
            <a:gd name="adj" fmla="val 10000"/>
          </a:avLst>
        </a:prstGeom>
        <a:solidFill>
          <a:schemeClr val="tx2">
            <a:lumMod val="40000"/>
            <a:lumOff val="60000"/>
            <a:alpha val="9000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Char char="q"/>
          </a:pPr>
          <a:r>
            <a:rPr lang="es-MX" sz="1600" kern="1200" dirty="0">
              <a:latin typeface="Proxima Nova Rg" panose="02000506030000020004" pitchFamily="50" charset="0"/>
            </a:rPr>
            <a:t>Apego, Supervisión y Actualización Continua del Programa de Promoción de la Integridad</a:t>
          </a:r>
          <a:endParaRPr lang="es-MX" sz="1600" kern="1200" dirty="0"/>
        </a:p>
      </dsp:txBody>
      <dsp:txXfrm>
        <a:off x="26461" y="2295826"/>
        <a:ext cx="2656840" cy="823750"/>
      </dsp:txXfrm>
    </dsp:sp>
    <dsp:sp modelId="{EAA6762F-C64D-4078-8922-A7DB532BABB7}">
      <dsp:nvSpPr>
        <dsp:cNvPr id="0" name=""/>
        <dsp:cNvSpPr/>
      </dsp:nvSpPr>
      <dsp:spPr>
        <a:xfrm>
          <a:off x="3088063" y="442234"/>
          <a:ext cx="2708096" cy="677024"/>
        </a:xfrm>
        <a:prstGeom prst="roundRect">
          <a:avLst>
            <a:gd name="adj" fmla="val 10000"/>
          </a:avLst>
        </a:prstGeom>
        <a:solidFill>
          <a:schemeClr val="tx2">
            <a:lumMod val="40000"/>
            <a:lumOff val="6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800" kern="1200" dirty="0">
              <a:latin typeface="Proxima Nova Rg" panose="02000506030000020004" pitchFamily="50" charset="0"/>
            </a:rPr>
            <a:t>Normas de Conducta</a:t>
          </a:r>
          <a:endParaRPr lang="es-MX" sz="1800" kern="1200" dirty="0"/>
        </a:p>
      </dsp:txBody>
      <dsp:txXfrm>
        <a:off x="3107892" y="462063"/>
        <a:ext cx="2668438" cy="637366"/>
      </dsp:txXfrm>
    </dsp:sp>
    <dsp:sp modelId="{137F4C4E-FF6E-4EEE-86CA-36C8EE36B808}">
      <dsp:nvSpPr>
        <dsp:cNvPr id="0" name=""/>
        <dsp:cNvSpPr/>
      </dsp:nvSpPr>
      <dsp:spPr>
        <a:xfrm rot="5400000">
          <a:off x="4382871" y="1178497"/>
          <a:ext cx="118479" cy="118479"/>
        </a:xfrm>
        <a:prstGeom prst="rightArrow">
          <a:avLst>
            <a:gd name="adj1" fmla="val 667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850B8FFA-90FA-488A-B798-0777FB30FC92}">
      <dsp:nvSpPr>
        <dsp:cNvPr id="0" name=""/>
        <dsp:cNvSpPr/>
      </dsp:nvSpPr>
      <dsp:spPr>
        <a:xfrm>
          <a:off x="3088063" y="1356216"/>
          <a:ext cx="2708096" cy="677024"/>
        </a:xfrm>
        <a:prstGeom prst="roundRect">
          <a:avLst>
            <a:gd name="adj" fmla="val 10000"/>
          </a:avLst>
        </a:prstGeom>
        <a:solidFill>
          <a:schemeClr val="accent1">
            <a:lumMod val="40000"/>
            <a:lumOff val="60000"/>
            <a:alpha val="9000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Char char="q"/>
          </a:pPr>
          <a:r>
            <a:rPr lang="es-MX" sz="1800" kern="1200" dirty="0">
              <a:latin typeface="Proxima Nova Rg" panose="02000506030000020004" pitchFamily="50" charset="0"/>
            </a:rPr>
            <a:t>Programa de Promoción de la Integridad </a:t>
          </a:r>
          <a:endParaRPr lang="es-MX" sz="1800" kern="1200" dirty="0"/>
        </a:p>
      </dsp:txBody>
      <dsp:txXfrm>
        <a:off x="3107892" y="1376045"/>
        <a:ext cx="2668438" cy="637366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lProcess1">
  <dgm:title val=""/>
  <dgm:desc val=""/>
  <dgm:catLst>
    <dgm:cat type="process" pri="1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1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2"/>
      </dgm:ptLst>
      <dgm:cxnLst>
        <dgm:cxn modelId="3" srcId="0" destId="1" srcOrd="0" destOrd="0"/>
        <dgm:cxn modelId="4" srcId="0" destId="2" srcOrd="0" destOrd="0"/>
        <dgm:cxn modelId="5" srcId="1" destId="11" srcOrd="0" destOrd="0"/>
        <dgm:cxn modelId="6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R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header" refType="h"/>
      <dgm:constr type="w" for="des" forName="header" refType="h" refFor="des" refForName="header" op="equ" fact="4"/>
      <dgm:constr type="h" for="des" forName="child" refType="h" refFor="des" refForName="header" op="equ"/>
      <dgm:constr type="w" for="des" forName="child" refType="w" refFor="des" refForName="header" op="equ"/>
      <dgm:constr type="w" for="ch" forName="hSp" refType="w" refFor="des" refForName="header" op="equ" fact="0.14"/>
      <dgm:constr type="h" for="des" forName="parTrans" refType="h" refFor="des" refForName="header" op="equ" fact="0.35"/>
      <dgm:constr type="h" for="des" forName="sibTrans" refType="h" refFor="des" refForName="parTrans" op="equ"/>
      <dgm:constr type="primFontSz" for="des" forName="child" op="equ" val="65"/>
      <dgm:constr type="primFontSz" for="des" forName="header" op="equ" val="65"/>
    </dgm:constrLst>
    <dgm:ruleLst/>
    <dgm:forEach name="Name4" axis="ch" ptType="node">
      <dgm:layoutNode name="vertFlow">
        <dgm:choose name="Name5">
          <dgm:if name="Name6" func="var" arg="dir" op="equ" val="norm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if>
          <dgm:else name="Name7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header" styleLbl="node1"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8" axis="ch" ptType="parTrans" cnt="1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w" refType="h"/>
              <dgm:constr type="connDist"/>
              <dgm:constr type="wArH" refType="h" fact="0.25"/>
              <dgm:constr type="hArH" refType="wArH" fact="2"/>
              <dgm:constr type="stemThick" refType="hArH" fact="0.667"/>
              <dgm:constr type="begPad" refType="connDist" fact="0.25"/>
              <dgm:constr type="endPad" refType="connDist" fact="0.25"/>
            </dgm:constrLst>
            <dgm:ruleLst/>
          </dgm:layoutNode>
        </dgm:forEach>
        <dgm:forEach name="Name9" axis="ch" ptType="node">
          <dgm:layoutNode name="child" styleLbl="alignAccFollowNode1">
            <dgm:varLst>
              <dgm:chMax val="0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  <dgm:forEach name="Name10" axis="followSib" ptType="sibTrans" cnt="1">
            <dgm:layoutNode name="sibTrans" styleLbl="sibTrans2D1">
              <dgm:alg type="conn">
                <dgm:param type="begPts" val="auto"/>
                <dgm:param type="endPts" val="auto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w" refType="h"/>
                <dgm:constr type="connDist"/>
                <dgm:constr type="wArH" refType="h" fact="0.25"/>
                <dgm:constr type="hArH" refType="wArH" fact="2"/>
                <dgm:constr type="stemThick" refType="hArH" fact="0.667"/>
                <dgm:constr type="begPad" refType="w" fact="0.25"/>
                <dgm:constr type="endPad" refType="w" fact="0.25"/>
              </dgm:constrLst>
              <dgm:ruleLst/>
            </dgm:layoutNode>
          </dgm:forEach>
        </dgm:forEach>
      </dgm:layoutNode>
      <dgm:choose name="Name11">
        <dgm:if name="Name12" axis="self" ptType="node" func="revPos" op="gte" val="2">
          <dgm:layoutNode name="h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3"/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lProcess1">
  <dgm:title val=""/>
  <dgm:desc val=""/>
  <dgm:catLst>
    <dgm:cat type="process" pri="1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1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2"/>
      </dgm:ptLst>
      <dgm:cxnLst>
        <dgm:cxn modelId="3" srcId="0" destId="1" srcOrd="0" destOrd="0"/>
        <dgm:cxn modelId="4" srcId="0" destId="2" srcOrd="0" destOrd="0"/>
        <dgm:cxn modelId="5" srcId="1" destId="11" srcOrd="0" destOrd="0"/>
        <dgm:cxn modelId="6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R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header" refType="h"/>
      <dgm:constr type="w" for="des" forName="header" refType="h" refFor="des" refForName="header" op="equ" fact="4"/>
      <dgm:constr type="h" for="des" forName="child" refType="h" refFor="des" refForName="header" op="equ"/>
      <dgm:constr type="w" for="des" forName="child" refType="w" refFor="des" refForName="header" op="equ"/>
      <dgm:constr type="w" for="ch" forName="hSp" refType="w" refFor="des" refForName="header" op="equ" fact="0.14"/>
      <dgm:constr type="h" for="des" forName="parTrans" refType="h" refFor="des" refForName="header" op="equ" fact="0.35"/>
      <dgm:constr type="h" for="des" forName="sibTrans" refType="h" refFor="des" refForName="parTrans" op="equ"/>
      <dgm:constr type="primFontSz" for="des" forName="child" op="equ" val="65"/>
      <dgm:constr type="primFontSz" for="des" forName="header" op="equ" val="65"/>
    </dgm:constrLst>
    <dgm:ruleLst/>
    <dgm:forEach name="Name4" axis="ch" ptType="node">
      <dgm:layoutNode name="vertFlow">
        <dgm:choose name="Name5">
          <dgm:if name="Name6" func="var" arg="dir" op="equ" val="norm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if>
          <dgm:else name="Name7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header" styleLbl="node1"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8" axis="ch" ptType="parTrans" cnt="1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w" refType="h"/>
              <dgm:constr type="connDist"/>
              <dgm:constr type="wArH" refType="h" fact="0.25"/>
              <dgm:constr type="hArH" refType="wArH" fact="2"/>
              <dgm:constr type="stemThick" refType="hArH" fact="0.667"/>
              <dgm:constr type="begPad" refType="connDist" fact="0.25"/>
              <dgm:constr type="endPad" refType="connDist" fact="0.25"/>
            </dgm:constrLst>
            <dgm:ruleLst/>
          </dgm:layoutNode>
        </dgm:forEach>
        <dgm:forEach name="Name9" axis="ch" ptType="node">
          <dgm:layoutNode name="child" styleLbl="alignAccFollowNode1">
            <dgm:varLst>
              <dgm:chMax val="0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  <dgm:forEach name="Name10" axis="followSib" ptType="sibTrans" cnt="1">
            <dgm:layoutNode name="sibTrans" styleLbl="sibTrans2D1">
              <dgm:alg type="conn">
                <dgm:param type="begPts" val="auto"/>
                <dgm:param type="endPts" val="auto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w" refType="h"/>
                <dgm:constr type="connDist"/>
                <dgm:constr type="wArH" refType="h" fact="0.25"/>
                <dgm:constr type="hArH" refType="wArH" fact="2"/>
                <dgm:constr type="stemThick" refType="hArH" fact="0.667"/>
                <dgm:constr type="begPad" refType="w" fact="0.25"/>
                <dgm:constr type="endPad" refType="w" fact="0.25"/>
              </dgm:constrLst>
              <dgm:ruleLst/>
            </dgm:layoutNode>
          </dgm:forEach>
        </dgm:forEach>
      </dgm:layoutNode>
      <dgm:choose name="Name11">
        <dgm:if name="Name12" axis="self" ptType="node" func="revPos" op="gte" val="2">
          <dgm:layoutNode name="h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3"/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lProcess1">
  <dgm:title val=""/>
  <dgm:desc val=""/>
  <dgm:catLst>
    <dgm:cat type="process" pri="1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1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2"/>
      </dgm:ptLst>
      <dgm:cxnLst>
        <dgm:cxn modelId="3" srcId="0" destId="1" srcOrd="0" destOrd="0"/>
        <dgm:cxn modelId="4" srcId="0" destId="2" srcOrd="0" destOrd="0"/>
        <dgm:cxn modelId="5" srcId="1" destId="11" srcOrd="0" destOrd="0"/>
        <dgm:cxn modelId="6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R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header" refType="h"/>
      <dgm:constr type="w" for="des" forName="header" refType="h" refFor="des" refForName="header" op="equ" fact="4"/>
      <dgm:constr type="h" for="des" forName="child" refType="h" refFor="des" refForName="header" op="equ"/>
      <dgm:constr type="w" for="des" forName="child" refType="w" refFor="des" refForName="header" op="equ"/>
      <dgm:constr type="w" for="ch" forName="hSp" refType="w" refFor="des" refForName="header" op="equ" fact="0.14"/>
      <dgm:constr type="h" for="des" forName="parTrans" refType="h" refFor="des" refForName="header" op="equ" fact="0.35"/>
      <dgm:constr type="h" for="des" forName="sibTrans" refType="h" refFor="des" refForName="parTrans" op="equ"/>
      <dgm:constr type="primFontSz" for="des" forName="child" op="equ" val="65"/>
      <dgm:constr type="primFontSz" for="des" forName="header" op="equ" val="65"/>
    </dgm:constrLst>
    <dgm:ruleLst/>
    <dgm:forEach name="Name4" axis="ch" ptType="node">
      <dgm:layoutNode name="vertFlow">
        <dgm:choose name="Name5">
          <dgm:if name="Name6" func="var" arg="dir" op="equ" val="norm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if>
          <dgm:else name="Name7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header" styleLbl="node1"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8" axis="ch" ptType="parTrans" cnt="1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w" refType="h"/>
              <dgm:constr type="connDist"/>
              <dgm:constr type="wArH" refType="h" fact="0.25"/>
              <dgm:constr type="hArH" refType="wArH" fact="2"/>
              <dgm:constr type="stemThick" refType="hArH" fact="0.667"/>
              <dgm:constr type="begPad" refType="connDist" fact="0.25"/>
              <dgm:constr type="endPad" refType="connDist" fact="0.25"/>
            </dgm:constrLst>
            <dgm:ruleLst/>
          </dgm:layoutNode>
        </dgm:forEach>
        <dgm:forEach name="Name9" axis="ch" ptType="node">
          <dgm:layoutNode name="child" styleLbl="alignAccFollowNode1">
            <dgm:varLst>
              <dgm:chMax val="0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  <dgm:forEach name="Name10" axis="followSib" ptType="sibTrans" cnt="1">
            <dgm:layoutNode name="sibTrans" styleLbl="sibTrans2D1">
              <dgm:alg type="conn">
                <dgm:param type="begPts" val="auto"/>
                <dgm:param type="endPts" val="auto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w" refType="h"/>
                <dgm:constr type="connDist"/>
                <dgm:constr type="wArH" refType="h" fact="0.25"/>
                <dgm:constr type="hArH" refType="wArH" fact="2"/>
                <dgm:constr type="stemThick" refType="hArH" fact="0.667"/>
                <dgm:constr type="begPad" refType="w" fact="0.25"/>
                <dgm:constr type="endPad" refType="w" fact="0.25"/>
              </dgm:constrLst>
              <dgm:ruleLst/>
            </dgm:layoutNode>
          </dgm:forEach>
        </dgm:forEach>
      </dgm:layoutNode>
      <dgm:choose name="Name11">
        <dgm:if name="Name12" axis="self" ptType="node" func="revPos" op="gte" val="2">
          <dgm:layoutNode name="h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3"/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lProcess1">
  <dgm:title val=""/>
  <dgm:desc val=""/>
  <dgm:catLst>
    <dgm:cat type="process" pri="1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1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2"/>
      </dgm:ptLst>
      <dgm:cxnLst>
        <dgm:cxn modelId="3" srcId="0" destId="1" srcOrd="0" destOrd="0"/>
        <dgm:cxn modelId="4" srcId="0" destId="2" srcOrd="0" destOrd="0"/>
        <dgm:cxn modelId="5" srcId="1" destId="11" srcOrd="0" destOrd="0"/>
        <dgm:cxn modelId="6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R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header" refType="h"/>
      <dgm:constr type="w" for="des" forName="header" refType="h" refFor="des" refForName="header" op="equ" fact="4"/>
      <dgm:constr type="h" for="des" forName="child" refType="h" refFor="des" refForName="header" op="equ"/>
      <dgm:constr type="w" for="des" forName="child" refType="w" refFor="des" refForName="header" op="equ"/>
      <dgm:constr type="w" for="ch" forName="hSp" refType="w" refFor="des" refForName="header" op="equ" fact="0.14"/>
      <dgm:constr type="h" for="des" forName="parTrans" refType="h" refFor="des" refForName="header" op="equ" fact="0.35"/>
      <dgm:constr type="h" for="des" forName="sibTrans" refType="h" refFor="des" refForName="parTrans" op="equ"/>
      <dgm:constr type="primFontSz" for="des" forName="child" op="equ" val="65"/>
      <dgm:constr type="primFontSz" for="des" forName="header" op="equ" val="65"/>
    </dgm:constrLst>
    <dgm:ruleLst/>
    <dgm:forEach name="Name4" axis="ch" ptType="node">
      <dgm:layoutNode name="vertFlow">
        <dgm:choose name="Name5">
          <dgm:if name="Name6" func="var" arg="dir" op="equ" val="norm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if>
          <dgm:else name="Name7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header" styleLbl="node1"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8" axis="ch" ptType="parTrans" cnt="1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w" refType="h"/>
              <dgm:constr type="connDist"/>
              <dgm:constr type="wArH" refType="h" fact="0.25"/>
              <dgm:constr type="hArH" refType="wArH" fact="2"/>
              <dgm:constr type="stemThick" refType="hArH" fact="0.667"/>
              <dgm:constr type="begPad" refType="connDist" fact="0.25"/>
              <dgm:constr type="endPad" refType="connDist" fact="0.25"/>
            </dgm:constrLst>
            <dgm:ruleLst/>
          </dgm:layoutNode>
        </dgm:forEach>
        <dgm:forEach name="Name9" axis="ch" ptType="node">
          <dgm:layoutNode name="child" styleLbl="alignAccFollowNode1">
            <dgm:varLst>
              <dgm:chMax val="0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  <dgm:forEach name="Name10" axis="followSib" ptType="sibTrans" cnt="1">
            <dgm:layoutNode name="sibTrans" styleLbl="sibTrans2D1">
              <dgm:alg type="conn">
                <dgm:param type="begPts" val="auto"/>
                <dgm:param type="endPts" val="auto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w" refType="h"/>
                <dgm:constr type="connDist"/>
                <dgm:constr type="wArH" refType="h" fact="0.25"/>
                <dgm:constr type="hArH" refType="wArH" fact="2"/>
                <dgm:constr type="stemThick" refType="hArH" fact="0.667"/>
                <dgm:constr type="begPad" refType="w" fact="0.25"/>
                <dgm:constr type="endPad" refType="w" fact="0.25"/>
              </dgm:constrLst>
              <dgm:ruleLst/>
            </dgm:layoutNode>
          </dgm:forEach>
        </dgm:forEach>
      </dgm:layoutNode>
      <dgm:choose name="Name11">
        <dgm:if name="Name12" axis="self" ptType="node" func="revPos" op="gte" val="2">
          <dgm:layoutNode name="h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3"/>
      </dgm:choos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lProcess1">
  <dgm:title val=""/>
  <dgm:desc val=""/>
  <dgm:catLst>
    <dgm:cat type="process" pri="1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1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2"/>
      </dgm:ptLst>
      <dgm:cxnLst>
        <dgm:cxn modelId="3" srcId="0" destId="1" srcOrd="0" destOrd="0"/>
        <dgm:cxn modelId="4" srcId="0" destId="2" srcOrd="0" destOrd="0"/>
        <dgm:cxn modelId="5" srcId="1" destId="11" srcOrd="0" destOrd="0"/>
        <dgm:cxn modelId="6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R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header" refType="h"/>
      <dgm:constr type="w" for="des" forName="header" refType="h" refFor="des" refForName="header" op="equ" fact="4"/>
      <dgm:constr type="h" for="des" forName="child" refType="h" refFor="des" refForName="header" op="equ"/>
      <dgm:constr type="w" for="des" forName="child" refType="w" refFor="des" refForName="header" op="equ"/>
      <dgm:constr type="w" for="ch" forName="hSp" refType="w" refFor="des" refForName="header" op="equ" fact="0.14"/>
      <dgm:constr type="h" for="des" forName="parTrans" refType="h" refFor="des" refForName="header" op="equ" fact="0.35"/>
      <dgm:constr type="h" for="des" forName="sibTrans" refType="h" refFor="des" refForName="parTrans" op="equ"/>
      <dgm:constr type="primFontSz" for="des" forName="child" op="equ" val="65"/>
      <dgm:constr type="primFontSz" for="des" forName="header" op="equ" val="65"/>
    </dgm:constrLst>
    <dgm:ruleLst/>
    <dgm:forEach name="Name4" axis="ch" ptType="node">
      <dgm:layoutNode name="vertFlow">
        <dgm:choose name="Name5">
          <dgm:if name="Name6" func="var" arg="dir" op="equ" val="norm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if>
          <dgm:else name="Name7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header" styleLbl="node1"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8" axis="ch" ptType="parTrans" cnt="1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w" refType="h"/>
              <dgm:constr type="connDist"/>
              <dgm:constr type="wArH" refType="h" fact="0.25"/>
              <dgm:constr type="hArH" refType="wArH" fact="2"/>
              <dgm:constr type="stemThick" refType="hArH" fact="0.667"/>
              <dgm:constr type="begPad" refType="connDist" fact="0.25"/>
              <dgm:constr type="endPad" refType="connDist" fact="0.25"/>
            </dgm:constrLst>
            <dgm:ruleLst/>
          </dgm:layoutNode>
        </dgm:forEach>
        <dgm:forEach name="Name9" axis="ch" ptType="node">
          <dgm:layoutNode name="child" styleLbl="alignAccFollowNode1">
            <dgm:varLst>
              <dgm:chMax val="0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  <dgm:forEach name="Name10" axis="followSib" ptType="sibTrans" cnt="1">
            <dgm:layoutNode name="sibTrans" styleLbl="sibTrans2D1">
              <dgm:alg type="conn">
                <dgm:param type="begPts" val="auto"/>
                <dgm:param type="endPts" val="auto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w" refType="h"/>
                <dgm:constr type="connDist"/>
                <dgm:constr type="wArH" refType="h" fact="0.25"/>
                <dgm:constr type="hArH" refType="wArH" fact="2"/>
                <dgm:constr type="stemThick" refType="hArH" fact="0.667"/>
                <dgm:constr type="begPad" refType="w" fact="0.25"/>
                <dgm:constr type="endPad" refType="w" fact="0.25"/>
              </dgm:constrLst>
              <dgm:ruleLst/>
            </dgm:layoutNode>
          </dgm:forEach>
        </dgm:forEach>
      </dgm:layoutNode>
      <dgm:choose name="Name11">
        <dgm:if name="Name12" axis="self" ptType="node" func="revPos" op="gte" val="2">
          <dgm:layoutNode name="h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3"/>
      </dgm:choos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lProcess1">
  <dgm:title val=""/>
  <dgm:desc val=""/>
  <dgm:catLst>
    <dgm:cat type="process" pri="1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1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2"/>
      </dgm:ptLst>
      <dgm:cxnLst>
        <dgm:cxn modelId="3" srcId="0" destId="1" srcOrd="0" destOrd="0"/>
        <dgm:cxn modelId="4" srcId="0" destId="2" srcOrd="0" destOrd="0"/>
        <dgm:cxn modelId="5" srcId="1" destId="11" srcOrd="0" destOrd="0"/>
        <dgm:cxn modelId="6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R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header" refType="h"/>
      <dgm:constr type="w" for="des" forName="header" refType="h" refFor="des" refForName="header" op="equ" fact="4"/>
      <dgm:constr type="h" for="des" forName="child" refType="h" refFor="des" refForName="header" op="equ"/>
      <dgm:constr type="w" for="des" forName="child" refType="w" refFor="des" refForName="header" op="equ"/>
      <dgm:constr type="w" for="ch" forName="hSp" refType="w" refFor="des" refForName="header" op="equ" fact="0.14"/>
      <dgm:constr type="h" for="des" forName="parTrans" refType="h" refFor="des" refForName="header" op="equ" fact="0.35"/>
      <dgm:constr type="h" for="des" forName="sibTrans" refType="h" refFor="des" refForName="parTrans" op="equ"/>
      <dgm:constr type="primFontSz" for="des" forName="child" op="equ" val="65"/>
      <dgm:constr type="primFontSz" for="des" forName="header" op="equ" val="65"/>
    </dgm:constrLst>
    <dgm:ruleLst/>
    <dgm:forEach name="Name4" axis="ch" ptType="node">
      <dgm:layoutNode name="vertFlow">
        <dgm:choose name="Name5">
          <dgm:if name="Name6" func="var" arg="dir" op="equ" val="norm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if>
          <dgm:else name="Name7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header" styleLbl="node1"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8" axis="ch" ptType="parTrans" cnt="1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w" refType="h"/>
              <dgm:constr type="connDist"/>
              <dgm:constr type="wArH" refType="h" fact="0.25"/>
              <dgm:constr type="hArH" refType="wArH" fact="2"/>
              <dgm:constr type="stemThick" refType="hArH" fact="0.667"/>
              <dgm:constr type="begPad" refType="connDist" fact="0.25"/>
              <dgm:constr type="endPad" refType="connDist" fact="0.25"/>
            </dgm:constrLst>
            <dgm:ruleLst/>
          </dgm:layoutNode>
        </dgm:forEach>
        <dgm:forEach name="Name9" axis="ch" ptType="node">
          <dgm:layoutNode name="child" styleLbl="alignAccFollowNode1">
            <dgm:varLst>
              <dgm:chMax val="0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  <dgm:forEach name="Name10" axis="followSib" ptType="sibTrans" cnt="1">
            <dgm:layoutNode name="sibTrans" styleLbl="sibTrans2D1">
              <dgm:alg type="conn">
                <dgm:param type="begPts" val="auto"/>
                <dgm:param type="endPts" val="auto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w" refType="h"/>
                <dgm:constr type="connDist"/>
                <dgm:constr type="wArH" refType="h" fact="0.25"/>
                <dgm:constr type="hArH" refType="wArH" fact="2"/>
                <dgm:constr type="stemThick" refType="hArH" fact="0.667"/>
                <dgm:constr type="begPad" refType="w" fact="0.25"/>
                <dgm:constr type="endPad" refType="w" fact="0.25"/>
              </dgm:constrLst>
              <dgm:ruleLst/>
            </dgm:layoutNode>
          </dgm:forEach>
        </dgm:forEach>
      </dgm:layoutNode>
      <dgm:choose name="Name11">
        <dgm:if name="Name12" axis="self" ptType="node" func="revPos" op="gte" val="2">
          <dgm:layoutNode name="h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3"/>
      </dgm:choos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lProcess1">
  <dgm:title val=""/>
  <dgm:desc val=""/>
  <dgm:catLst>
    <dgm:cat type="process" pri="1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1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2"/>
      </dgm:ptLst>
      <dgm:cxnLst>
        <dgm:cxn modelId="3" srcId="0" destId="1" srcOrd="0" destOrd="0"/>
        <dgm:cxn modelId="4" srcId="0" destId="2" srcOrd="0" destOrd="0"/>
        <dgm:cxn modelId="5" srcId="1" destId="11" srcOrd="0" destOrd="0"/>
        <dgm:cxn modelId="6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R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header" refType="h"/>
      <dgm:constr type="w" for="des" forName="header" refType="h" refFor="des" refForName="header" op="equ" fact="4"/>
      <dgm:constr type="h" for="des" forName="child" refType="h" refFor="des" refForName="header" op="equ"/>
      <dgm:constr type="w" for="des" forName="child" refType="w" refFor="des" refForName="header" op="equ"/>
      <dgm:constr type="w" for="ch" forName="hSp" refType="w" refFor="des" refForName="header" op="equ" fact="0.14"/>
      <dgm:constr type="h" for="des" forName="parTrans" refType="h" refFor="des" refForName="header" op="equ" fact="0.35"/>
      <dgm:constr type="h" for="des" forName="sibTrans" refType="h" refFor="des" refForName="parTrans" op="equ"/>
      <dgm:constr type="primFontSz" for="des" forName="child" op="equ" val="65"/>
      <dgm:constr type="primFontSz" for="des" forName="header" op="equ" val="65"/>
    </dgm:constrLst>
    <dgm:ruleLst/>
    <dgm:forEach name="Name4" axis="ch" ptType="node">
      <dgm:layoutNode name="vertFlow">
        <dgm:choose name="Name5">
          <dgm:if name="Name6" func="var" arg="dir" op="equ" val="norm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if>
          <dgm:else name="Name7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header" styleLbl="node1"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8" axis="ch" ptType="parTrans" cnt="1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w" refType="h"/>
              <dgm:constr type="connDist"/>
              <dgm:constr type="wArH" refType="h" fact="0.25"/>
              <dgm:constr type="hArH" refType="wArH" fact="2"/>
              <dgm:constr type="stemThick" refType="hArH" fact="0.667"/>
              <dgm:constr type="begPad" refType="connDist" fact="0.25"/>
              <dgm:constr type="endPad" refType="connDist" fact="0.25"/>
            </dgm:constrLst>
            <dgm:ruleLst/>
          </dgm:layoutNode>
        </dgm:forEach>
        <dgm:forEach name="Name9" axis="ch" ptType="node">
          <dgm:layoutNode name="child" styleLbl="alignAccFollowNode1">
            <dgm:varLst>
              <dgm:chMax val="0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  <dgm:forEach name="Name10" axis="followSib" ptType="sibTrans" cnt="1">
            <dgm:layoutNode name="sibTrans" styleLbl="sibTrans2D1">
              <dgm:alg type="conn">
                <dgm:param type="begPts" val="auto"/>
                <dgm:param type="endPts" val="auto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w" refType="h"/>
                <dgm:constr type="connDist"/>
                <dgm:constr type="wArH" refType="h" fact="0.25"/>
                <dgm:constr type="hArH" refType="wArH" fact="2"/>
                <dgm:constr type="stemThick" refType="hArH" fact="0.667"/>
                <dgm:constr type="begPad" refType="w" fact="0.25"/>
                <dgm:constr type="endPad" refType="w" fact="0.25"/>
              </dgm:constrLst>
              <dgm:ruleLst/>
            </dgm:layoutNode>
          </dgm:forEach>
        </dgm:forEach>
      </dgm:layoutNode>
      <dgm:choose name="Name11">
        <dgm:if name="Name12" axis="self" ptType="node" func="revPos" op="gte" val="2">
          <dgm:layoutNode name="h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3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lProcess1">
  <dgm:title val=""/>
  <dgm:desc val=""/>
  <dgm:catLst>
    <dgm:cat type="process" pri="1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1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2"/>
      </dgm:ptLst>
      <dgm:cxnLst>
        <dgm:cxn modelId="3" srcId="0" destId="1" srcOrd="0" destOrd="0"/>
        <dgm:cxn modelId="4" srcId="0" destId="2" srcOrd="0" destOrd="0"/>
        <dgm:cxn modelId="5" srcId="1" destId="11" srcOrd="0" destOrd="0"/>
        <dgm:cxn modelId="6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R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header" refType="h"/>
      <dgm:constr type="w" for="des" forName="header" refType="h" refFor="des" refForName="header" op="equ" fact="4"/>
      <dgm:constr type="h" for="des" forName="child" refType="h" refFor="des" refForName="header" op="equ"/>
      <dgm:constr type="w" for="des" forName="child" refType="w" refFor="des" refForName="header" op="equ"/>
      <dgm:constr type="w" for="ch" forName="hSp" refType="w" refFor="des" refForName="header" op="equ" fact="0.14"/>
      <dgm:constr type="h" for="des" forName="parTrans" refType="h" refFor="des" refForName="header" op="equ" fact="0.35"/>
      <dgm:constr type="h" for="des" forName="sibTrans" refType="h" refFor="des" refForName="parTrans" op="equ"/>
      <dgm:constr type="primFontSz" for="des" forName="child" op="equ" val="65"/>
      <dgm:constr type="primFontSz" for="des" forName="header" op="equ" val="65"/>
    </dgm:constrLst>
    <dgm:ruleLst/>
    <dgm:forEach name="Name4" axis="ch" ptType="node">
      <dgm:layoutNode name="vertFlow">
        <dgm:choose name="Name5">
          <dgm:if name="Name6" func="var" arg="dir" op="equ" val="norm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if>
          <dgm:else name="Name7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header" styleLbl="node1"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8" axis="ch" ptType="parTrans" cnt="1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w" refType="h"/>
              <dgm:constr type="connDist"/>
              <dgm:constr type="wArH" refType="h" fact="0.25"/>
              <dgm:constr type="hArH" refType="wArH" fact="2"/>
              <dgm:constr type="stemThick" refType="hArH" fact="0.667"/>
              <dgm:constr type="begPad" refType="connDist" fact="0.25"/>
              <dgm:constr type="endPad" refType="connDist" fact="0.25"/>
            </dgm:constrLst>
            <dgm:ruleLst/>
          </dgm:layoutNode>
        </dgm:forEach>
        <dgm:forEach name="Name9" axis="ch" ptType="node">
          <dgm:layoutNode name="child" styleLbl="alignAccFollowNode1">
            <dgm:varLst>
              <dgm:chMax val="0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  <dgm:forEach name="Name10" axis="followSib" ptType="sibTrans" cnt="1">
            <dgm:layoutNode name="sibTrans" styleLbl="sibTrans2D1">
              <dgm:alg type="conn">
                <dgm:param type="begPts" val="auto"/>
                <dgm:param type="endPts" val="auto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w" refType="h"/>
                <dgm:constr type="connDist"/>
                <dgm:constr type="wArH" refType="h" fact="0.25"/>
                <dgm:constr type="hArH" refType="wArH" fact="2"/>
                <dgm:constr type="stemThick" refType="hArH" fact="0.667"/>
                <dgm:constr type="begPad" refType="w" fact="0.25"/>
                <dgm:constr type="endPad" refType="w" fact="0.25"/>
              </dgm:constrLst>
              <dgm:ruleLst/>
            </dgm:layoutNode>
          </dgm:forEach>
        </dgm:forEach>
      </dgm:layoutNode>
      <dgm:choose name="Name11">
        <dgm:if name="Name12" axis="self" ptType="node" func="revPos" op="gte" val="2">
          <dgm:layoutNode name="h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3"/>
      </dgm:choose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lProcess1">
  <dgm:title val=""/>
  <dgm:desc val=""/>
  <dgm:catLst>
    <dgm:cat type="process" pri="1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1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2"/>
      </dgm:ptLst>
      <dgm:cxnLst>
        <dgm:cxn modelId="3" srcId="0" destId="1" srcOrd="0" destOrd="0"/>
        <dgm:cxn modelId="4" srcId="0" destId="2" srcOrd="0" destOrd="0"/>
        <dgm:cxn modelId="5" srcId="1" destId="11" srcOrd="0" destOrd="0"/>
        <dgm:cxn modelId="6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R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header" refType="h"/>
      <dgm:constr type="w" for="des" forName="header" refType="h" refFor="des" refForName="header" op="equ" fact="4"/>
      <dgm:constr type="h" for="des" forName="child" refType="h" refFor="des" refForName="header" op="equ"/>
      <dgm:constr type="w" for="des" forName="child" refType="w" refFor="des" refForName="header" op="equ"/>
      <dgm:constr type="w" for="ch" forName="hSp" refType="w" refFor="des" refForName="header" op="equ" fact="0.14"/>
      <dgm:constr type="h" for="des" forName="parTrans" refType="h" refFor="des" refForName="header" op="equ" fact="0.35"/>
      <dgm:constr type="h" for="des" forName="sibTrans" refType="h" refFor="des" refForName="parTrans" op="equ"/>
      <dgm:constr type="primFontSz" for="des" forName="child" op="equ" val="65"/>
      <dgm:constr type="primFontSz" for="des" forName="header" op="equ" val="65"/>
    </dgm:constrLst>
    <dgm:ruleLst/>
    <dgm:forEach name="Name4" axis="ch" ptType="node">
      <dgm:layoutNode name="vertFlow">
        <dgm:choose name="Name5">
          <dgm:if name="Name6" func="var" arg="dir" op="equ" val="norm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if>
          <dgm:else name="Name7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header" styleLbl="node1"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8" axis="ch" ptType="parTrans" cnt="1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w" refType="h"/>
              <dgm:constr type="connDist"/>
              <dgm:constr type="wArH" refType="h" fact="0.25"/>
              <dgm:constr type="hArH" refType="wArH" fact="2"/>
              <dgm:constr type="stemThick" refType="hArH" fact="0.667"/>
              <dgm:constr type="begPad" refType="connDist" fact="0.25"/>
              <dgm:constr type="endPad" refType="connDist" fact="0.25"/>
            </dgm:constrLst>
            <dgm:ruleLst/>
          </dgm:layoutNode>
        </dgm:forEach>
        <dgm:forEach name="Name9" axis="ch" ptType="node">
          <dgm:layoutNode name="child" styleLbl="alignAccFollowNode1">
            <dgm:varLst>
              <dgm:chMax val="0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  <dgm:forEach name="Name10" axis="followSib" ptType="sibTrans" cnt="1">
            <dgm:layoutNode name="sibTrans" styleLbl="sibTrans2D1">
              <dgm:alg type="conn">
                <dgm:param type="begPts" val="auto"/>
                <dgm:param type="endPts" val="auto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w" refType="h"/>
                <dgm:constr type="connDist"/>
                <dgm:constr type="wArH" refType="h" fact="0.25"/>
                <dgm:constr type="hArH" refType="wArH" fact="2"/>
                <dgm:constr type="stemThick" refType="hArH" fact="0.667"/>
                <dgm:constr type="begPad" refType="w" fact="0.25"/>
                <dgm:constr type="endPad" refType="w" fact="0.25"/>
              </dgm:constrLst>
              <dgm:ruleLst/>
            </dgm:layoutNode>
          </dgm:forEach>
        </dgm:forEach>
      </dgm:layoutNode>
      <dgm:choose name="Name11">
        <dgm:if name="Name12" axis="self" ptType="node" func="revPos" op="gte" val="2">
          <dgm:layoutNode name="h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3"/>
      </dgm:choose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lProcess1">
  <dgm:title val=""/>
  <dgm:desc val=""/>
  <dgm:catLst>
    <dgm:cat type="process" pri="1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1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2"/>
      </dgm:ptLst>
      <dgm:cxnLst>
        <dgm:cxn modelId="3" srcId="0" destId="1" srcOrd="0" destOrd="0"/>
        <dgm:cxn modelId="4" srcId="0" destId="2" srcOrd="0" destOrd="0"/>
        <dgm:cxn modelId="5" srcId="1" destId="11" srcOrd="0" destOrd="0"/>
        <dgm:cxn modelId="6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R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header" refType="h"/>
      <dgm:constr type="w" for="des" forName="header" refType="h" refFor="des" refForName="header" op="equ" fact="4"/>
      <dgm:constr type="h" for="des" forName="child" refType="h" refFor="des" refForName="header" op="equ"/>
      <dgm:constr type="w" for="des" forName="child" refType="w" refFor="des" refForName="header" op="equ"/>
      <dgm:constr type="w" for="ch" forName="hSp" refType="w" refFor="des" refForName="header" op="equ" fact="0.14"/>
      <dgm:constr type="h" for="des" forName="parTrans" refType="h" refFor="des" refForName="header" op="equ" fact="0.35"/>
      <dgm:constr type="h" for="des" forName="sibTrans" refType="h" refFor="des" refForName="parTrans" op="equ"/>
      <dgm:constr type="primFontSz" for="des" forName="child" op="equ" val="65"/>
      <dgm:constr type="primFontSz" for="des" forName="header" op="equ" val="65"/>
    </dgm:constrLst>
    <dgm:ruleLst/>
    <dgm:forEach name="Name4" axis="ch" ptType="node">
      <dgm:layoutNode name="vertFlow">
        <dgm:choose name="Name5">
          <dgm:if name="Name6" func="var" arg="dir" op="equ" val="norm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if>
          <dgm:else name="Name7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header" styleLbl="node1"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8" axis="ch" ptType="parTrans" cnt="1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w" refType="h"/>
              <dgm:constr type="connDist"/>
              <dgm:constr type="wArH" refType="h" fact="0.25"/>
              <dgm:constr type="hArH" refType="wArH" fact="2"/>
              <dgm:constr type="stemThick" refType="hArH" fact="0.667"/>
              <dgm:constr type="begPad" refType="connDist" fact="0.25"/>
              <dgm:constr type="endPad" refType="connDist" fact="0.25"/>
            </dgm:constrLst>
            <dgm:ruleLst/>
          </dgm:layoutNode>
        </dgm:forEach>
        <dgm:forEach name="Name9" axis="ch" ptType="node">
          <dgm:layoutNode name="child" styleLbl="alignAccFollowNode1">
            <dgm:varLst>
              <dgm:chMax val="0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  <dgm:forEach name="Name10" axis="followSib" ptType="sibTrans" cnt="1">
            <dgm:layoutNode name="sibTrans" styleLbl="sibTrans2D1">
              <dgm:alg type="conn">
                <dgm:param type="begPts" val="auto"/>
                <dgm:param type="endPts" val="auto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w" refType="h"/>
                <dgm:constr type="connDist"/>
                <dgm:constr type="wArH" refType="h" fact="0.25"/>
                <dgm:constr type="hArH" refType="wArH" fact="2"/>
                <dgm:constr type="stemThick" refType="hArH" fact="0.667"/>
                <dgm:constr type="begPad" refType="w" fact="0.25"/>
                <dgm:constr type="endPad" refType="w" fact="0.25"/>
              </dgm:constrLst>
              <dgm:ruleLst/>
            </dgm:layoutNode>
          </dgm:forEach>
        </dgm:forEach>
      </dgm:layoutNode>
      <dgm:choose name="Name11">
        <dgm:if name="Name12" axis="self" ptType="node" func="revPos" op="gte" val="2">
          <dgm:layoutNode name="h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3"/>
      </dgm:choose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lProcess1">
  <dgm:title val=""/>
  <dgm:desc val=""/>
  <dgm:catLst>
    <dgm:cat type="process" pri="1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1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2"/>
      </dgm:ptLst>
      <dgm:cxnLst>
        <dgm:cxn modelId="3" srcId="0" destId="1" srcOrd="0" destOrd="0"/>
        <dgm:cxn modelId="4" srcId="0" destId="2" srcOrd="0" destOrd="0"/>
        <dgm:cxn modelId="5" srcId="1" destId="11" srcOrd="0" destOrd="0"/>
        <dgm:cxn modelId="6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R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header" refType="h"/>
      <dgm:constr type="w" for="des" forName="header" refType="h" refFor="des" refForName="header" op="equ" fact="4"/>
      <dgm:constr type="h" for="des" forName="child" refType="h" refFor="des" refForName="header" op="equ"/>
      <dgm:constr type="w" for="des" forName="child" refType="w" refFor="des" refForName="header" op="equ"/>
      <dgm:constr type="w" for="ch" forName="hSp" refType="w" refFor="des" refForName="header" op="equ" fact="0.14"/>
      <dgm:constr type="h" for="des" forName="parTrans" refType="h" refFor="des" refForName="header" op="equ" fact="0.35"/>
      <dgm:constr type="h" for="des" forName="sibTrans" refType="h" refFor="des" refForName="parTrans" op="equ"/>
      <dgm:constr type="primFontSz" for="des" forName="child" op="equ" val="65"/>
      <dgm:constr type="primFontSz" for="des" forName="header" op="equ" val="65"/>
    </dgm:constrLst>
    <dgm:ruleLst/>
    <dgm:forEach name="Name4" axis="ch" ptType="node">
      <dgm:layoutNode name="vertFlow">
        <dgm:choose name="Name5">
          <dgm:if name="Name6" func="var" arg="dir" op="equ" val="norm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if>
          <dgm:else name="Name7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header" styleLbl="node1"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8" axis="ch" ptType="parTrans" cnt="1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w" refType="h"/>
              <dgm:constr type="connDist"/>
              <dgm:constr type="wArH" refType="h" fact="0.25"/>
              <dgm:constr type="hArH" refType="wArH" fact="2"/>
              <dgm:constr type="stemThick" refType="hArH" fact="0.667"/>
              <dgm:constr type="begPad" refType="connDist" fact="0.25"/>
              <dgm:constr type="endPad" refType="connDist" fact="0.25"/>
            </dgm:constrLst>
            <dgm:ruleLst/>
          </dgm:layoutNode>
        </dgm:forEach>
        <dgm:forEach name="Name9" axis="ch" ptType="node">
          <dgm:layoutNode name="child" styleLbl="alignAccFollowNode1">
            <dgm:varLst>
              <dgm:chMax val="0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  <dgm:forEach name="Name10" axis="followSib" ptType="sibTrans" cnt="1">
            <dgm:layoutNode name="sibTrans" styleLbl="sibTrans2D1">
              <dgm:alg type="conn">
                <dgm:param type="begPts" val="auto"/>
                <dgm:param type="endPts" val="auto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w" refType="h"/>
                <dgm:constr type="connDist"/>
                <dgm:constr type="wArH" refType="h" fact="0.25"/>
                <dgm:constr type="hArH" refType="wArH" fact="2"/>
                <dgm:constr type="stemThick" refType="hArH" fact="0.667"/>
                <dgm:constr type="begPad" refType="w" fact="0.25"/>
                <dgm:constr type="endPad" refType="w" fact="0.25"/>
              </dgm:constrLst>
              <dgm:ruleLst/>
            </dgm:layoutNode>
          </dgm:forEach>
        </dgm:forEach>
      </dgm:layoutNode>
      <dgm:choose name="Name11">
        <dgm:if name="Name12" axis="self" ptType="node" func="revPos" op="gte" val="2">
          <dgm:layoutNode name="h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3"/>
      </dgm:choose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lProcess1">
  <dgm:title val=""/>
  <dgm:desc val=""/>
  <dgm:catLst>
    <dgm:cat type="process" pri="1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1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2"/>
      </dgm:ptLst>
      <dgm:cxnLst>
        <dgm:cxn modelId="3" srcId="0" destId="1" srcOrd="0" destOrd="0"/>
        <dgm:cxn modelId="4" srcId="0" destId="2" srcOrd="0" destOrd="0"/>
        <dgm:cxn modelId="5" srcId="1" destId="11" srcOrd="0" destOrd="0"/>
        <dgm:cxn modelId="6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R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header" refType="h"/>
      <dgm:constr type="w" for="des" forName="header" refType="h" refFor="des" refForName="header" op="equ" fact="4"/>
      <dgm:constr type="h" for="des" forName="child" refType="h" refFor="des" refForName="header" op="equ"/>
      <dgm:constr type="w" for="des" forName="child" refType="w" refFor="des" refForName="header" op="equ"/>
      <dgm:constr type="w" for="ch" forName="hSp" refType="w" refFor="des" refForName="header" op="equ" fact="0.14"/>
      <dgm:constr type="h" for="des" forName="parTrans" refType="h" refFor="des" refForName="header" op="equ" fact="0.35"/>
      <dgm:constr type="h" for="des" forName="sibTrans" refType="h" refFor="des" refForName="parTrans" op="equ"/>
      <dgm:constr type="primFontSz" for="des" forName="child" op="equ" val="65"/>
      <dgm:constr type="primFontSz" for="des" forName="header" op="equ" val="65"/>
    </dgm:constrLst>
    <dgm:ruleLst/>
    <dgm:forEach name="Name4" axis="ch" ptType="node">
      <dgm:layoutNode name="vertFlow">
        <dgm:choose name="Name5">
          <dgm:if name="Name6" func="var" arg="dir" op="equ" val="norm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if>
          <dgm:else name="Name7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header" styleLbl="node1"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8" axis="ch" ptType="parTrans" cnt="1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w" refType="h"/>
              <dgm:constr type="connDist"/>
              <dgm:constr type="wArH" refType="h" fact="0.25"/>
              <dgm:constr type="hArH" refType="wArH" fact="2"/>
              <dgm:constr type="stemThick" refType="hArH" fact="0.667"/>
              <dgm:constr type="begPad" refType="connDist" fact="0.25"/>
              <dgm:constr type="endPad" refType="connDist" fact="0.25"/>
            </dgm:constrLst>
            <dgm:ruleLst/>
          </dgm:layoutNode>
        </dgm:forEach>
        <dgm:forEach name="Name9" axis="ch" ptType="node">
          <dgm:layoutNode name="child" styleLbl="alignAccFollowNode1">
            <dgm:varLst>
              <dgm:chMax val="0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  <dgm:forEach name="Name10" axis="followSib" ptType="sibTrans" cnt="1">
            <dgm:layoutNode name="sibTrans" styleLbl="sibTrans2D1">
              <dgm:alg type="conn">
                <dgm:param type="begPts" val="auto"/>
                <dgm:param type="endPts" val="auto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w" refType="h"/>
                <dgm:constr type="connDist"/>
                <dgm:constr type="wArH" refType="h" fact="0.25"/>
                <dgm:constr type="hArH" refType="wArH" fact="2"/>
                <dgm:constr type="stemThick" refType="hArH" fact="0.667"/>
                <dgm:constr type="begPad" refType="w" fact="0.25"/>
                <dgm:constr type="endPad" refType="w" fact="0.25"/>
              </dgm:constrLst>
              <dgm:ruleLst/>
            </dgm:layoutNode>
          </dgm:forEach>
        </dgm:forEach>
      </dgm:layoutNode>
      <dgm:choose name="Name11">
        <dgm:if name="Name12" axis="self" ptType="node" func="revPos" op="gte" val="2">
          <dgm:layoutNode name="h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3"/>
      </dgm:choose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7.xml><?xml version="1.0" encoding="utf-8"?>
<dgm:layoutDef xmlns:dgm="http://schemas.openxmlformats.org/drawingml/2006/diagram" xmlns:a="http://schemas.openxmlformats.org/drawingml/2006/main" uniqueId="urn:microsoft.com/office/officeart/2005/8/layout/lProcess1">
  <dgm:title val=""/>
  <dgm:desc val=""/>
  <dgm:catLst>
    <dgm:cat type="process" pri="1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1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2"/>
      </dgm:ptLst>
      <dgm:cxnLst>
        <dgm:cxn modelId="3" srcId="0" destId="1" srcOrd="0" destOrd="0"/>
        <dgm:cxn modelId="4" srcId="0" destId="2" srcOrd="0" destOrd="0"/>
        <dgm:cxn modelId="5" srcId="1" destId="11" srcOrd="0" destOrd="0"/>
        <dgm:cxn modelId="6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R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header" refType="h"/>
      <dgm:constr type="w" for="des" forName="header" refType="h" refFor="des" refForName="header" op="equ" fact="4"/>
      <dgm:constr type="h" for="des" forName="child" refType="h" refFor="des" refForName="header" op="equ"/>
      <dgm:constr type="w" for="des" forName="child" refType="w" refFor="des" refForName="header" op="equ"/>
      <dgm:constr type="w" for="ch" forName="hSp" refType="w" refFor="des" refForName="header" op="equ" fact="0.14"/>
      <dgm:constr type="h" for="des" forName="parTrans" refType="h" refFor="des" refForName="header" op="equ" fact="0.35"/>
      <dgm:constr type="h" for="des" forName="sibTrans" refType="h" refFor="des" refForName="parTrans" op="equ"/>
      <dgm:constr type="primFontSz" for="des" forName="child" op="equ" val="65"/>
      <dgm:constr type="primFontSz" for="des" forName="header" op="equ" val="65"/>
    </dgm:constrLst>
    <dgm:ruleLst/>
    <dgm:forEach name="Name4" axis="ch" ptType="node">
      <dgm:layoutNode name="vertFlow">
        <dgm:choose name="Name5">
          <dgm:if name="Name6" func="var" arg="dir" op="equ" val="norm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if>
          <dgm:else name="Name7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header" styleLbl="node1"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8" axis="ch" ptType="parTrans" cnt="1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w" refType="h"/>
              <dgm:constr type="connDist"/>
              <dgm:constr type="wArH" refType="h" fact="0.25"/>
              <dgm:constr type="hArH" refType="wArH" fact="2"/>
              <dgm:constr type="stemThick" refType="hArH" fact="0.667"/>
              <dgm:constr type="begPad" refType="connDist" fact="0.25"/>
              <dgm:constr type="endPad" refType="connDist" fact="0.25"/>
            </dgm:constrLst>
            <dgm:ruleLst/>
          </dgm:layoutNode>
        </dgm:forEach>
        <dgm:forEach name="Name9" axis="ch" ptType="node">
          <dgm:layoutNode name="child" styleLbl="alignAccFollowNode1">
            <dgm:varLst>
              <dgm:chMax val="0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  <dgm:forEach name="Name10" axis="followSib" ptType="sibTrans" cnt="1">
            <dgm:layoutNode name="sibTrans" styleLbl="sibTrans2D1">
              <dgm:alg type="conn">
                <dgm:param type="begPts" val="auto"/>
                <dgm:param type="endPts" val="auto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w" refType="h"/>
                <dgm:constr type="connDist"/>
                <dgm:constr type="wArH" refType="h" fact="0.25"/>
                <dgm:constr type="hArH" refType="wArH" fact="2"/>
                <dgm:constr type="stemThick" refType="hArH" fact="0.667"/>
                <dgm:constr type="begPad" refType="w" fact="0.25"/>
                <dgm:constr type="endPad" refType="w" fact="0.25"/>
              </dgm:constrLst>
              <dgm:ruleLst/>
            </dgm:layoutNode>
          </dgm:forEach>
        </dgm:forEach>
      </dgm:layoutNode>
      <dgm:choose name="Name11">
        <dgm:if name="Name12" axis="self" ptType="node" func="revPos" op="gte" val="2">
          <dgm:layoutNode name="h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3"/>
      </dgm:choose>
    </dgm:forEach>
  </dgm:layoutNode>
</dgm:layoutDef>
</file>

<file path=ppt/diagrams/layout28.xml><?xml version="1.0" encoding="utf-8"?>
<dgm:layoutDef xmlns:dgm="http://schemas.openxmlformats.org/drawingml/2006/diagram" xmlns:a="http://schemas.openxmlformats.org/drawingml/2006/main" uniqueId="urn:microsoft.com/office/officeart/2005/8/layout/lProcess1">
  <dgm:title val=""/>
  <dgm:desc val=""/>
  <dgm:catLst>
    <dgm:cat type="process" pri="1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1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2"/>
      </dgm:ptLst>
      <dgm:cxnLst>
        <dgm:cxn modelId="3" srcId="0" destId="1" srcOrd="0" destOrd="0"/>
        <dgm:cxn modelId="4" srcId="0" destId="2" srcOrd="0" destOrd="0"/>
        <dgm:cxn modelId="5" srcId="1" destId="11" srcOrd="0" destOrd="0"/>
        <dgm:cxn modelId="6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R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header" refType="h"/>
      <dgm:constr type="w" for="des" forName="header" refType="h" refFor="des" refForName="header" op="equ" fact="4"/>
      <dgm:constr type="h" for="des" forName="child" refType="h" refFor="des" refForName="header" op="equ"/>
      <dgm:constr type="w" for="des" forName="child" refType="w" refFor="des" refForName="header" op="equ"/>
      <dgm:constr type="w" for="ch" forName="hSp" refType="w" refFor="des" refForName="header" op="equ" fact="0.14"/>
      <dgm:constr type="h" for="des" forName="parTrans" refType="h" refFor="des" refForName="header" op="equ" fact="0.35"/>
      <dgm:constr type="h" for="des" forName="sibTrans" refType="h" refFor="des" refForName="parTrans" op="equ"/>
      <dgm:constr type="primFontSz" for="des" forName="child" op="equ" val="65"/>
      <dgm:constr type="primFontSz" for="des" forName="header" op="equ" val="65"/>
    </dgm:constrLst>
    <dgm:ruleLst/>
    <dgm:forEach name="Name4" axis="ch" ptType="node">
      <dgm:layoutNode name="vertFlow">
        <dgm:choose name="Name5">
          <dgm:if name="Name6" func="var" arg="dir" op="equ" val="norm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if>
          <dgm:else name="Name7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header" styleLbl="node1"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8" axis="ch" ptType="parTrans" cnt="1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w" refType="h"/>
              <dgm:constr type="connDist"/>
              <dgm:constr type="wArH" refType="h" fact="0.25"/>
              <dgm:constr type="hArH" refType="wArH" fact="2"/>
              <dgm:constr type="stemThick" refType="hArH" fact="0.667"/>
              <dgm:constr type="begPad" refType="connDist" fact="0.25"/>
              <dgm:constr type="endPad" refType="connDist" fact="0.25"/>
            </dgm:constrLst>
            <dgm:ruleLst/>
          </dgm:layoutNode>
        </dgm:forEach>
        <dgm:forEach name="Name9" axis="ch" ptType="node">
          <dgm:layoutNode name="child" styleLbl="alignAccFollowNode1">
            <dgm:varLst>
              <dgm:chMax val="0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  <dgm:forEach name="Name10" axis="followSib" ptType="sibTrans" cnt="1">
            <dgm:layoutNode name="sibTrans" styleLbl="sibTrans2D1">
              <dgm:alg type="conn">
                <dgm:param type="begPts" val="auto"/>
                <dgm:param type="endPts" val="auto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w" refType="h"/>
                <dgm:constr type="connDist"/>
                <dgm:constr type="wArH" refType="h" fact="0.25"/>
                <dgm:constr type="hArH" refType="wArH" fact="2"/>
                <dgm:constr type="stemThick" refType="hArH" fact="0.667"/>
                <dgm:constr type="begPad" refType="w" fact="0.25"/>
                <dgm:constr type="endPad" refType="w" fact="0.25"/>
              </dgm:constrLst>
              <dgm:ruleLst/>
            </dgm:layoutNode>
          </dgm:forEach>
        </dgm:forEach>
      </dgm:layoutNode>
      <dgm:choose name="Name11">
        <dgm:if name="Name12" axis="self" ptType="node" func="revPos" op="gte" val="2">
          <dgm:layoutNode name="h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3"/>
      </dgm:choose>
    </dgm:forEach>
  </dgm:layoutNode>
</dgm:layoutDef>
</file>

<file path=ppt/diagrams/layout29.xml><?xml version="1.0" encoding="utf-8"?>
<dgm:layoutDef xmlns:dgm="http://schemas.openxmlformats.org/drawingml/2006/diagram" xmlns:a="http://schemas.openxmlformats.org/drawingml/2006/main" uniqueId="urn:microsoft.com/office/officeart/2005/8/layout/pyramid4">
  <dgm:title val=""/>
  <dgm:desc val=""/>
  <dgm:catLst>
    <dgm:cat type="pyramid" pri="4000"/>
    <dgm:cat type="relationship" pri="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varLst>
      <dgm:chMax val="9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4">
        <dgm:choose name="Name2">
          <dgm:if name="Name3" axis="ch" ptType="node" func="cnt" op="equ" val="1">
            <dgm:constrLst>
              <dgm:constr type="primFontSz" for="ch" ptType="node" op="equ" val="65"/>
              <dgm:constr type="t" for="ch" forName="triangle1"/>
              <dgm:constr type="l" for="ch" forName="triangle1"/>
              <dgm:constr type="h" for="ch" forName="triangle1" refType="h"/>
              <dgm:constr type="w" for="ch" forName="triangle1" refType="h"/>
            </dgm:constrLst>
          </dgm:if>
          <dgm:else name="Name4">
            <dgm:constrLst>
              <dgm:constr type="primFontSz" for="ch" ptType="node" op="equ" val="65"/>
              <dgm:constr type="t" for="ch" forName="triangle1"/>
              <dgm:constr type="l" for="ch" forName="triangle1" refType="h" fact="0.25"/>
              <dgm:constr type="h" for="ch" forName="triangle1" refType="h" fact="0.5"/>
              <dgm:constr type="w" for="ch" forName="triangle1" refType="h" fact="0.5"/>
              <dgm:constr type="t" for="ch" forName="triangle2" refType="h" fact="0.5"/>
              <dgm:constr type="l" for="ch" forName="triangle2"/>
              <dgm:constr type="h" for="ch" forName="triangle2" refType="h" fact="0.5"/>
              <dgm:constr type="w" for="ch" forName="triangle2" refType="h" fact="0.5"/>
              <dgm:constr type="t" for="ch" forName="triangle3" refType="h" fact="0.5"/>
              <dgm:constr type="l" for="ch" forName="triangle3" refType="h" fact="0.25"/>
              <dgm:constr type="h" for="ch" forName="triangle3" refType="h" fact="0.5"/>
              <dgm:constr type="w" for="ch" forName="triangle3" refType="h" fact="0.5"/>
              <dgm:constr type="t" for="ch" forName="triangle4" refType="h" fact="0.5"/>
              <dgm:constr type="l" for="ch" forName="triangle4" refType="h" fact="0.5"/>
              <dgm:constr type="h" for="ch" forName="triangle4" refType="h" fact="0.5"/>
              <dgm:constr type="w" for="ch" forName="triangle4" refType="h" fact="0.5"/>
            </dgm:constrLst>
          </dgm:else>
        </dgm:choose>
      </dgm:if>
      <dgm:else name="Name5">
        <dgm:constrLst>
          <dgm:constr type="primFontSz" for="ch" ptType="node" op="equ" val="65"/>
          <dgm:constr type="t" for="ch" forName="triangle1"/>
          <dgm:constr type="l" for="ch" forName="triangle1" refType="h" fact="0.33"/>
          <dgm:constr type="h" for="ch" forName="triangle1" refType="h" fact="0.33"/>
          <dgm:constr type="w" for="ch" forName="triangle1" refType="h" fact="0.33"/>
          <dgm:constr type="t" for="ch" forName="triangle2" refType="h" fact="0.33"/>
          <dgm:constr type="l" for="ch" forName="triangle2" refType="h" fact="0.165"/>
          <dgm:constr type="h" for="ch" forName="triangle2" refType="h" fact="0.33"/>
          <dgm:constr type="w" for="ch" forName="triangle2" refType="h" fact="0.33"/>
          <dgm:constr type="t" for="ch" forName="triangle3" refType="h" fact="0.33"/>
          <dgm:constr type="l" for="ch" forName="triangle3" refType="h" fact="0.33"/>
          <dgm:constr type="h" for="ch" forName="triangle3" refType="h" fact="0.33"/>
          <dgm:constr type="w" for="ch" forName="triangle3" refType="h" fact="0.33"/>
          <dgm:constr type="t" for="ch" forName="triangle4" refType="h" fact="0.33"/>
          <dgm:constr type="l" for="ch" forName="triangle4" refType="h" fact="0.495"/>
          <dgm:constr type="h" for="ch" forName="triangle4" refType="h" fact="0.33"/>
          <dgm:constr type="w" for="ch" forName="triangle4" refType="h" fact="0.33"/>
          <dgm:constr type="t" for="ch" forName="triangle5" refType="h" fact="0.66"/>
          <dgm:constr type="l" for="ch" forName="triangle5"/>
          <dgm:constr type="h" for="ch" forName="triangle5" refType="h" fact="0.33"/>
          <dgm:constr type="w" for="ch" forName="triangle5" refType="h" fact="0.33"/>
          <dgm:constr type="t" for="ch" forName="triangle6" refType="h" fact="0.66"/>
          <dgm:constr type="l" for="ch" forName="triangle6" refType="h" fact="0.165"/>
          <dgm:constr type="h" for="ch" forName="triangle6" refType="h" fact="0.33"/>
          <dgm:constr type="w" for="ch" forName="triangle6" refType="h" fact="0.33"/>
          <dgm:constr type="t" for="ch" forName="triangle7" refType="h" fact="0.66"/>
          <dgm:constr type="l" for="ch" forName="triangle7" refType="h" fact="0.33"/>
          <dgm:constr type="h" for="ch" forName="triangle7" refType="h" fact="0.33"/>
          <dgm:constr type="w" for="ch" forName="triangle7" refType="h" fact="0.33"/>
          <dgm:constr type="t" for="ch" forName="triangle8" refType="h" fact="0.66"/>
          <dgm:constr type="l" for="ch" forName="triangle8" refType="h" fact="0.495"/>
          <dgm:constr type="h" for="ch" forName="triangle8" refType="h" fact="0.33"/>
          <dgm:constr type="w" for="ch" forName="triangle8" refType="h" fact="0.33"/>
          <dgm:constr type="t" for="ch" forName="triangle9" refType="h" fact="0.66"/>
          <dgm:constr type="l" for="ch" forName="triangle9" refType="h" fact="0.66"/>
          <dgm:constr type="h" for="ch" forName="triangle9" refType="h" fact="0.33"/>
          <dgm:constr type="w" for="ch" forName="triangle9" refType="h" fact="0.33"/>
        </dgm:constrLst>
      </dgm:else>
    </dgm:choose>
    <dgm:ruleLst/>
    <dgm:choose name="Name6">
      <dgm:if name="Name7" axis="ch" ptType="node" func="cnt" op="gte" val="1">
        <dgm:layoutNode name="triangle1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8"/>
    </dgm:choose>
    <dgm:choose name="Name9">
      <dgm:if name="Name10" axis="ch" ptType="node" func="cnt" op="gte" val="2">
        <dgm:layoutNode name="triangle2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11">
            <dgm:if name="Name12" func="var" arg="dir" op="equ" val="norm">
              <dgm:presOf axis="ch desOrSelf" ptType="node node" st="2 1" cnt="1 0"/>
            </dgm:if>
            <dgm:else name="Name13">
              <dgm:presOf axis="ch desOrSelf" ptType="node node" st="4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3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4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14">
            <dgm:if name="Name15" func="var" arg="dir" op="equ" val="norm">
              <dgm:presOf axis="ch desOrSelf" ptType="node node" st="4 1" cnt="1 0"/>
            </dgm:if>
            <dgm:else name="Name16">
              <dgm:presOf axis="ch desOrSelf" ptType="node node" st="2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17"/>
    </dgm:choose>
    <dgm:choose name="Name18">
      <dgm:if name="Name19" axis="ch" ptType="node" func="cnt" op="gte" val="5">
        <dgm:layoutNode name="triangle5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20">
            <dgm:if name="Name21" func="var" arg="dir" op="equ" val="norm">
              <dgm:presOf axis="ch desOrSelf" ptType="node node" st="5 1" cnt="1 0"/>
            </dgm:if>
            <dgm:else name="Name22">
              <dgm:presOf axis="ch desOrSelf" ptType="node node" st="9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6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choose name="Name23">
            <dgm:if name="Name24" func="var" arg="dir" op="equ" val="norm">
              <dgm:presOf axis="ch desOrSelf" ptType="node node" st="6 1" cnt="1 0"/>
            </dgm:if>
            <dgm:else name="Name25">
              <dgm:presOf axis="ch desOrSelf" ptType="node node" st="8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7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presOf axis="ch desOrSelf" ptType="node node" st="7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8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choose name="Name26">
            <dgm:if name="Name27" func="var" arg="dir" op="equ" val="norm">
              <dgm:presOf axis="ch desOrSelf" ptType="node node" st="8 1" cnt="1 0"/>
            </dgm:if>
            <dgm:else name="Name28">
              <dgm:presOf axis="ch desOrSelf" ptType="node node" st="6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9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29">
            <dgm:if name="Name30" func="var" arg="dir" op="equ" val="norm">
              <dgm:presOf axis="ch desOrSelf" ptType="node node" st="9 1" cnt="1 0"/>
            </dgm:if>
            <dgm:else name="Name31">
              <dgm:presOf axis="ch desOrSelf" ptType="node node" st="5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2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0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3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2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VerticalCircleList">
  <dgm:title val=""/>
  <dgm:desc val=""/>
  <dgm:catLst>
    <dgm:cat type="list" pri="23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41" srcId="1" destId="11" srcOrd="0" destOrd="0"/>
        <dgm:cxn modelId="42" srcId="1" destId="12" srcOrd="1" destOrd="0"/>
        <dgm:cxn modelId="5" srcId="0" destId="2" srcOrd="0" destOrd="0"/>
        <dgm:cxn modelId="51" srcId="2" destId="21" srcOrd="0" destOrd="0"/>
        <dgm:cxn modelId="52" srcId="2" destId="22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</dgm:varLst>
    <dgm:alg type="lin">
      <dgm:param type="linDir" val="fromT"/>
      <dgm:param type="fallback" val="2D"/>
    </dgm:alg>
    <dgm:shape xmlns:r="http://schemas.openxmlformats.org/officeDocument/2006/relationships" r:blip="">
      <dgm:adjLst/>
    </dgm:shape>
    <dgm:presOf/>
    <dgm:constrLst>
      <dgm:constr type="w" for="ch" forName="withChildren" refType="w"/>
      <dgm:constr type="h" for="ch" forName="withChildren" refType="w" fact="0.909"/>
      <dgm:constr type="w" for="ch" forName="noChildren" refType="w"/>
      <dgm:constr type="h" for="ch" forName="noChildren" refType="w" fact="0.164"/>
      <dgm:constr type="w" for="ch" forName="overlap" val="1"/>
      <dgm:constr type="h" for="ch" forName="overlap" refType="w" refFor="ch" refForName="withChildren" fact="-0.089"/>
      <dgm:constr type="primFontSz" for="des" forName="txLvl1" op="equ" val="65"/>
      <dgm:constr type="primFontSz" for="des" forName="txLvlOnly1" refType="primFontSz" refFor="des" refForName="txLvl1" op="equ"/>
      <dgm:constr type="primFontSz" for="des" forName="txLvl2" refType="primFontSz" refFor="des" refForName="txLvl1" op="equ" fact="0.78"/>
      <dgm:constr type="primFontSz" for="des" forName="txLvl3" refType="primFontSz" refFor="des" refForName="txLvl1" op="equ" fact="0.78"/>
      <dgm:constr type="userF" for="des" forName="lin" refType="primFontSz" refFor="des" refForName="txLvl2" op="equ"/>
    </dgm:constrLst>
    <dgm:forEach name="Name1" axis="ch" ptType="node">
      <dgm:choose name="Name2">
        <dgm:if name="Name3" axis="ch" ptType="node" func="cnt" op="gte" val="1">
          <dgm:layoutNode name="withChildren">
            <dgm:alg type="composite"/>
            <dgm:choose name="Name4">
              <dgm:if name="Name5" func="var" arg="dir" op="equ" val="norm">
                <dgm:constrLst>
                  <dgm:constr type="l" for="ch" forName="bigCircle"/>
                  <dgm:constr type="w" for="ch" forName="bigCircle" refType="h" refFor="ch" refForName="bigCircle"/>
                  <dgm:constr type="t" for="ch" forName="bigCircle"/>
                  <dgm:constr type="h" for="ch" forName="bigCircle" refType="h"/>
                  <dgm:constr type="l" for="ch" forName="medCircle" refType="w" fact="0.043"/>
                  <dgm:constr type="w" for="ch" forName="medCircle" refType="h" refFor="ch" refForName="medCircle"/>
                  <dgm:constr type="t" for="ch" forName="medCircle" refType="h" fact="0.042"/>
                  <dgm:constr type="h" for="ch" forName="medCircle" refType="h" fact="0.18"/>
                  <dgm:constr type="l" for="ch" forName="txLvl1" refType="ctrX" refFor="ch" refForName="medCircle"/>
                  <dgm:constr type="r" for="ch" forName="txLvl1" refType="w"/>
                  <dgm:constr type="h" for="ch" forName="txLvl1" refType="h" refFor="ch" refForName="medCircle"/>
                  <dgm:constr type="t" for="ch" forName="txLvl1" refType="t" refFor="ch" refForName="medCircle"/>
                  <dgm:constr type="l" for="ch" forName="lin" refType="ctrX" refFor="ch" refForName="medCircle"/>
                  <dgm:constr type="r" for="ch" forName="lin" refType="w"/>
                  <dgm:constr type="t" for="ch" forName="lin" refType="h" fact="0.222"/>
                  <dgm:constr type="h" for="ch" forName="lin" refType="h" fact="0.68"/>
                </dgm:constrLst>
              </dgm:if>
              <dgm:else name="Name6">
                <dgm:constrLst>
                  <dgm:constr type="r" for="ch" forName="bigCircle" refType="w"/>
                  <dgm:constr type="w" for="ch" forName="bigCircle" refType="h" refFor="ch" refForName="bigCircle"/>
                  <dgm:constr type="t" for="ch" forName="bigCircle"/>
                  <dgm:constr type="h" for="ch" forName="bigCircle" refType="h"/>
                  <dgm:constr type="r" for="ch" forName="medCircle" refType="w" fact="0.957"/>
                  <dgm:constr type="w" for="ch" forName="medCircle" refType="h" refFor="ch" refForName="medCircle"/>
                  <dgm:constr type="t" for="ch" forName="medCircle" refType="h" fact="0.042"/>
                  <dgm:constr type="h" for="ch" forName="medCircle" refType="h" fact="0.18"/>
                  <dgm:constr type="l" for="ch" forName="txLvl1"/>
                  <dgm:constr type="r" for="ch" forName="txLvl1" refType="ctrX" refFor="ch" refForName="medCircle"/>
                  <dgm:constr type="h" for="ch" forName="txLvl1" refType="h" refFor="ch" refForName="medCircle"/>
                  <dgm:constr type="t" for="ch" forName="txLvl1" refType="t" refFor="ch" refForName="medCircle"/>
                  <dgm:constr type="l" for="ch" forName="lin"/>
                  <dgm:constr type="r" for="ch" forName="lin" refType="ctrX" refFor="ch" refForName="medCircle"/>
                  <dgm:constr type="t" for="ch" forName="lin" refType="h" fact="0.222"/>
                  <dgm:constr type="h" for="ch" forName="lin" refType="h" fact="0.68"/>
                </dgm:constrLst>
              </dgm:else>
            </dgm:choose>
            <dgm:layoutNode name="bigCircle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medCircle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txLvl1" styleLbl="revTx">
              <dgm:choose name="Name7">
                <dgm:if name="Name8" func="var" arg="dir" op="equ" val="norm">
                  <dgm:alg type="tx">
                    <dgm:param type="parTxLTRAlign" val="l"/>
                    <dgm:param type="parTxRTLAlign" val="l"/>
                  </dgm:alg>
                </dgm:if>
                <dgm:else name="Name9">
                  <dgm:alg type="tx">
                    <dgm:param type="parTxLTRAlign" val="r"/>
                    <dgm:param type="parTxRTL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lin">
              <dgm:choose name="Name10">
                <dgm:if name="Name11" func="var" arg="dir" op="equ" val="norm">
                  <dgm:alg type="lin">
                    <dgm:param type="linDir" val="fromT"/>
                    <dgm:param type="vertAlign" val="t"/>
                    <dgm:param type="nodeHorzAlign" val="l"/>
                  </dgm:alg>
                </dgm:if>
                <dgm:else name="Name12">
                  <dgm:alg type="lin">
                    <dgm:param type="linDir" val="fromT"/>
                    <dgm:param type="vertAlign" val="t"/>
                    <dgm:param type="nodeHorzAlign" val="r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constrLst>
                <dgm:constr type="userF"/>
                <dgm:constr type="primFontSz" for="ch" forName="txLvl2" refType="userF"/>
                <dgm:constr type="w" for="ch" forName="txLvl2" refType="w"/>
                <dgm:constr type="h" for="ch" forName="txLvl2" refType="primFontSz" refFor="ch" refForName="txLvl2" fact="0.39"/>
                <dgm:constr type="w" for="ch" forName="txLvl3" refType="w"/>
                <dgm:constr type="h" for="ch" forName="txLvl3" refType="primFontSz" refFor="ch" refForName="txLvl2" fact="0.39"/>
                <dgm:constr type="h" for="ch" forName="smCircle" refType="primFontSz" refFor="ch" refForName="txLvl2" fact="0.14"/>
                <dgm:constr type="h" for="ch" forName="indentDot1" refType="primFontSz" refFor="ch" refForName="txLvl2" fact="0.14"/>
                <dgm:constr type="h" for="ch" forName="indentDot2" refType="primFontSz" refFor="ch" refForName="txLvl2" fact="0.14"/>
                <dgm:constr type="h" for="ch" forName="indentDot3" refType="primFontSz" refFor="ch" refForName="txLvl2" fact="0.14"/>
                <dgm:constr type="w" for="ch" forName="indentDot1" refType="w"/>
                <dgm:constr type="w" for="ch" forName="indentDot2" refType="w"/>
                <dgm:constr type="w" for="ch" forName="indentDot3" refType="w"/>
                <dgm:constr type="userI" for="ch" forName="txLvl3" refType="primFontSz" refFor="ch" refForName="txLvl2" fact="0.14"/>
                <dgm:constr type="userI" for="ch" forName="indentDot1" refType="primFontSz" refFor="ch" refForName="txLvl2" fact="0.14"/>
                <dgm:constr type="userI" for="ch" forName="indentDot2" refType="primFontSz" refFor="ch" refForName="txLvl2" fact="0.14"/>
                <dgm:constr type="userI" for="ch" forName="indentDot3" refType="primFontSz" refFor="ch" refForName="txLvl2" fact="0.14"/>
              </dgm:constrLst>
              <dgm:ruleLst>
                <dgm:rule type="primFontSz" for="ch" forName="txLvl2" val="5" fact="NaN" max="NaN"/>
              </dgm:ruleLst>
              <dgm:forEach name="Name13" axis="ch" ptType="node">
                <dgm:layoutNode name="txLvl2" styleLbl="revTx">
                  <dgm:choose name="Name14">
                    <dgm:if name="Name15" func="var" arg="dir" op="equ" val="norm">
                      <dgm:alg type="tx">
                        <dgm:param type="parTxLTRAlign" val="l"/>
                        <dgm:param type="parTxRTLAlign" val="l"/>
                      </dgm:alg>
                    </dgm:if>
                    <dgm:else name="Name16">
                      <dgm:alg type="tx">
                        <dgm:param type="parTxLTRAlign" val="r"/>
                        <dgm:param type="parTxRTLAlign" val="r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self" ptType="node"/>
                  <dgm:constrLst>
                    <dgm:constr type="lMarg"/>
                    <dgm:constr type="rMarg"/>
                    <dgm:constr type="tMarg" refType="primFontSz" fact="0.1"/>
                    <dgm:constr type="bMarg" refType="primFontSz" fact="0.1"/>
                  </dgm:constrLst>
                  <dgm:ruleLst>
                    <dgm:rule type="h" val="INF" fact="NaN" max="NaN"/>
                  </dgm:ruleLst>
                </dgm:layoutNode>
                <dgm:forEach name="Name17" axis="ch" ptType="node" cnt="1">
                  <dgm:layoutNode name="indentDot1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hoose name="Name18">
                      <dgm:if name="Name19" func="var" arg="dir" op="equ" val="norm">
                        <dgm:constrLst>
                          <dgm:constr type="userI"/>
                          <dgm:constr type="w" for="ch" forName="gap1" refType="userI" fact="3"/>
                          <dgm:constr type="w" for="ch" forName="smCircle1" refType="h"/>
                          <dgm:constr type="l" for="ch" forName="smCircle1" refType="r" refFor="ch" refForName="gap1"/>
                        </dgm:constrLst>
                      </dgm:if>
                      <dgm:else name="Name20">
                        <dgm:constrLst>
                          <dgm:constr type="userI"/>
                          <dgm:constr type="w" for="ch" forName="gap1" refType="userI" fact="3"/>
                          <dgm:constr type="w" for="ch" forName="smCircle1" refType="h"/>
                          <dgm:constr type="r" for="ch" forName="smCircle1" refType="l" refFor="ch" refForName="gap1"/>
                        </dgm:constrLst>
                      </dgm:else>
                    </dgm:choose>
                    <dgm:layoutNode name="gap1">
                      <dgm:alg type="sp"/>
                      <dgm:shape xmlns:r="http://schemas.openxmlformats.org/officeDocument/2006/relationships" type="rect" r:blip="" hideGeom="1">
                        <dgm:adjLst/>
                      </dgm:shape>
                      <dgm:presOf/>
                    </dgm:layoutNode>
                    <dgm:layoutNode name="smCircle1" styleLbl="vennNode1">
                      <dgm:alg type="sp"/>
                      <dgm:shape xmlns:r="http://schemas.openxmlformats.org/officeDocument/2006/relationships" type="ellipse" r:blip="">
                        <dgm:adjLst/>
                      </dgm:shape>
                      <dgm:presOf/>
                      <dgm:constrLst>
                        <dgm:constr type="w" refType="h"/>
                      </dgm:constrLst>
                    </dgm:layoutNode>
                  </dgm:layoutNode>
                </dgm:forEach>
                <dgm:forEach name="Name21" axis="ch" ptType="node">
                  <dgm:layoutNode name="txLvl3" styleLbl="revTx">
                    <dgm:varLst>
                      <dgm:bulletEnabled val="1"/>
                    </dgm:varLst>
                    <dgm:choose name="Name22">
                      <dgm:if name="Name23" func="var" arg="dir" op="equ" val="norm">
                        <dgm:alg type="tx">
                          <dgm:param type="parTxLTRAlign" val="l"/>
                          <dgm:param type="parTxRTLAlign" val="l"/>
                          <dgm:param type="shpTxLTRAlignCh" val="l"/>
                          <dgm:param type="shpTxRTLAlignCh" val="l"/>
                        </dgm:alg>
                      </dgm:if>
                      <dgm:else name="Name24">
                        <dgm:alg type="tx">
                          <dgm:param type="parTxLTRAlign" val="r"/>
                          <dgm:param type="parTxRTLAlign" val="r"/>
                          <dgm:param type="shpTxLTRAlignCh" val="r"/>
                          <dgm:param type="shpTxRTLAlignCh" val="r"/>
                        </dgm:alg>
                      </dgm:else>
                    </dgm:choose>
                    <dgm:shape xmlns:r="http://schemas.openxmlformats.org/officeDocument/2006/relationships" type="rect" r:blip="">
                      <dgm:adjLst/>
                    </dgm:shape>
                    <dgm:presOf axis="desOrSelf" ptType="node"/>
                    <dgm:choose name="Name25">
                      <dgm:if name="Name26" func="var" arg="dir" op="equ" val="norm">
                        <dgm:constrLst>
                          <dgm:constr type="userI"/>
                          <dgm:constr type="lMarg" refType="userI" fact="8.504"/>
                          <dgm:constr type="rMarg"/>
                          <dgm:constr type="tMarg" refType="primFontSz" fact="0.1"/>
                          <dgm:constr type="bMarg" refType="primFontSz" fact="0.1"/>
                        </dgm:constrLst>
                      </dgm:if>
                      <dgm:else name="Name27">
                        <dgm:constrLst>
                          <dgm:constr type="userI"/>
                          <dgm:constr type="lMarg"/>
                          <dgm:constr type="rMarg" refType="userI" fact="8.504"/>
                          <dgm:constr type="tMarg" refType="primFontSz" fact="0.1"/>
                          <dgm:constr type="bMarg" refType="primFontSz" fact="0.1"/>
                        </dgm:constrLst>
                      </dgm:else>
                    </dgm:choose>
                    <dgm:ruleLst>
                      <dgm:rule type="h" val="INF" fact="NaN" max="NaN"/>
                    </dgm:ruleLst>
                  </dgm:layoutNode>
                  <dgm:forEach name="Name28" axis="followSib" ptType="sibTrans" cnt="1">
                    <dgm:layoutNode name="indentDot2">
                      <dgm:alg type="composite"/>
                      <dgm:shape xmlns:r="http://schemas.openxmlformats.org/officeDocument/2006/relationships" r:blip="">
                        <dgm:adjLst/>
                      </dgm:shape>
                      <dgm:presOf/>
                      <dgm:choose name="Name29">
                        <dgm:if name="Name30" func="var" arg="dir" op="equ" val="norm">
                          <dgm:constrLst>
                            <dgm:constr type="userI"/>
                            <dgm:constr type="w" for="ch" forName="gap2" refType="userI" fact="3"/>
                            <dgm:constr type="w" for="ch" forName="smCircle2" refType="h"/>
                            <dgm:constr type="l" for="ch" forName="smCircle2" refType="r" refFor="ch" refForName="gap2"/>
                          </dgm:constrLst>
                        </dgm:if>
                        <dgm:else name="Name31">
                          <dgm:constrLst>
                            <dgm:constr type="userI"/>
                            <dgm:constr type="w" for="ch" forName="gap2" refType="userI" fact="3"/>
                            <dgm:constr type="w" for="ch" forName="smCircle2" refType="h"/>
                            <dgm:constr type="r" for="ch" forName="smCircle2" refType="l" refFor="ch" refForName="gap2"/>
                          </dgm:constrLst>
                        </dgm:else>
                      </dgm:choose>
                      <dgm:layoutNode name="gap2">
                        <dgm:alg type="sp"/>
                        <dgm:shape xmlns:r="http://schemas.openxmlformats.org/officeDocument/2006/relationships" type="rect" r:blip="" hideGeom="1">
                          <dgm:adjLst/>
                        </dgm:shape>
                        <dgm:presOf/>
                      </dgm:layoutNode>
                      <dgm:layoutNode name="smCircle2" styleLbl="vennNode1">
                        <dgm:alg type="sp"/>
                        <dgm:shape xmlns:r="http://schemas.openxmlformats.org/officeDocument/2006/relationships" type="ellipse" r:blip="">
                          <dgm:adjLst/>
                        </dgm:shape>
                        <dgm:presOf/>
                        <dgm:constrLst>
                          <dgm:constr type="w" refType="h"/>
                        </dgm:constrLst>
                      </dgm:layoutNode>
                    </dgm:layoutNode>
                  </dgm:forEach>
                </dgm:forEach>
                <dgm:choose name="Name32">
                  <dgm:if name="Name33" axis="ch" ptType="node" func="cnt" op="gte" val="1">
                    <dgm:forEach name="Name34" axis="followSib" ptType="sibTrans" cnt="1">
                      <dgm:layoutNode name="indentDot3">
                        <dgm:alg type="composite"/>
                        <dgm:shape xmlns:r="http://schemas.openxmlformats.org/officeDocument/2006/relationships" r:blip="">
                          <dgm:adjLst/>
                        </dgm:shape>
                        <dgm:presOf/>
                        <dgm:choose name="Name35">
                          <dgm:if name="Name36" func="var" arg="dir" op="equ" val="norm">
                            <dgm:constrLst>
                              <dgm:constr type="userI"/>
                              <dgm:constr type="w" for="ch" forName="gap3" refType="userI" fact="3"/>
                              <dgm:constr type="w" for="ch" forName="smCircle3" refType="h"/>
                              <dgm:constr type="l" for="ch" forName="smCircle3" refType="r" refFor="ch" refForName="gap3"/>
                            </dgm:constrLst>
                          </dgm:if>
                          <dgm:else name="Name37">
                            <dgm:constrLst>
                              <dgm:constr type="userI"/>
                              <dgm:constr type="w" for="ch" forName="gap3" refType="userI" fact="3"/>
                              <dgm:constr type="w" for="ch" forName="smCircle3" refType="h"/>
                              <dgm:constr type="r" for="ch" forName="smCircle3" refType="l" refFor="ch" refForName="gap3"/>
                            </dgm:constrLst>
                          </dgm:else>
                        </dgm:choose>
                        <dgm:layoutNode name="gap3">
                          <dgm:alg type="sp"/>
                          <dgm:shape xmlns:r="http://schemas.openxmlformats.org/officeDocument/2006/relationships" type="rect" r:blip="" hideGeom="1">
                            <dgm:adjLst/>
                          </dgm:shape>
                          <dgm:presOf/>
                        </dgm:layoutNode>
                        <dgm:layoutNode name="smCircle3" styleLbl="vennNode1">
                          <dgm:alg type="sp"/>
                          <dgm:shape xmlns:r="http://schemas.openxmlformats.org/officeDocument/2006/relationships" type="ellipse" r:blip="">
                            <dgm:adjLst/>
                          </dgm:shape>
                          <dgm:presOf/>
                          <dgm:constrLst>
                            <dgm:constr type="w" refType="h"/>
                          </dgm:constrLst>
                        </dgm:layoutNode>
                      </dgm:layoutNode>
                    </dgm:forEach>
                  </dgm:if>
                  <dgm:else name="Name38">
                    <dgm:forEach name="Name39" axis="followSib" ptType="sibTrans" cnt="1">
                      <dgm:layoutNode name="smCircle" styleLbl="vennNode1">
                        <dgm:alg type="sp"/>
                        <dgm:shape xmlns:r="http://schemas.openxmlformats.org/officeDocument/2006/relationships" type="ellipse" r:blip="">
                          <dgm:adjLst/>
                        </dgm:shape>
                        <dgm:presOf/>
                        <dgm:constrLst>
                          <dgm:constr type="w" refType="h"/>
                        </dgm:constrLst>
                      </dgm:layoutNode>
                    </dgm:forEach>
                  </dgm:else>
                </dgm:choose>
              </dgm:forEach>
            </dgm:layoutNode>
          </dgm:layoutNode>
          <dgm:choose name="Name40">
            <dgm:if name="Name41" axis="followSib ch" ptType="node node" cnt="1 0" func="cnt" op="gte" val="1">
              <dgm:layoutNode name="overlap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if>
            <dgm:else name="Name42"/>
          </dgm:choose>
        </dgm:if>
        <dgm:else name="Name43">
          <dgm:layoutNode name="noChildren">
            <dgm:alg type="composite"/>
            <dgm:choose name="Name44">
              <dgm:if name="Name45" func="var" arg="dir" op="equ" val="norm">
                <dgm:constrLst>
                  <dgm:constr type="l" for="ch" forName="gap"/>
                  <dgm:constr type="w" for="ch" forName="gap" refType="w" fact="0.043"/>
                  <dgm:constr type="h" for="ch" forName="gap" refType="h"/>
                  <dgm:constr type="t" for="ch" forName="gap"/>
                  <dgm:constr type="l" for="ch" forName="medCircle2" refType="r" refFor="ch" refForName="gap"/>
                  <dgm:constr type="w" for="ch" forName="medCircle2" refType="h" refFor="ch" refForName="medCircle2"/>
                  <dgm:constr type="t" for="ch" forName="medCircle2"/>
                  <dgm:constr type="h" for="ch" forName="medCircle2" refType="h"/>
                  <dgm:constr type="l" for="ch" forName="txLvlOnly1" refType="ctrX" refFor="ch" refForName="medCircle2"/>
                  <dgm:constr type="r" for="ch" forName="txLvlOnly1" refType="w"/>
                  <dgm:constr type="h" for="ch" forName="txLvlOnly1" refType="h"/>
                  <dgm:constr type="t" for="ch" forName="txLvlOnly1"/>
                </dgm:constrLst>
              </dgm:if>
              <dgm:else name="Name46">
                <dgm:constrLst>
                  <dgm:constr type="r" for="ch" forName="gap" refType="w"/>
                  <dgm:constr type="w" for="ch" forName="gap" refType="w" fact="0.043"/>
                  <dgm:constr type="h" for="ch" forName="gap" refType="h"/>
                  <dgm:constr type="t" for="ch" forName="gap"/>
                  <dgm:constr type="r" for="ch" forName="medCircle2" refType="l" refFor="ch" refForName="gap"/>
                  <dgm:constr type="w" for="ch" forName="medCircle2" refType="h" refFor="ch" refForName="medCircle2"/>
                  <dgm:constr type="t" for="ch" forName="medCircle2"/>
                  <dgm:constr type="h" for="ch" forName="medCircle2" refType="h"/>
                  <dgm:constr type="l" for="ch" forName="txLvlOnly1"/>
                  <dgm:constr type="r" for="ch" forName="txLvlOnly1" refType="ctrX" refFor="ch" refForName="medCircle2"/>
                  <dgm:constr type="h" for="ch" forName="txLvlOnly1" refType="h"/>
                  <dgm:constr type="t" for="ch" forName="txLvlOnly1"/>
                </dgm:constrLst>
              </dgm:else>
            </dgm:choose>
            <dgm:layoutNode name="gap">
              <dgm:alg type="sp"/>
              <dgm:shape xmlns:r="http://schemas.openxmlformats.org/officeDocument/2006/relationships" r:blip="">
                <dgm:adjLst/>
              </dgm:shape>
              <dgm:presOf/>
            </dgm:layoutNode>
            <dgm:layoutNode name="medCircle2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txLvlOnly1" styleLbl="revTx">
              <dgm:choose name="Name47">
                <dgm:if name="Name48" func="var" arg="dir" op="equ" val="norm">
                  <dgm:alg type="tx">
                    <dgm:param type="parTxLTRAlign" val="l"/>
                    <dgm:param type="parTxRTLAlign" val="l"/>
                  </dgm:alg>
                </dgm:if>
                <dgm:else name="Name49">
                  <dgm:alg type="tx">
                    <dgm:param type="parTxLTRAlign" val="r"/>
                    <dgm:param type="parTxRTL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</dgm:layoutNod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lProcess1">
  <dgm:title val=""/>
  <dgm:desc val=""/>
  <dgm:catLst>
    <dgm:cat type="process" pri="1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1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2"/>
      </dgm:ptLst>
      <dgm:cxnLst>
        <dgm:cxn modelId="3" srcId="0" destId="1" srcOrd="0" destOrd="0"/>
        <dgm:cxn modelId="4" srcId="0" destId="2" srcOrd="0" destOrd="0"/>
        <dgm:cxn modelId="5" srcId="1" destId="11" srcOrd="0" destOrd="0"/>
        <dgm:cxn modelId="6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R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header" refType="h"/>
      <dgm:constr type="w" for="des" forName="header" refType="h" refFor="des" refForName="header" op="equ" fact="4"/>
      <dgm:constr type="h" for="des" forName="child" refType="h" refFor="des" refForName="header" op="equ"/>
      <dgm:constr type="w" for="des" forName="child" refType="w" refFor="des" refForName="header" op="equ"/>
      <dgm:constr type="w" for="ch" forName="hSp" refType="w" refFor="des" refForName="header" op="equ" fact="0.14"/>
      <dgm:constr type="h" for="des" forName="parTrans" refType="h" refFor="des" refForName="header" op="equ" fact="0.35"/>
      <dgm:constr type="h" for="des" forName="sibTrans" refType="h" refFor="des" refForName="parTrans" op="equ"/>
      <dgm:constr type="primFontSz" for="des" forName="child" op="equ" val="65"/>
      <dgm:constr type="primFontSz" for="des" forName="header" op="equ" val="65"/>
    </dgm:constrLst>
    <dgm:ruleLst/>
    <dgm:forEach name="Name4" axis="ch" ptType="node">
      <dgm:layoutNode name="vertFlow">
        <dgm:choose name="Name5">
          <dgm:if name="Name6" func="var" arg="dir" op="equ" val="norm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if>
          <dgm:else name="Name7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header" styleLbl="node1"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8" axis="ch" ptType="parTrans" cnt="1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w" refType="h"/>
              <dgm:constr type="connDist"/>
              <dgm:constr type="wArH" refType="h" fact="0.25"/>
              <dgm:constr type="hArH" refType="wArH" fact="2"/>
              <dgm:constr type="stemThick" refType="hArH" fact="0.667"/>
              <dgm:constr type="begPad" refType="connDist" fact="0.25"/>
              <dgm:constr type="endPad" refType="connDist" fact="0.25"/>
            </dgm:constrLst>
            <dgm:ruleLst/>
          </dgm:layoutNode>
        </dgm:forEach>
        <dgm:forEach name="Name9" axis="ch" ptType="node">
          <dgm:layoutNode name="child" styleLbl="alignAccFollowNode1">
            <dgm:varLst>
              <dgm:chMax val="0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  <dgm:forEach name="Name10" axis="followSib" ptType="sibTrans" cnt="1">
            <dgm:layoutNode name="sibTrans" styleLbl="sibTrans2D1">
              <dgm:alg type="conn">
                <dgm:param type="begPts" val="auto"/>
                <dgm:param type="endPts" val="auto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w" refType="h"/>
                <dgm:constr type="connDist"/>
                <dgm:constr type="wArH" refType="h" fact="0.25"/>
                <dgm:constr type="hArH" refType="wArH" fact="2"/>
                <dgm:constr type="stemThick" refType="hArH" fact="0.667"/>
                <dgm:constr type="begPad" refType="w" fact="0.25"/>
                <dgm:constr type="endPad" refType="w" fact="0.25"/>
              </dgm:constrLst>
              <dgm:ruleLst/>
            </dgm:layoutNode>
          </dgm:forEach>
        </dgm:forEach>
      </dgm:layoutNode>
      <dgm:choose name="Name11">
        <dgm:if name="Name12" axis="self" ptType="node" func="revPos" op="gte" val="2">
          <dgm:layoutNode name="h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3"/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lProcess1">
  <dgm:title val=""/>
  <dgm:desc val=""/>
  <dgm:catLst>
    <dgm:cat type="process" pri="1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1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2"/>
      </dgm:ptLst>
      <dgm:cxnLst>
        <dgm:cxn modelId="3" srcId="0" destId="1" srcOrd="0" destOrd="0"/>
        <dgm:cxn modelId="4" srcId="0" destId="2" srcOrd="0" destOrd="0"/>
        <dgm:cxn modelId="5" srcId="1" destId="11" srcOrd="0" destOrd="0"/>
        <dgm:cxn modelId="6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R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header" refType="h"/>
      <dgm:constr type="w" for="des" forName="header" refType="h" refFor="des" refForName="header" op="equ" fact="4"/>
      <dgm:constr type="h" for="des" forName="child" refType="h" refFor="des" refForName="header" op="equ"/>
      <dgm:constr type="w" for="des" forName="child" refType="w" refFor="des" refForName="header" op="equ"/>
      <dgm:constr type="w" for="ch" forName="hSp" refType="w" refFor="des" refForName="header" op="equ" fact="0.14"/>
      <dgm:constr type="h" for="des" forName="parTrans" refType="h" refFor="des" refForName="header" op="equ" fact="0.35"/>
      <dgm:constr type="h" for="des" forName="sibTrans" refType="h" refFor="des" refForName="parTrans" op="equ"/>
      <dgm:constr type="primFontSz" for="des" forName="child" op="equ" val="65"/>
      <dgm:constr type="primFontSz" for="des" forName="header" op="equ" val="65"/>
    </dgm:constrLst>
    <dgm:ruleLst/>
    <dgm:forEach name="Name4" axis="ch" ptType="node">
      <dgm:layoutNode name="vertFlow">
        <dgm:choose name="Name5">
          <dgm:if name="Name6" func="var" arg="dir" op="equ" val="norm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if>
          <dgm:else name="Name7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header" styleLbl="node1"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8" axis="ch" ptType="parTrans" cnt="1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w" refType="h"/>
              <dgm:constr type="connDist"/>
              <dgm:constr type="wArH" refType="h" fact="0.25"/>
              <dgm:constr type="hArH" refType="wArH" fact="2"/>
              <dgm:constr type="stemThick" refType="hArH" fact="0.667"/>
              <dgm:constr type="begPad" refType="connDist" fact="0.25"/>
              <dgm:constr type="endPad" refType="connDist" fact="0.25"/>
            </dgm:constrLst>
            <dgm:ruleLst/>
          </dgm:layoutNode>
        </dgm:forEach>
        <dgm:forEach name="Name9" axis="ch" ptType="node">
          <dgm:layoutNode name="child" styleLbl="alignAccFollowNode1">
            <dgm:varLst>
              <dgm:chMax val="0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  <dgm:forEach name="Name10" axis="followSib" ptType="sibTrans" cnt="1">
            <dgm:layoutNode name="sibTrans" styleLbl="sibTrans2D1">
              <dgm:alg type="conn">
                <dgm:param type="begPts" val="auto"/>
                <dgm:param type="endPts" val="auto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w" refType="h"/>
                <dgm:constr type="connDist"/>
                <dgm:constr type="wArH" refType="h" fact="0.25"/>
                <dgm:constr type="hArH" refType="wArH" fact="2"/>
                <dgm:constr type="stemThick" refType="hArH" fact="0.667"/>
                <dgm:constr type="begPad" refType="w" fact="0.25"/>
                <dgm:constr type="endPad" refType="w" fact="0.25"/>
              </dgm:constrLst>
              <dgm:ruleLst/>
            </dgm:layoutNode>
          </dgm:forEach>
        </dgm:forEach>
      </dgm:layoutNode>
      <dgm:choose name="Name11">
        <dgm:if name="Name12" axis="self" ptType="node" func="revPos" op="gte" val="2">
          <dgm:layoutNode name="h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3"/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lProcess1">
  <dgm:title val=""/>
  <dgm:desc val=""/>
  <dgm:catLst>
    <dgm:cat type="process" pri="1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1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2"/>
      </dgm:ptLst>
      <dgm:cxnLst>
        <dgm:cxn modelId="3" srcId="0" destId="1" srcOrd="0" destOrd="0"/>
        <dgm:cxn modelId="4" srcId="0" destId="2" srcOrd="0" destOrd="0"/>
        <dgm:cxn modelId="5" srcId="1" destId="11" srcOrd="0" destOrd="0"/>
        <dgm:cxn modelId="6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R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header" refType="h"/>
      <dgm:constr type="w" for="des" forName="header" refType="h" refFor="des" refForName="header" op="equ" fact="4"/>
      <dgm:constr type="h" for="des" forName="child" refType="h" refFor="des" refForName="header" op="equ"/>
      <dgm:constr type="w" for="des" forName="child" refType="w" refFor="des" refForName="header" op="equ"/>
      <dgm:constr type="w" for="ch" forName="hSp" refType="w" refFor="des" refForName="header" op="equ" fact="0.14"/>
      <dgm:constr type="h" for="des" forName="parTrans" refType="h" refFor="des" refForName="header" op="equ" fact="0.35"/>
      <dgm:constr type="h" for="des" forName="sibTrans" refType="h" refFor="des" refForName="parTrans" op="equ"/>
      <dgm:constr type="primFontSz" for="des" forName="child" op="equ" val="65"/>
      <dgm:constr type="primFontSz" for="des" forName="header" op="equ" val="65"/>
    </dgm:constrLst>
    <dgm:ruleLst/>
    <dgm:forEach name="Name4" axis="ch" ptType="node">
      <dgm:layoutNode name="vertFlow">
        <dgm:choose name="Name5">
          <dgm:if name="Name6" func="var" arg="dir" op="equ" val="norm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if>
          <dgm:else name="Name7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header" styleLbl="node1"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8" axis="ch" ptType="parTrans" cnt="1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w" refType="h"/>
              <dgm:constr type="connDist"/>
              <dgm:constr type="wArH" refType="h" fact="0.25"/>
              <dgm:constr type="hArH" refType="wArH" fact="2"/>
              <dgm:constr type="stemThick" refType="hArH" fact="0.667"/>
              <dgm:constr type="begPad" refType="connDist" fact="0.25"/>
              <dgm:constr type="endPad" refType="connDist" fact="0.25"/>
            </dgm:constrLst>
            <dgm:ruleLst/>
          </dgm:layoutNode>
        </dgm:forEach>
        <dgm:forEach name="Name9" axis="ch" ptType="node">
          <dgm:layoutNode name="child" styleLbl="alignAccFollowNode1">
            <dgm:varLst>
              <dgm:chMax val="0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  <dgm:forEach name="Name10" axis="followSib" ptType="sibTrans" cnt="1">
            <dgm:layoutNode name="sibTrans" styleLbl="sibTrans2D1">
              <dgm:alg type="conn">
                <dgm:param type="begPts" val="auto"/>
                <dgm:param type="endPts" val="auto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w" refType="h"/>
                <dgm:constr type="connDist"/>
                <dgm:constr type="wArH" refType="h" fact="0.25"/>
                <dgm:constr type="hArH" refType="wArH" fact="2"/>
                <dgm:constr type="stemThick" refType="hArH" fact="0.667"/>
                <dgm:constr type="begPad" refType="w" fact="0.25"/>
                <dgm:constr type="endPad" refType="w" fact="0.25"/>
              </dgm:constrLst>
              <dgm:ruleLst/>
            </dgm:layoutNode>
          </dgm:forEach>
        </dgm:forEach>
      </dgm:layoutNode>
      <dgm:choose name="Name11">
        <dgm:if name="Name12" axis="self" ptType="node" func="revPos" op="gte" val="2">
          <dgm:layoutNode name="h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3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7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8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9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913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897313" y="0"/>
            <a:ext cx="2982912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38AEB5-F089-4018-B537-A8FC3390594C}" type="datetimeFigureOut">
              <a:rPr lang="es-MX" smtClean="0"/>
              <a:t>24/03/2025</a:t>
            </a:fld>
            <a:endParaRPr lang="es-MX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2982913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97313" y="8829675"/>
            <a:ext cx="2982912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E29DDB-322C-420B-982B-40A7B4C6840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2240287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82869" cy="4667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97337" y="1"/>
            <a:ext cx="2982869" cy="4667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8C4213-B58E-4228-B091-BCF8365E47B4}" type="datetimeFigureOut">
              <a:rPr lang="es-MX" smtClean="0"/>
              <a:t>24/03/2025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52463" y="1162050"/>
            <a:ext cx="5576887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7861" y="4474283"/>
            <a:ext cx="5506093" cy="365969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829648"/>
            <a:ext cx="2982869" cy="46675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97337" y="8829648"/>
            <a:ext cx="2982869" cy="46675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94351C-6F1C-4FA0-9C63-1A4BB0E9871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721198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94351C-6F1C-4FA0-9C63-1A4BB0E98718}" type="slidenum">
              <a:rPr lang="es-MX" smtClean="0"/>
              <a:t>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019803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52463" y="1162050"/>
            <a:ext cx="5576887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FF07A4-C066-4727-B8EA-86300723FF6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74052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941777-51CD-4E32-9F56-F255F565F035}" type="slidenum">
              <a:rPr lang="es-MX" smtClean="0"/>
              <a:pPr/>
              <a:t>25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323222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941777-51CD-4E32-9F56-F255F565F035}" type="slidenum">
              <a:rPr lang="es-MX" smtClean="0"/>
              <a:pPr/>
              <a:t>55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760670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941777-51CD-4E32-9F56-F255F565F035}" type="slidenum">
              <a:rPr lang="es-MX" smtClean="0"/>
              <a:pPr/>
              <a:t>56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332785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94351C-6F1C-4FA0-9C63-1A4BB0E98718}" type="slidenum">
              <a:rPr lang="es-MX" smtClean="0"/>
              <a:t>79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969280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0197FE-896D-4DB1-82FD-E1E1CB145C93}" type="slidenum">
              <a:rPr lang="es-MX" smtClean="0"/>
              <a:pPr/>
              <a:t>93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387767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BB02BD1D-606A-4AFD-A5CF-A2D2663966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Subtítulo 2">
            <a:extLst>
              <a:ext uri="{FF2B5EF4-FFF2-40B4-BE49-F238E27FC236}">
                <a16:creationId xmlns="" xmlns:a16="http://schemas.microsoft.com/office/drawing/2014/main" id="{500892E4-7A74-4607-A071-26237C099F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C793EC3C-7FD8-43F6-B757-3BE35F7096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A0FD-3F92-40FF-A2E8-E776407FFE36}" type="datetimeFigureOut">
              <a:rPr lang="es-MX" smtClean="0"/>
              <a:t>24/03/2025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11E9337D-125A-47FC-A0B5-A8D347B65F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D905A119-555C-44E5-9568-19CE8F61DB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DCBF6-84E1-4717-9D91-1A75B28EEEB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478415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5893F7FA-97E0-4918-9C06-0E9DCDD12B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>
            <a:extLst>
              <a:ext uri="{FF2B5EF4-FFF2-40B4-BE49-F238E27FC236}">
                <a16:creationId xmlns="" xmlns:a16="http://schemas.microsoft.com/office/drawing/2014/main" id="{7212DD5A-F358-4F15-8DD1-ABD8621159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640145A3-DD4B-444C-AA43-F9E14A769C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A0FD-3F92-40FF-A2E8-E776407FFE36}" type="datetimeFigureOut">
              <a:rPr lang="es-MX" smtClean="0"/>
              <a:t>24/03/2025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062B9741-C5F6-4EBE-AA93-808E72D6B3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34473C69-4E28-4DA8-9D76-4EA7774333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DCBF6-84E1-4717-9D91-1A75B28EEEB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812670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="" xmlns:a16="http://schemas.microsoft.com/office/drawing/2014/main" id="{25105669-3965-47C2-8232-12F7D7C32E8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>
            <a:extLst>
              <a:ext uri="{FF2B5EF4-FFF2-40B4-BE49-F238E27FC236}">
                <a16:creationId xmlns="" xmlns:a16="http://schemas.microsoft.com/office/drawing/2014/main" id="{2AD5E0E5-E56C-4019-BB27-D60EE6F415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4BF92E3C-1263-4951-B9E5-2357F09441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A0FD-3F92-40FF-A2E8-E776407FFE36}" type="datetimeFigureOut">
              <a:rPr lang="es-MX" smtClean="0"/>
              <a:t>24/03/2025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C70CD232-1815-4C71-BAD0-096956BAF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A72EA813-60EA-442C-8E81-C99D4323A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DCBF6-84E1-4717-9D91-1A75B28EEEB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788561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37693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2096173"/>
      </p:ext>
    </p:extLst>
  </p:cSld>
  <p:clrMapOvr>
    <a:masterClrMapping/>
  </p:clrMapOvr>
  <p:transition spd="med">
    <p:dissolv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="" xmlns:a16="http://schemas.microsoft.com/office/drawing/2014/main" id="{D72C2FE2-63F9-4AFB-9790-0417C1CD7E0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100233" y="2310607"/>
            <a:ext cx="2604748" cy="2235200"/>
          </a:xfrm>
          <a:custGeom>
            <a:avLst/>
            <a:gdLst>
              <a:gd name="connsiteX0" fmla="*/ 0 w 5210175"/>
              <a:gd name="connsiteY0" fmla="*/ 0 h 4470400"/>
              <a:gd name="connsiteX1" fmla="*/ 825500 w 5210175"/>
              <a:gd name="connsiteY1" fmla="*/ 0 h 4470400"/>
              <a:gd name="connsiteX2" fmla="*/ 1463675 w 5210175"/>
              <a:gd name="connsiteY2" fmla="*/ 2855913 h 4470400"/>
              <a:gd name="connsiteX3" fmla="*/ 2251075 w 5210175"/>
              <a:gd name="connsiteY3" fmla="*/ 0 h 4470400"/>
              <a:gd name="connsiteX4" fmla="*/ 2949575 w 5210175"/>
              <a:gd name="connsiteY4" fmla="*/ 0 h 4470400"/>
              <a:gd name="connsiteX5" fmla="*/ 3749675 w 5210175"/>
              <a:gd name="connsiteY5" fmla="*/ 2855913 h 4470400"/>
              <a:gd name="connsiteX6" fmla="*/ 4381500 w 5210175"/>
              <a:gd name="connsiteY6" fmla="*/ 0 h 4470400"/>
              <a:gd name="connsiteX7" fmla="*/ 5210175 w 5210175"/>
              <a:gd name="connsiteY7" fmla="*/ 0 h 4470400"/>
              <a:gd name="connsiteX8" fmla="*/ 4214813 w 5210175"/>
              <a:gd name="connsiteY8" fmla="*/ 4470400 h 4470400"/>
              <a:gd name="connsiteX9" fmla="*/ 3408362 w 5210175"/>
              <a:gd name="connsiteY9" fmla="*/ 4470400 h 4470400"/>
              <a:gd name="connsiteX10" fmla="*/ 2595562 w 5210175"/>
              <a:gd name="connsiteY10" fmla="*/ 1579563 h 4470400"/>
              <a:gd name="connsiteX11" fmla="*/ 1795462 w 5210175"/>
              <a:gd name="connsiteY11" fmla="*/ 4470400 h 4470400"/>
              <a:gd name="connsiteX12" fmla="*/ 998537 w 5210175"/>
              <a:gd name="connsiteY12" fmla="*/ 4470400 h 447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210175" h="4470400">
                <a:moveTo>
                  <a:pt x="0" y="0"/>
                </a:moveTo>
                <a:lnTo>
                  <a:pt x="825500" y="0"/>
                </a:lnTo>
                <a:lnTo>
                  <a:pt x="1463675" y="2855913"/>
                </a:lnTo>
                <a:lnTo>
                  <a:pt x="2251075" y="0"/>
                </a:lnTo>
                <a:lnTo>
                  <a:pt x="2949575" y="0"/>
                </a:lnTo>
                <a:lnTo>
                  <a:pt x="3749675" y="2855913"/>
                </a:lnTo>
                <a:lnTo>
                  <a:pt x="4381500" y="0"/>
                </a:lnTo>
                <a:lnTo>
                  <a:pt x="5210175" y="0"/>
                </a:lnTo>
                <a:lnTo>
                  <a:pt x="4214813" y="4470400"/>
                </a:lnTo>
                <a:lnTo>
                  <a:pt x="3408362" y="4470400"/>
                </a:lnTo>
                <a:lnTo>
                  <a:pt x="2595562" y="1579563"/>
                </a:lnTo>
                <a:lnTo>
                  <a:pt x="1795462" y="4470400"/>
                </a:lnTo>
                <a:lnTo>
                  <a:pt x="998537" y="44704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>
                    <a:alpha val="73000"/>
                  </a:schemeClr>
                </a:solidFill>
              </a:defRPr>
            </a:lvl1pPr>
          </a:lstStyle>
          <a:p>
            <a:r>
              <a:rPr lang="en-US" dirty="0"/>
              <a:t>Click icon to add picture,</a:t>
            </a:r>
          </a:p>
          <a:p>
            <a:r>
              <a:rPr lang="en-US" dirty="0"/>
              <a:t>Drag and Drop</a:t>
            </a:r>
          </a:p>
        </p:txBody>
      </p:sp>
    </p:spTree>
    <p:extLst>
      <p:ext uri="{BB962C8B-B14F-4D97-AF65-F5344CB8AC3E}">
        <p14:creationId xmlns:p14="http://schemas.microsoft.com/office/powerpoint/2010/main" val="304874679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E16FDDAF-E4D3-466B-96FA-7F886CB341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37384F79-941D-4989-AF72-6593257998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2AA26315-CA63-4C30-BD2B-C958588C1A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A0FD-3F92-40FF-A2E8-E776407FFE36}" type="datetimeFigureOut">
              <a:rPr lang="es-MX" smtClean="0"/>
              <a:t>24/03/2025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75CF3B6A-AE38-4233-B14A-F3A20F3283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EB50EF00-A292-4F4C-BB75-EAC633039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DCBF6-84E1-4717-9D91-1A75B28EEEB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090736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0C089D20-87E4-4365-B96A-A977084046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3C8B40EE-B421-4010-B9A6-F14202F2FB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E3D9425D-4732-4BBF-8AEA-AEA1042D8E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A0FD-3F92-40FF-A2E8-E776407FFE36}" type="datetimeFigureOut">
              <a:rPr lang="es-MX" smtClean="0"/>
              <a:t>24/03/2025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57CC2875-BD2A-4986-8970-A22C1F17DC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2EF846B5-8973-4D31-8991-BFEDB5AA7A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DCBF6-84E1-4717-9D91-1A75B28EEEB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476538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11A2E5EE-C7AB-4344-890E-E48B29ADF3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7325C78F-865B-4E76-A8F9-B5586C1D70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contenido 3">
            <a:extLst>
              <a:ext uri="{FF2B5EF4-FFF2-40B4-BE49-F238E27FC236}">
                <a16:creationId xmlns="" xmlns:a16="http://schemas.microsoft.com/office/drawing/2014/main" id="{8E5C3F24-3C16-445A-AC98-B73E104460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9A3CBE5F-CA50-4530-A51B-93B22ADFF7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A0FD-3F92-40FF-A2E8-E776407FFE36}" type="datetimeFigureOut">
              <a:rPr lang="es-MX" smtClean="0"/>
              <a:t>24/03/2025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E8A9D3C4-C833-4338-874E-573066830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2487264E-DC61-414D-B8EB-6CE9FDCB8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DCBF6-84E1-4717-9D91-1A75B28EEEB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722431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0941736C-11BE-4F3F-A272-E2C4AEF98E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05FD8CD6-4A86-49B4-A046-1927F75165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="" xmlns:a16="http://schemas.microsoft.com/office/drawing/2014/main" id="{DBA33C99-0F7F-4776-A0B6-EABA7526CA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texto 4">
            <a:extLst>
              <a:ext uri="{FF2B5EF4-FFF2-40B4-BE49-F238E27FC236}">
                <a16:creationId xmlns="" xmlns:a16="http://schemas.microsoft.com/office/drawing/2014/main" id="{F1E1C506-31A8-461E-8BB4-B2B9A309A5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="" xmlns:a16="http://schemas.microsoft.com/office/drawing/2014/main" id="{BE4262AA-6273-4FFC-A311-8E00B84606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7" name="Marcador de fecha 6">
            <a:extLst>
              <a:ext uri="{FF2B5EF4-FFF2-40B4-BE49-F238E27FC236}">
                <a16:creationId xmlns="" xmlns:a16="http://schemas.microsoft.com/office/drawing/2014/main" id="{F323C619-F9B3-4EC6-AFB5-C5A1DB2336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A0FD-3F92-40FF-A2E8-E776407FFE36}" type="datetimeFigureOut">
              <a:rPr lang="es-MX" smtClean="0"/>
              <a:t>24/03/2025</a:t>
            </a:fld>
            <a:endParaRPr lang="es-MX"/>
          </a:p>
        </p:txBody>
      </p:sp>
      <p:sp>
        <p:nvSpPr>
          <p:cNvPr id="8" name="Marcador de pie de página 7">
            <a:extLst>
              <a:ext uri="{FF2B5EF4-FFF2-40B4-BE49-F238E27FC236}">
                <a16:creationId xmlns="" xmlns:a16="http://schemas.microsoft.com/office/drawing/2014/main" id="{8BAA8C6C-9348-4736-9EC3-520F09CECC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="" xmlns:a16="http://schemas.microsoft.com/office/drawing/2014/main" id="{3B654B32-97A7-46DB-BF8D-294261B2C4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DCBF6-84E1-4717-9D91-1A75B28EEEB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382529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A7BEA903-0148-47BE-9D1D-47A1CAFDB5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>
            <a:extLst>
              <a:ext uri="{FF2B5EF4-FFF2-40B4-BE49-F238E27FC236}">
                <a16:creationId xmlns="" xmlns:a16="http://schemas.microsoft.com/office/drawing/2014/main" id="{B9CFE96A-3889-4AA8-AF4B-405C14B7CF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A0FD-3F92-40FF-A2E8-E776407FFE36}" type="datetimeFigureOut">
              <a:rPr lang="es-MX" smtClean="0"/>
              <a:t>24/03/2025</a:t>
            </a:fld>
            <a:endParaRPr lang="es-MX"/>
          </a:p>
        </p:txBody>
      </p:sp>
      <p:sp>
        <p:nvSpPr>
          <p:cNvPr id="4" name="Marcador de pie de página 3">
            <a:extLst>
              <a:ext uri="{FF2B5EF4-FFF2-40B4-BE49-F238E27FC236}">
                <a16:creationId xmlns="" xmlns:a16="http://schemas.microsoft.com/office/drawing/2014/main" id="{4AD3CBC9-BC01-442A-A73F-9FB5C76EA8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367129DB-2A18-42B4-82FB-62AF7EE65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DCBF6-84E1-4717-9D91-1A75B28EEEB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284922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="" xmlns:a16="http://schemas.microsoft.com/office/drawing/2014/main" id="{FDFA6AEF-8FDA-4F5C-B05C-AED85E2E68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A0FD-3F92-40FF-A2E8-E776407FFE36}" type="datetimeFigureOut">
              <a:rPr lang="es-MX" smtClean="0"/>
              <a:t>24/03/2025</a:t>
            </a:fld>
            <a:endParaRPr lang="es-MX"/>
          </a:p>
        </p:txBody>
      </p:sp>
      <p:sp>
        <p:nvSpPr>
          <p:cNvPr id="3" name="Marcador de pie de página 2">
            <a:extLst>
              <a:ext uri="{FF2B5EF4-FFF2-40B4-BE49-F238E27FC236}">
                <a16:creationId xmlns="" xmlns:a16="http://schemas.microsoft.com/office/drawing/2014/main" id="{3159E2AA-2126-4B3B-AF79-5046B2998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="" xmlns:a16="http://schemas.microsoft.com/office/drawing/2014/main" id="{C0CD46A0-DA72-4740-A892-16C268F54D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DCBF6-84E1-4717-9D91-1A75B28EEEB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235910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4A78EC57-A4C7-43EB-8DA1-7D1EC28C2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8AA0DE4B-0E5D-4208-AC16-C92FD2510B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="" xmlns:a16="http://schemas.microsoft.com/office/drawing/2014/main" id="{AAC105A4-A1C4-4D05-AE4C-709DE7B215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97427917-5E5A-4EE3-9E4D-B9A3A71D00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A0FD-3F92-40FF-A2E8-E776407FFE36}" type="datetimeFigureOut">
              <a:rPr lang="es-MX" smtClean="0"/>
              <a:t>24/03/2025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CE35B227-53AE-40CD-8813-FAD850B6D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4BEB5EDC-365E-4A64-906C-89904DABA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DCBF6-84E1-4717-9D91-1A75B28EEEB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579757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57BDC7AB-814F-4B33-821F-D45F71508F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="" xmlns:a16="http://schemas.microsoft.com/office/drawing/2014/main" id="{35088577-11CC-4BD3-964D-BE8BE9E17D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="" xmlns:a16="http://schemas.microsoft.com/office/drawing/2014/main" id="{6505D68D-DA53-4700-AFAC-B93905478E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1F30DA9D-8C9B-4661-9AB1-6D50643E8E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A0FD-3F92-40FF-A2E8-E776407FFE36}" type="datetimeFigureOut">
              <a:rPr lang="es-MX" smtClean="0"/>
              <a:t>24/03/2025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CFDA15ED-2DB9-465A-9212-4C79D12881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0692B6A9-51EC-48F4-987F-AA2AFF4508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DCBF6-84E1-4717-9D91-1A75B28EEEB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714817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="" xmlns:a16="http://schemas.microsoft.com/office/drawing/2014/main" id="{6D14D64B-E910-4F73-8B51-F37E5BF84D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Haga clic para modificar el estilo de título del patrón</a:t>
            </a:r>
            <a:endParaRPr lang="es-MX" dirty="0"/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0617EFAE-DB23-448E-ADD2-ABE28FBDF3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06F95B91-6CDF-4FB4-93B5-8335436B74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EA0FD-3F92-40FF-A2E8-E776407FFE36}" type="datetimeFigureOut">
              <a:rPr lang="es-MX" smtClean="0"/>
              <a:t>24/03/2025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3C1CC1DE-3EDC-40C0-9117-DD2F805F03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736700E0-8676-41CE-B84B-661E263774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5DCBF6-84E1-4717-9D91-1A75B28EEEBC}" type="slidenum">
              <a:rPr lang="es-MX" smtClean="0"/>
              <a:t>‹Nº›</a:t>
            </a:fld>
            <a:endParaRPr lang="es-MX"/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F2B109AE-1C52-4A18-A1BE-22A10F2949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/>
          <a:srcRect t="90607"/>
          <a:stretch/>
        </p:blipFill>
        <p:spPr>
          <a:xfrm>
            <a:off x="0" y="6268277"/>
            <a:ext cx="12192000" cy="644157"/>
          </a:xfrm>
          <a:prstGeom prst="rect">
            <a:avLst/>
          </a:prstGeom>
        </p:spPr>
      </p:pic>
      <p:pic>
        <p:nvPicPr>
          <p:cNvPr id="8" name="Imagen 7" descr="Interfaz de usuario gráfica, Aplicación&#10;&#10;Descripción generada automáticamente">
            <a:extLst>
              <a:ext uri="{FF2B5EF4-FFF2-40B4-BE49-F238E27FC236}">
                <a16:creationId xmlns="" xmlns:a16="http://schemas.microsoft.com/office/drawing/2014/main" id="{4B0B3254-261D-4E0B-82F0-9987C671B6F8}"/>
              </a:ext>
            </a:extLst>
          </p:cNvPr>
          <p:cNvPicPr/>
          <p:nvPr userDrawn="1"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08" t="6894" r="7229" b="87558"/>
          <a:stretch/>
        </p:blipFill>
        <p:spPr bwMode="auto">
          <a:xfrm>
            <a:off x="9922351" y="455508"/>
            <a:ext cx="1922780" cy="55753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Imagen 9">
            <a:extLst>
              <a:ext uri="{FF2B5EF4-FFF2-40B4-BE49-F238E27FC236}">
                <a16:creationId xmlns="" xmlns:a16="http://schemas.microsoft.com/office/drawing/2014/main" id="{0E0B3485-508C-8E3F-FC9C-7213FFBE4B6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7889" y="415752"/>
            <a:ext cx="2405421" cy="624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1035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Proxima Nova Th" panose="02000506030000020004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1.png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diagramLayout" Target="../diagrams/layout1.xml"/><Relationship Id="rId7" Type="http://schemas.openxmlformats.org/officeDocument/2006/relationships/image" Target="../media/image6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sefircoahuila.gob.mx/servidores-publicos/control-interno/" TargetMode="Externa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microsoft.com/office/2007/relationships/hdphoto" Target="../media/hdphoto5.wdp"/><Relationship Id="rId7" Type="http://schemas.openxmlformats.org/officeDocument/2006/relationships/diagramColors" Target="../diagrams/colors2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10" Type="http://schemas.microsoft.com/office/2007/relationships/hdphoto" Target="../media/hdphoto1.wdp"/><Relationship Id="rId4" Type="http://schemas.openxmlformats.org/officeDocument/2006/relationships/diagramData" Target="../diagrams/data2.xml"/><Relationship Id="rId9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21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Relationship Id="rId9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microsoft.com/office/2007/relationships/hdphoto" Target="../media/hdphoto1.wdp"/><Relationship Id="rId7" Type="http://schemas.openxmlformats.org/officeDocument/2006/relationships/diagramColors" Target="../diagrams/colors4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5.xml"/><Relationship Id="rId3" Type="http://schemas.openxmlformats.org/officeDocument/2006/relationships/image" Target="../media/image6.png"/><Relationship Id="rId7" Type="http://schemas.openxmlformats.org/officeDocument/2006/relationships/diagramQuickStyle" Target="../diagrams/quickStyle5.xm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5.xml"/><Relationship Id="rId5" Type="http://schemas.openxmlformats.org/officeDocument/2006/relationships/diagramData" Target="../diagrams/data5.xml"/><Relationship Id="rId4" Type="http://schemas.microsoft.com/office/2007/relationships/hdphoto" Target="../media/hdphoto1.wdp"/><Relationship Id="rId9" Type="http://schemas.microsoft.com/office/2007/relationships/diagramDrawing" Target="../diagrams/drawing5.xml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microsoft.com/office/2007/relationships/hdphoto" Target="../media/hdphoto1.wdp"/><Relationship Id="rId7" Type="http://schemas.openxmlformats.org/officeDocument/2006/relationships/diagramColors" Target="../diagrams/colors6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Relationship Id="rId9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7" Type="http://schemas.openxmlformats.org/officeDocument/2006/relationships/image" Target="../media/image25.jpe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2.xml"/><Relationship Id="rId3" Type="http://schemas.openxmlformats.org/officeDocument/2006/relationships/image" Target="../media/image6.png"/><Relationship Id="rId7" Type="http://schemas.openxmlformats.org/officeDocument/2006/relationships/diagramQuickStyle" Target="../diagrams/quickStyle12.xm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2.xml"/><Relationship Id="rId5" Type="http://schemas.openxmlformats.org/officeDocument/2006/relationships/diagramData" Target="../diagrams/data12.xml"/><Relationship Id="rId4" Type="http://schemas.microsoft.com/office/2007/relationships/hdphoto" Target="../media/hdphoto1.wdp"/><Relationship Id="rId9" Type="http://schemas.microsoft.com/office/2007/relationships/diagramDrawing" Target="../diagrams/drawing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diagramLayout" Target="../diagrams/layout14.xml"/><Relationship Id="rId7" Type="http://schemas.openxmlformats.org/officeDocument/2006/relationships/hyperlink" Target="http://www.coahuila.gob.mx/" TargetMode="Externa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6.xml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3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7.xml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7.xml"/><Relationship Id="rId5" Type="http://schemas.openxmlformats.org/officeDocument/2006/relationships/diagramColors" Target="../diagrams/colors17.xml"/><Relationship Id="rId4" Type="http://schemas.openxmlformats.org/officeDocument/2006/relationships/diagramQuickStyle" Target="../diagrams/quickStyle17.xml"/></Relationships>
</file>

<file path=ppt/slides/_rels/slide3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8.xml"/><Relationship Id="rId3" Type="http://schemas.microsoft.com/office/2007/relationships/hdphoto" Target="../media/hdphoto1.wdp"/><Relationship Id="rId7" Type="http://schemas.openxmlformats.org/officeDocument/2006/relationships/diagramColors" Target="../diagrams/colors18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8.xml"/><Relationship Id="rId5" Type="http://schemas.openxmlformats.org/officeDocument/2006/relationships/diagramLayout" Target="../diagrams/layout18.xml"/><Relationship Id="rId4" Type="http://schemas.openxmlformats.org/officeDocument/2006/relationships/diagramData" Target="../diagrams/data18.xml"/><Relationship Id="rId9" Type="http://schemas.openxmlformats.org/officeDocument/2006/relationships/image" Target="../media/image37.jp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9.xml"/><Relationship Id="rId2" Type="http://schemas.openxmlformats.org/officeDocument/2006/relationships/diagramData" Target="../diagrams/data1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9.xml"/><Relationship Id="rId5" Type="http://schemas.openxmlformats.org/officeDocument/2006/relationships/diagramColors" Target="../diagrams/colors19.xml"/><Relationship Id="rId4" Type="http://schemas.openxmlformats.org/officeDocument/2006/relationships/diagramQuickStyle" Target="../diagrams/quickStyle1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0.xml"/><Relationship Id="rId2" Type="http://schemas.openxmlformats.org/officeDocument/2006/relationships/diagramData" Target="../diagrams/data2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0.xml"/><Relationship Id="rId5" Type="http://schemas.openxmlformats.org/officeDocument/2006/relationships/diagramColors" Target="../diagrams/colors20.xml"/><Relationship Id="rId4" Type="http://schemas.openxmlformats.org/officeDocument/2006/relationships/diagramQuickStyle" Target="../diagrams/quickStyle20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1.xml"/><Relationship Id="rId2" Type="http://schemas.openxmlformats.org/officeDocument/2006/relationships/diagramData" Target="../diagrams/data2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1.xml"/><Relationship Id="rId5" Type="http://schemas.openxmlformats.org/officeDocument/2006/relationships/diagramColors" Target="../diagrams/colors21.xml"/><Relationship Id="rId4" Type="http://schemas.openxmlformats.org/officeDocument/2006/relationships/diagramQuickStyle" Target="../diagrams/quickStyle21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2.xml"/><Relationship Id="rId3" Type="http://schemas.microsoft.com/office/2007/relationships/hdphoto" Target="../media/hdphoto1.wdp"/><Relationship Id="rId7" Type="http://schemas.openxmlformats.org/officeDocument/2006/relationships/diagramQuickStyle" Target="../diagrams/quickStyle22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22.xml"/><Relationship Id="rId5" Type="http://schemas.openxmlformats.org/officeDocument/2006/relationships/diagramData" Target="../diagrams/data22.xml"/><Relationship Id="rId4" Type="http://schemas.openxmlformats.org/officeDocument/2006/relationships/image" Target="../media/image38.png"/><Relationship Id="rId9" Type="http://schemas.microsoft.com/office/2007/relationships/diagramDrawing" Target="../diagrams/drawing2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3.xml"/><Relationship Id="rId2" Type="http://schemas.openxmlformats.org/officeDocument/2006/relationships/diagramData" Target="../diagrams/data2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3.xml"/><Relationship Id="rId5" Type="http://schemas.openxmlformats.org/officeDocument/2006/relationships/diagramColors" Target="../diagrams/colors23.xml"/><Relationship Id="rId4" Type="http://schemas.openxmlformats.org/officeDocument/2006/relationships/diagramQuickStyle" Target="../diagrams/quickStyle2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4.xml"/><Relationship Id="rId2" Type="http://schemas.openxmlformats.org/officeDocument/2006/relationships/diagramData" Target="../diagrams/data2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4.xml"/><Relationship Id="rId5" Type="http://schemas.openxmlformats.org/officeDocument/2006/relationships/diagramColors" Target="../diagrams/colors24.xml"/><Relationship Id="rId4" Type="http://schemas.openxmlformats.org/officeDocument/2006/relationships/diagramQuickStyle" Target="../diagrams/quickStyle2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5.xml"/><Relationship Id="rId2" Type="http://schemas.openxmlformats.org/officeDocument/2006/relationships/diagramData" Target="../diagrams/data2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5.xml"/><Relationship Id="rId5" Type="http://schemas.openxmlformats.org/officeDocument/2006/relationships/diagramColors" Target="../diagrams/colors25.xml"/><Relationship Id="rId4" Type="http://schemas.openxmlformats.org/officeDocument/2006/relationships/diagramQuickStyle" Target="../diagrams/quickStyle25.xml"/></Relationships>
</file>

<file path=ppt/slides/_rels/slide4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6.xml"/><Relationship Id="rId3" Type="http://schemas.microsoft.com/office/2007/relationships/hdphoto" Target="../media/hdphoto1.wdp"/><Relationship Id="rId7" Type="http://schemas.openxmlformats.org/officeDocument/2006/relationships/diagramColors" Target="../diagrams/colors26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6.xml"/><Relationship Id="rId5" Type="http://schemas.openxmlformats.org/officeDocument/2006/relationships/diagramLayout" Target="../diagrams/layout26.xml"/><Relationship Id="rId4" Type="http://schemas.openxmlformats.org/officeDocument/2006/relationships/diagramData" Target="../diagrams/data26.xml"/><Relationship Id="rId9" Type="http://schemas.openxmlformats.org/officeDocument/2006/relationships/image" Target="../media/image39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7.xml"/><Relationship Id="rId2" Type="http://schemas.openxmlformats.org/officeDocument/2006/relationships/diagramData" Target="../diagrams/data2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7.xml"/><Relationship Id="rId5" Type="http://schemas.openxmlformats.org/officeDocument/2006/relationships/diagramColors" Target="../diagrams/colors27.xml"/><Relationship Id="rId4" Type="http://schemas.openxmlformats.org/officeDocument/2006/relationships/diagramQuickStyle" Target="../diagrams/quickStyle2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8.xml"/><Relationship Id="rId2" Type="http://schemas.openxmlformats.org/officeDocument/2006/relationships/diagramData" Target="../diagrams/data2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8.xml"/><Relationship Id="rId5" Type="http://schemas.openxmlformats.org/officeDocument/2006/relationships/diagramColors" Target="../diagrams/colors28.xml"/><Relationship Id="rId4" Type="http://schemas.openxmlformats.org/officeDocument/2006/relationships/diagramQuickStyle" Target="../diagrams/quickStyle2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9.xml"/><Relationship Id="rId7" Type="http://schemas.microsoft.com/office/2007/relationships/diagramDrawing" Target="../diagrams/drawing29.xml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9.xml"/><Relationship Id="rId5" Type="http://schemas.openxmlformats.org/officeDocument/2006/relationships/diagramQuickStyle" Target="../diagrams/quickStyle29.xml"/><Relationship Id="rId4" Type="http://schemas.openxmlformats.org/officeDocument/2006/relationships/diagramLayout" Target="../diagrams/layout29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5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45.png"/></Relationships>
</file>

<file path=ppt/slides/_rels/slide5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6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s/_rels/slide6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6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sefircoahuila.gob.mx/servidores-publicos/control-interno/" TargetMode="Externa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0.xml"/><Relationship Id="rId2" Type="http://schemas.openxmlformats.org/officeDocument/2006/relationships/diagramData" Target="../diagrams/data3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0.xml"/><Relationship Id="rId5" Type="http://schemas.openxmlformats.org/officeDocument/2006/relationships/diagramColors" Target="../diagrams/colors30.xml"/><Relationship Id="rId4" Type="http://schemas.openxmlformats.org/officeDocument/2006/relationships/diagramQuickStyle" Target="../diagrams/quickStyle30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sefircoahuila.gob.mx/servidores-publicos/control-interno/" TargetMode="External"/><Relationship Id="rId4" Type="http://schemas.openxmlformats.org/officeDocument/2006/relationships/chart" Target="../charts/chart1.xml"/></Relationships>
</file>

<file path=ppt/slides/_rels/slide6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diagramLayout" Target="../diagrams/layout31.xml"/><Relationship Id="rId7" Type="http://schemas.openxmlformats.org/officeDocument/2006/relationships/image" Target="../media/image6.png"/><Relationship Id="rId2" Type="http://schemas.openxmlformats.org/officeDocument/2006/relationships/diagramData" Target="../diagrams/data3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1.xml"/><Relationship Id="rId5" Type="http://schemas.openxmlformats.org/officeDocument/2006/relationships/diagramColors" Target="../diagrams/colors31.xml"/><Relationship Id="rId4" Type="http://schemas.openxmlformats.org/officeDocument/2006/relationships/diagramQuickStyle" Target="../diagrams/quickStyle31.xml"/><Relationship Id="rId9" Type="http://schemas.openxmlformats.org/officeDocument/2006/relationships/hyperlink" Target="https://www.sefircoahuila.gob.mx/servidores-publicos/control-interno/" TargetMode="Externa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inegi.org.mx/programas/encig/2023/" TargetMode="External"/><Relationship Id="rId4" Type="http://schemas.openxmlformats.org/officeDocument/2006/relationships/image" Target="../media/image13.jp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6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sefircoahuila.gob.mx/servidores-publicos/control-interno/" TargetMode="External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2.xml"/><Relationship Id="rId2" Type="http://schemas.openxmlformats.org/officeDocument/2006/relationships/diagramData" Target="../diagrams/data3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2.xml"/><Relationship Id="rId5" Type="http://schemas.openxmlformats.org/officeDocument/2006/relationships/diagramColors" Target="../diagrams/colors32.xml"/><Relationship Id="rId4" Type="http://schemas.openxmlformats.org/officeDocument/2006/relationships/diagramQuickStyle" Target="../diagrams/quickStyle3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slide" Target="slide86.xml"/><Relationship Id="rId7" Type="http://schemas.microsoft.com/office/2007/relationships/hdphoto" Target="../media/hdphoto1.wdp"/><Relationship Id="rId2" Type="http://schemas.openxmlformats.org/officeDocument/2006/relationships/slide" Target="slide9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65.png"/><Relationship Id="rId4" Type="http://schemas.openxmlformats.org/officeDocument/2006/relationships/slide" Target="slide85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youexec.com/plus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12" Type="http://schemas.openxmlformats.org/officeDocument/2006/relationships/image" Target="../media/image87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11" Type="http://schemas.openxmlformats.org/officeDocument/2006/relationships/image" Target="../media/image86.png"/><Relationship Id="rId5" Type="http://schemas.openxmlformats.org/officeDocument/2006/relationships/image" Target="../media/image80.png"/><Relationship Id="rId10" Type="http://schemas.openxmlformats.org/officeDocument/2006/relationships/image" Target="../media/image85.png"/><Relationship Id="rId4" Type="http://schemas.openxmlformats.org/officeDocument/2006/relationships/image" Target="../media/image79.png"/><Relationship Id="rId9" Type="http://schemas.openxmlformats.org/officeDocument/2006/relationships/image" Target="../media/image84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3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5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990B79AE-C2B2-4BBE-B79D-C2EB259ADCA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177" t="16758" r="17379" b="17188"/>
          <a:stretch/>
        </p:blipFill>
        <p:spPr>
          <a:xfrm>
            <a:off x="0" y="0"/>
            <a:ext cx="12192000" cy="6918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303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="" xmlns:a16="http://schemas.microsoft.com/office/drawing/2014/main" id="{ED51063F-0BCC-4675-ACC1-4AB0A6BEC4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7577" t="12968" r="3162" b="9419"/>
          <a:stretch/>
        </p:blipFill>
        <p:spPr>
          <a:xfrm>
            <a:off x="478679" y="1152519"/>
            <a:ext cx="2932607" cy="2112333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F2B109AE-1C52-4A18-A1BE-22A10F2949F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0607"/>
          <a:stretch/>
        </p:blipFill>
        <p:spPr>
          <a:xfrm>
            <a:off x="0" y="6268277"/>
            <a:ext cx="12192000" cy="644157"/>
          </a:xfrm>
          <a:prstGeom prst="rect">
            <a:avLst/>
          </a:prstGeom>
        </p:spPr>
      </p:pic>
      <p:grpSp>
        <p:nvGrpSpPr>
          <p:cNvPr id="4" name="Grupo 3">
            <a:extLst>
              <a:ext uri="{FF2B5EF4-FFF2-40B4-BE49-F238E27FC236}">
                <a16:creationId xmlns="" xmlns:a16="http://schemas.microsoft.com/office/drawing/2014/main" id="{E6880C89-31B6-47CF-B581-2AC08FEC48AE}"/>
              </a:ext>
            </a:extLst>
          </p:cNvPr>
          <p:cNvGrpSpPr/>
          <p:nvPr/>
        </p:nvGrpSpPr>
        <p:grpSpPr>
          <a:xfrm>
            <a:off x="2966848" y="1996108"/>
            <a:ext cx="8315670" cy="3784511"/>
            <a:chOff x="1306894" y="1705398"/>
            <a:chExt cx="9927524" cy="4066772"/>
          </a:xfrm>
        </p:grpSpPr>
        <p:sp>
          <p:nvSpPr>
            <p:cNvPr id="20" name="Rectángulo: esquinas redondeadas 19">
              <a:extLst>
                <a:ext uri="{FF2B5EF4-FFF2-40B4-BE49-F238E27FC236}">
                  <a16:creationId xmlns="" xmlns:a16="http://schemas.microsoft.com/office/drawing/2014/main" id="{B6D39F0D-0ADA-4D79-AF0A-6F6644FCBCF8}"/>
                </a:ext>
              </a:extLst>
            </p:cNvPr>
            <p:cNvSpPr/>
            <p:nvPr/>
          </p:nvSpPr>
          <p:spPr>
            <a:xfrm>
              <a:off x="2691488" y="3874529"/>
              <a:ext cx="7294855" cy="1897641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9" name="Rectángulo: esquinas redondeadas 8">
              <a:extLst>
                <a:ext uri="{FF2B5EF4-FFF2-40B4-BE49-F238E27FC236}">
                  <a16:creationId xmlns="" xmlns:a16="http://schemas.microsoft.com/office/drawing/2014/main" id="{972197F1-2F16-41DD-BECE-15AD1D6950C7}"/>
                </a:ext>
              </a:extLst>
            </p:cNvPr>
            <p:cNvSpPr/>
            <p:nvPr/>
          </p:nvSpPr>
          <p:spPr>
            <a:xfrm>
              <a:off x="2865065" y="4434624"/>
              <a:ext cx="2126975" cy="881492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>
                <a:latin typeface="Proxima Nova"/>
              </a:endParaRPr>
            </a:p>
          </p:txBody>
        </p:sp>
        <p:sp>
          <p:nvSpPr>
            <p:cNvPr id="17" name="Rectángulo: esquinas redondeadas 16">
              <a:extLst>
                <a:ext uri="{FF2B5EF4-FFF2-40B4-BE49-F238E27FC236}">
                  <a16:creationId xmlns="" xmlns:a16="http://schemas.microsoft.com/office/drawing/2014/main" id="{2832B280-BFF9-4680-8D65-1DFF7D8EE061}"/>
                </a:ext>
              </a:extLst>
            </p:cNvPr>
            <p:cNvSpPr/>
            <p:nvPr/>
          </p:nvSpPr>
          <p:spPr>
            <a:xfrm>
              <a:off x="5268261" y="4393339"/>
              <a:ext cx="2126975" cy="881492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>
                <a:latin typeface="Proxima Nova"/>
              </a:endParaRPr>
            </a:p>
          </p:txBody>
        </p:sp>
        <p:sp>
          <p:nvSpPr>
            <p:cNvPr id="18" name="Rectángulo: esquinas redondeadas 17">
              <a:extLst>
                <a:ext uri="{FF2B5EF4-FFF2-40B4-BE49-F238E27FC236}">
                  <a16:creationId xmlns="" xmlns:a16="http://schemas.microsoft.com/office/drawing/2014/main" id="{AE029810-C54C-4D33-BAE3-9EAF151274FD}"/>
                </a:ext>
              </a:extLst>
            </p:cNvPr>
            <p:cNvSpPr/>
            <p:nvPr/>
          </p:nvSpPr>
          <p:spPr>
            <a:xfrm>
              <a:off x="7570718" y="4393339"/>
              <a:ext cx="2126975" cy="881492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>
                <a:latin typeface="Proxima Nova"/>
              </a:endParaRPr>
            </a:p>
          </p:txBody>
        </p:sp>
        <p:sp>
          <p:nvSpPr>
            <p:cNvPr id="22" name="CuadroTexto 21">
              <a:extLst>
                <a:ext uri="{FF2B5EF4-FFF2-40B4-BE49-F238E27FC236}">
                  <a16:creationId xmlns="" xmlns:a16="http://schemas.microsoft.com/office/drawing/2014/main" id="{CC0C251B-5779-4F63-B40B-2A3F01992759}"/>
                </a:ext>
              </a:extLst>
            </p:cNvPr>
            <p:cNvSpPr txBox="1"/>
            <p:nvPr/>
          </p:nvSpPr>
          <p:spPr>
            <a:xfrm>
              <a:off x="2865064" y="4524996"/>
              <a:ext cx="2130213" cy="60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b="1" dirty="0">
                  <a:latin typeface="Proxima Nova"/>
                </a:rPr>
                <a:t>PREVENCIÓN</a:t>
              </a:r>
            </a:p>
            <a:p>
              <a:pPr algn="ctr"/>
              <a:r>
                <a:rPr lang="es-MX" dirty="0">
                  <a:latin typeface="Proxima Nova"/>
                </a:rPr>
                <a:t>Control Interno</a:t>
              </a:r>
            </a:p>
          </p:txBody>
        </p:sp>
        <p:sp>
          <p:nvSpPr>
            <p:cNvPr id="23" name="CuadroTexto 22">
              <a:extLst>
                <a:ext uri="{FF2B5EF4-FFF2-40B4-BE49-F238E27FC236}">
                  <a16:creationId xmlns="" xmlns:a16="http://schemas.microsoft.com/office/drawing/2014/main" id="{330C24AF-7623-4794-92BA-BC02DA53D700}"/>
                </a:ext>
              </a:extLst>
            </p:cNvPr>
            <p:cNvSpPr txBox="1"/>
            <p:nvPr/>
          </p:nvSpPr>
          <p:spPr>
            <a:xfrm>
              <a:off x="5137717" y="4553966"/>
              <a:ext cx="227937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b="1" dirty="0">
                  <a:latin typeface="Proxima Nova"/>
                </a:rPr>
                <a:t>DETECCIÓN</a:t>
              </a:r>
            </a:p>
            <a:p>
              <a:pPr algn="ctr"/>
              <a:r>
                <a:rPr lang="es-MX" dirty="0">
                  <a:latin typeface="Proxima Nova"/>
                </a:rPr>
                <a:t>Control Externo</a:t>
              </a:r>
            </a:p>
          </p:txBody>
        </p:sp>
        <p:sp>
          <p:nvSpPr>
            <p:cNvPr id="24" name="CuadroTexto 23">
              <a:extLst>
                <a:ext uri="{FF2B5EF4-FFF2-40B4-BE49-F238E27FC236}">
                  <a16:creationId xmlns="" xmlns:a16="http://schemas.microsoft.com/office/drawing/2014/main" id="{EC0BA582-B90F-4C9D-AAE8-19BFFB3DAEBA}"/>
                </a:ext>
              </a:extLst>
            </p:cNvPr>
            <p:cNvSpPr txBox="1"/>
            <p:nvPr/>
          </p:nvSpPr>
          <p:spPr>
            <a:xfrm>
              <a:off x="7547635" y="4546657"/>
              <a:ext cx="227937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b="1" dirty="0">
                  <a:latin typeface="Proxima Nova"/>
                </a:rPr>
                <a:t>CORRECCIÓN</a:t>
              </a:r>
            </a:p>
            <a:p>
              <a:pPr algn="ctr"/>
              <a:r>
                <a:rPr lang="es-MX" dirty="0">
                  <a:latin typeface="Proxima Nova"/>
                </a:rPr>
                <a:t>Control Externo</a:t>
              </a:r>
            </a:p>
          </p:txBody>
        </p:sp>
        <p:sp>
          <p:nvSpPr>
            <p:cNvPr id="3" name="Elipse 2">
              <a:extLst>
                <a:ext uri="{FF2B5EF4-FFF2-40B4-BE49-F238E27FC236}">
                  <a16:creationId xmlns="" xmlns:a16="http://schemas.microsoft.com/office/drawing/2014/main" id="{B2030386-6264-42CE-9097-C53D0EABD2B0}"/>
                </a:ext>
              </a:extLst>
            </p:cNvPr>
            <p:cNvSpPr/>
            <p:nvPr/>
          </p:nvSpPr>
          <p:spPr>
            <a:xfrm>
              <a:off x="2599978" y="1705398"/>
              <a:ext cx="3978669" cy="177338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b="1" dirty="0">
                  <a:latin typeface="Proxima Nova Rg" panose="02000506030000020004" pitchFamily="50" charset="0"/>
                </a:rPr>
                <a:t>SISTEMA NACIONAL ANTICORRUPCIÓN</a:t>
              </a:r>
            </a:p>
            <a:p>
              <a:pPr algn="ctr"/>
              <a:r>
                <a:rPr lang="es-ES" sz="3200" b="1" dirty="0">
                  <a:latin typeface="Proxima Nova Rg" panose="02000506030000020004" pitchFamily="50" charset="0"/>
                </a:rPr>
                <a:t>SNA</a:t>
              </a:r>
              <a:endParaRPr lang="es-MX" sz="3200" b="1" dirty="0">
                <a:latin typeface="Proxima Nova Rg" panose="02000506030000020004" pitchFamily="50" charset="0"/>
              </a:endParaRPr>
            </a:p>
          </p:txBody>
        </p:sp>
        <p:sp>
          <p:nvSpPr>
            <p:cNvPr id="12" name="Elipse 11">
              <a:extLst>
                <a:ext uri="{FF2B5EF4-FFF2-40B4-BE49-F238E27FC236}">
                  <a16:creationId xmlns="" xmlns:a16="http://schemas.microsoft.com/office/drawing/2014/main" id="{F285BD16-91C5-4296-BBE3-857A3E4A1094}"/>
                </a:ext>
              </a:extLst>
            </p:cNvPr>
            <p:cNvSpPr/>
            <p:nvPr/>
          </p:nvSpPr>
          <p:spPr>
            <a:xfrm>
              <a:off x="5936894" y="1735585"/>
              <a:ext cx="4121505" cy="1773382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b="1" dirty="0">
                <a:latin typeface="Proxima Nova"/>
              </a:endParaRPr>
            </a:p>
            <a:p>
              <a:pPr algn="ctr"/>
              <a:r>
                <a:rPr lang="es-ES" b="1" dirty="0">
                  <a:latin typeface="Proxima Nova"/>
                </a:rPr>
                <a:t>SISTEMA NACIONAL DE FISCALIZACIÓN</a:t>
              </a:r>
            </a:p>
            <a:p>
              <a:pPr algn="ctr"/>
              <a:r>
                <a:rPr lang="es-ES" sz="3200" b="1" dirty="0">
                  <a:latin typeface="Proxima Nova"/>
                </a:rPr>
                <a:t>SNF</a:t>
              </a:r>
              <a:endParaRPr lang="es-MX" sz="3200" b="1" dirty="0">
                <a:latin typeface="Proxima Nova"/>
              </a:endParaRPr>
            </a:p>
            <a:p>
              <a:pPr algn="ctr"/>
              <a:endParaRPr lang="es-MX" b="1" dirty="0">
                <a:latin typeface="Proxima Nova"/>
              </a:endParaRPr>
            </a:p>
          </p:txBody>
        </p:sp>
        <p:sp>
          <p:nvSpPr>
            <p:cNvPr id="6" name="Flecha: curvada hacia la derecha 5">
              <a:extLst>
                <a:ext uri="{FF2B5EF4-FFF2-40B4-BE49-F238E27FC236}">
                  <a16:creationId xmlns="" xmlns:a16="http://schemas.microsoft.com/office/drawing/2014/main" id="{C2CD1A9B-38E7-4618-8EFC-73AC95ED9E1D}"/>
                </a:ext>
              </a:extLst>
            </p:cNvPr>
            <p:cNvSpPr/>
            <p:nvPr/>
          </p:nvSpPr>
          <p:spPr>
            <a:xfrm>
              <a:off x="1306894" y="2323373"/>
              <a:ext cx="1384595" cy="2734794"/>
            </a:xfrm>
            <a:prstGeom prst="curvedRight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>
                <a:solidFill>
                  <a:schemeClr val="tx1"/>
                </a:solidFill>
                <a:latin typeface="Proxima Nova"/>
              </a:endParaRPr>
            </a:p>
          </p:txBody>
        </p:sp>
        <p:sp>
          <p:nvSpPr>
            <p:cNvPr id="7" name="Flecha: curvada hacia la izquierda 6">
              <a:extLst>
                <a:ext uri="{FF2B5EF4-FFF2-40B4-BE49-F238E27FC236}">
                  <a16:creationId xmlns="" xmlns:a16="http://schemas.microsoft.com/office/drawing/2014/main" id="{CCA8B508-2E52-4DDD-B64D-D0582B434083}"/>
                </a:ext>
              </a:extLst>
            </p:cNvPr>
            <p:cNvSpPr/>
            <p:nvPr/>
          </p:nvSpPr>
          <p:spPr>
            <a:xfrm>
              <a:off x="9957554" y="2392028"/>
              <a:ext cx="1276864" cy="2706597"/>
            </a:xfrm>
            <a:prstGeom prst="curvedLeft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>
                <a:solidFill>
                  <a:schemeClr val="tx1"/>
                </a:solidFill>
                <a:latin typeface="Proxima Nova"/>
              </a:endParaRPr>
            </a:p>
          </p:txBody>
        </p:sp>
        <p:sp>
          <p:nvSpPr>
            <p:cNvPr id="16" name="Elipse 15">
              <a:extLst>
                <a:ext uri="{FF2B5EF4-FFF2-40B4-BE49-F238E27FC236}">
                  <a16:creationId xmlns="" xmlns:a16="http://schemas.microsoft.com/office/drawing/2014/main" id="{3F1EDE66-8A63-4680-843B-8F89F6D876CB}"/>
                </a:ext>
              </a:extLst>
            </p:cNvPr>
            <p:cNvSpPr/>
            <p:nvPr/>
          </p:nvSpPr>
          <p:spPr>
            <a:xfrm>
              <a:off x="2560762" y="4135052"/>
              <a:ext cx="2643747" cy="1398066"/>
            </a:xfrm>
            <a:prstGeom prst="ellipse">
              <a:avLst/>
            </a:prstGeom>
            <a:noFill/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9" name="CuadroTexto 18">
              <a:extLst>
                <a:ext uri="{FF2B5EF4-FFF2-40B4-BE49-F238E27FC236}">
                  <a16:creationId xmlns="" xmlns:a16="http://schemas.microsoft.com/office/drawing/2014/main" id="{FA5BBBE8-B431-4827-9B97-EB5988415ECC}"/>
                </a:ext>
              </a:extLst>
            </p:cNvPr>
            <p:cNvSpPr txBox="1"/>
            <p:nvPr/>
          </p:nvSpPr>
          <p:spPr>
            <a:xfrm>
              <a:off x="5115946" y="3840972"/>
              <a:ext cx="2570124" cy="5622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2800" b="1" dirty="0">
                  <a:solidFill>
                    <a:schemeClr val="accent1">
                      <a:lumMod val="75000"/>
                    </a:schemeClr>
                  </a:solidFill>
                </a:rPr>
                <a:t>ESTRATEGIAS</a:t>
              </a:r>
              <a:endParaRPr lang="es-MX" sz="2800" b="1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sp>
        <p:nvSpPr>
          <p:cNvPr id="21" name="CuadroTexto 20">
            <a:extLst>
              <a:ext uri="{FF2B5EF4-FFF2-40B4-BE49-F238E27FC236}">
                <a16:creationId xmlns="" xmlns:a16="http://schemas.microsoft.com/office/drawing/2014/main" id="{E8331C6D-3AB3-4F7D-AF4C-373105AEA547}"/>
              </a:ext>
            </a:extLst>
          </p:cNvPr>
          <p:cNvSpPr txBox="1"/>
          <p:nvPr/>
        </p:nvSpPr>
        <p:spPr>
          <a:xfrm>
            <a:off x="919241" y="132452"/>
            <a:ext cx="609845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s-MX" sz="4000" b="1" dirty="0">
                <a:latin typeface="Proxima Nova Rg" panose="02000506030000020004" pitchFamily="50" charset="0"/>
              </a:rPr>
              <a:t>Estrategia</a:t>
            </a:r>
          </a:p>
        </p:txBody>
      </p:sp>
      <p:pic>
        <p:nvPicPr>
          <p:cNvPr id="25" name="Imagen 24">
            <a:extLst>
              <a:ext uri="{FF2B5EF4-FFF2-40B4-BE49-F238E27FC236}">
                <a16:creationId xmlns="" xmlns:a16="http://schemas.microsoft.com/office/drawing/2014/main" id="{29220182-21E4-420F-A757-5D428E5D1EA2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0" y="14373"/>
            <a:ext cx="919241" cy="1020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871532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996813" y="1917291"/>
            <a:ext cx="7677672" cy="3146802"/>
          </a:xfrm>
        </p:spPr>
        <p:txBody>
          <a:bodyPr rtlCol="0">
            <a:noAutofit/>
          </a:bodyPr>
          <a:lstStyle/>
          <a:p>
            <a:pPr algn="just">
              <a:buClr>
                <a:srgbClr val="002060"/>
              </a:buClr>
              <a:buFont typeface="Wingdings" panose="05000000000000000000" pitchFamily="2" charset="2"/>
              <a:buChar char="Ø"/>
              <a:defRPr/>
            </a:pPr>
            <a:r>
              <a:rPr lang="es-MX" sz="2400" dirty="0">
                <a:latin typeface="Proxima Nova Rg" panose="02000506030000020004" pitchFamily="50" charset="0"/>
                <a:cs typeface="Times New Roman" pitchFamily="18" charset="0"/>
              </a:rPr>
              <a:t>Asegurar que las Instituciones cuenten con controles.</a:t>
            </a:r>
          </a:p>
          <a:p>
            <a:pPr algn="just">
              <a:buClr>
                <a:srgbClr val="002060"/>
              </a:buClr>
              <a:buFont typeface="Wingdings" panose="05000000000000000000" pitchFamily="2" charset="2"/>
              <a:buChar char="Ø"/>
              <a:defRPr/>
            </a:pPr>
            <a:r>
              <a:rPr lang="es-MX" sz="2400" dirty="0">
                <a:latin typeface="Proxima Nova Rg" panose="02000506030000020004" pitchFamily="50" charset="0"/>
                <a:cs typeface="Times New Roman" pitchFamily="18" charset="0"/>
              </a:rPr>
              <a:t>Asegurar el cumplimiento de las metas y objetivos de la Institución.</a:t>
            </a:r>
          </a:p>
          <a:p>
            <a:pPr algn="just">
              <a:buClr>
                <a:srgbClr val="002060"/>
              </a:buClr>
              <a:buFont typeface="Wingdings" panose="05000000000000000000" pitchFamily="2" charset="2"/>
              <a:buChar char="Ø"/>
              <a:defRPr/>
            </a:pPr>
            <a:r>
              <a:rPr lang="es-MX" sz="2400" dirty="0">
                <a:latin typeface="Proxima Nova Rg" panose="02000506030000020004" pitchFamily="50" charset="0"/>
                <a:cs typeface="Times New Roman" pitchFamily="18" charset="0"/>
              </a:rPr>
              <a:t>Prevenir los riesgos que puedan evitar el logro de las metas y objetivos de la Institución.</a:t>
            </a:r>
          </a:p>
          <a:p>
            <a:pPr algn="just">
              <a:buClr>
                <a:srgbClr val="002060"/>
              </a:buClr>
              <a:buFont typeface="Wingdings" panose="05000000000000000000" pitchFamily="2" charset="2"/>
              <a:buChar char="Ø"/>
              <a:defRPr/>
            </a:pPr>
            <a:r>
              <a:rPr lang="es-MX" sz="2400" dirty="0">
                <a:latin typeface="Proxima Nova Rg" panose="02000506030000020004" pitchFamily="50" charset="0"/>
                <a:cs typeface="Times New Roman" pitchFamily="18" charset="0"/>
              </a:rPr>
              <a:t>Propiciar la adecuada rendición de cuentas y transparentar el ejercicio de la Gestión Pública.</a:t>
            </a:r>
          </a:p>
          <a:p>
            <a:pPr algn="just">
              <a:buClr>
                <a:srgbClr val="002060"/>
              </a:buClr>
              <a:buFont typeface="Wingdings" panose="05000000000000000000" pitchFamily="2" charset="2"/>
              <a:buChar char="Ø"/>
              <a:defRPr/>
            </a:pPr>
            <a:r>
              <a:rPr lang="es-MX" sz="2400" u="sng" dirty="0">
                <a:latin typeface="Proxima Nova Rg" panose="02000506030000020004" pitchFamily="50" charset="0"/>
                <a:cs typeface="Times New Roman" pitchFamily="18" charset="0"/>
              </a:rPr>
              <a:t>Impulsar gradualmente la cultura de la autoevaluación.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black">
          <a:xfrm>
            <a:off x="996050" y="825688"/>
            <a:ext cx="6715172" cy="71913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/>
          <a:lstStyle/>
          <a:p>
            <a:pPr>
              <a:defRPr/>
            </a:pPr>
            <a:r>
              <a:rPr lang="es-MX" sz="4000" b="1" dirty="0">
                <a:latin typeface="Proxima Nova Rg" panose="02000506030000020004" pitchFamily="50" charset="0"/>
              </a:rPr>
              <a:t>Visión del Control Interno</a:t>
            </a:r>
            <a:endParaRPr lang="es-ES" sz="4000" b="1" dirty="0">
              <a:latin typeface="Proxima Nova Rg" panose="02000506030000020004" pitchFamily="50" charset="0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="" xmlns:a16="http://schemas.microsoft.com/office/drawing/2014/main" id="{4406EAA3-7BA5-482D-9606-953B7709B74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60" r="61756" b="4413"/>
          <a:stretch/>
        </p:blipFill>
        <p:spPr>
          <a:xfrm>
            <a:off x="517515" y="1734406"/>
            <a:ext cx="2906973" cy="41504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40694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F5D27732-D423-436E-BDDC-1CB9930127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620" y="1417899"/>
            <a:ext cx="4848225" cy="32289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Rectángulo redondeado 6"/>
          <p:cNvSpPr/>
          <p:nvPr/>
        </p:nvSpPr>
        <p:spPr>
          <a:xfrm>
            <a:off x="4609839" y="2868895"/>
            <a:ext cx="7351103" cy="235533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s-MX" sz="3000" dirty="0">
                <a:solidFill>
                  <a:schemeClr val="tx1"/>
                </a:solidFill>
                <a:latin typeface="Proxima Nova Rg" panose="02000506030000020004" pitchFamily="50" charset="0"/>
              </a:rPr>
              <a:t>Actividades que se emprenden para garantizar que las operaciones reales coincidan con las operaciones planificadas.</a:t>
            </a:r>
          </a:p>
        </p:txBody>
      </p:sp>
      <p:sp>
        <p:nvSpPr>
          <p:cNvPr id="3" name="Rectángulo 2"/>
          <p:cNvSpPr/>
          <p:nvPr/>
        </p:nvSpPr>
        <p:spPr>
          <a:xfrm>
            <a:off x="5683099" y="5224225"/>
            <a:ext cx="547385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dirty="0">
                <a:latin typeface="Proxima Nova Rg" panose="02000506030000020004" pitchFamily="50" charset="0"/>
              </a:rPr>
              <a:t>Lo que también puede significar </a:t>
            </a:r>
          </a:p>
          <a:p>
            <a:pPr algn="ctr"/>
            <a:r>
              <a:rPr lang="es-MX" sz="2800" b="1" dirty="0">
                <a:solidFill>
                  <a:schemeClr val="accent1"/>
                </a:solidFill>
                <a:latin typeface="Proxima Nova Rg" panose="02000506030000020004" pitchFamily="50" charset="0"/>
              </a:rPr>
              <a:t>“regulación de un sistema”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="" xmlns:a16="http://schemas.microsoft.com/office/drawing/2014/main" id="{00BE720C-3798-4DB8-8B7F-D18A3B25FCDD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0" y="14373"/>
            <a:ext cx="919241" cy="1020067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="" xmlns:a16="http://schemas.microsoft.com/office/drawing/2014/main" id="{55A38168-E5A7-4809-BA43-E928DB60946C}"/>
              </a:ext>
            </a:extLst>
          </p:cNvPr>
          <p:cNvSpPr txBox="1"/>
          <p:nvPr/>
        </p:nvSpPr>
        <p:spPr>
          <a:xfrm>
            <a:off x="919241" y="130843"/>
            <a:ext cx="609858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s-MX" sz="4400" b="1" dirty="0">
                <a:latin typeface="Proxima Nova Rg" panose="02000506030000020004" pitchFamily="50" charset="0"/>
              </a:rPr>
              <a:t>Concepto de </a:t>
            </a:r>
            <a:r>
              <a:rPr lang="es-MX" sz="4400" b="1" dirty="0">
                <a:solidFill>
                  <a:schemeClr val="tx1"/>
                </a:solidFill>
                <a:latin typeface="Proxima Nova Rg" panose="02000506030000020004" pitchFamily="50" charset="0"/>
              </a:rPr>
              <a:t>control</a:t>
            </a:r>
          </a:p>
        </p:txBody>
      </p:sp>
    </p:spTree>
    <p:extLst>
      <p:ext uri="{BB962C8B-B14F-4D97-AF65-F5344CB8AC3E}">
        <p14:creationId xmlns:p14="http://schemas.microsoft.com/office/powerpoint/2010/main" val="4134554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a 3">
            <a:extLst>
              <a:ext uri="{FF2B5EF4-FFF2-40B4-BE49-F238E27FC236}">
                <a16:creationId xmlns="" xmlns:a16="http://schemas.microsoft.com/office/drawing/2014/main" id="{C403ADD7-1C80-4321-A940-5C6BBFE3BBC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43508557"/>
              </p:ext>
            </p:extLst>
          </p:nvPr>
        </p:nvGraphicFramePr>
        <p:xfrm>
          <a:off x="0" y="712922"/>
          <a:ext cx="11360257" cy="53093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CuadroTexto 5">
            <a:extLst>
              <a:ext uri="{FF2B5EF4-FFF2-40B4-BE49-F238E27FC236}">
                <a16:creationId xmlns="" xmlns:a16="http://schemas.microsoft.com/office/drawing/2014/main" id="{D408B28E-1315-4E8D-AA9D-786AB9642874}"/>
              </a:ext>
            </a:extLst>
          </p:cNvPr>
          <p:cNvSpPr txBox="1"/>
          <p:nvPr/>
        </p:nvSpPr>
        <p:spPr>
          <a:xfrm>
            <a:off x="7410126" y="1428585"/>
            <a:ext cx="439635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200" b="1" dirty="0">
                <a:latin typeface="Proxima Nova Rg" panose="02000506030000020004" pitchFamily="50" charset="0"/>
              </a:rPr>
              <a:t>Anticiparse</a:t>
            </a:r>
            <a:r>
              <a:rPr lang="es-ES" sz="2200" b="1" dirty="0">
                <a:latin typeface="Proxima Nova Rg" panose="02000506030000020004" pitchFamily="50" charset="0"/>
              </a:rPr>
              <a:t> </a:t>
            </a:r>
            <a:r>
              <a:rPr lang="es-ES" sz="2200" dirty="0">
                <a:latin typeface="Proxima Nova Rg" panose="02000506030000020004" pitchFamily="50" charset="0"/>
              </a:rPr>
              <a:t>a la posibilidad de que ocurran situaciones no deseadas o inesperadas que pudieran afectar al logro de los objetivos y metas.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="" xmlns:a16="http://schemas.microsoft.com/office/drawing/2014/main" id="{2932FFF0-8887-49C5-9D0B-A652B81D2ACC}"/>
              </a:ext>
            </a:extLst>
          </p:cNvPr>
          <p:cNvSpPr txBox="1"/>
          <p:nvPr/>
        </p:nvSpPr>
        <p:spPr>
          <a:xfrm>
            <a:off x="306092" y="2420347"/>
            <a:ext cx="3906352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200" b="1" dirty="0">
                <a:latin typeface="Proxima Nova Rg" panose="02000506030000020004" pitchFamily="50" charset="0"/>
              </a:rPr>
              <a:t>Identificar</a:t>
            </a:r>
            <a:r>
              <a:rPr lang="es-ES" sz="2800" b="1" dirty="0">
                <a:latin typeface="Proxima Nova Rg" panose="02000506030000020004" pitchFamily="50" charset="0"/>
              </a:rPr>
              <a:t> </a:t>
            </a:r>
            <a:r>
              <a:rPr lang="es-ES" sz="2200" dirty="0">
                <a:latin typeface="Proxima Nova Rg" panose="02000506030000020004" pitchFamily="50" charset="0"/>
              </a:rPr>
              <a:t>las omisiones o desviaciones antes de concluir el proceso determinado. </a:t>
            </a:r>
            <a:endParaRPr lang="es-MX" sz="2200" dirty="0">
              <a:latin typeface="Proxima Nova Rg" panose="02000506030000020004" pitchFamily="50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="" xmlns:a16="http://schemas.microsoft.com/office/drawing/2014/main" id="{01AA08A2-7131-43EC-BCD6-738D03AA7AEA}"/>
              </a:ext>
            </a:extLst>
          </p:cNvPr>
          <p:cNvSpPr txBox="1"/>
          <p:nvPr/>
        </p:nvSpPr>
        <p:spPr>
          <a:xfrm>
            <a:off x="7330698" y="4253269"/>
            <a:ext cx="455521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200" b="1" dirty="0">
                <a:latin typeface="Proxima Nova Rg" panose="02000506030000020004" pitchFamily="50" charset="0"/>
              </a:rPr>
              <a:t>Identificar y corregir o subsanar</a:t>
            </a:r>
            <a:r>
              <a:rPr lang="es-ES" sz="2800" b="1" dirty="0">
                <a:latin typeface="Proxima Nova Rg" panose="02000506030000020004" pitchFamily="50" charset="0"/>
              </a:rPr>
              <a:t> </a:t>
            </a:r>
            <a:r>
              <a:rPr lang="es-ES" sz="2200" dirty="0">
                <a:latin typeface="Proxima Nova Rg" panose="02000506030000020004" pitchFamily="50" charset="0"/>
              </a:rPr>
              <a:t>en algún grado, omisiones o desviaciones al finalizar el proceso.</a:t>
            </a:r>
            <a:endParaRPr lang="es-MX" sz="2200" dirty="0">
              <a:latin typeface="Proxima Nova Rg" panose="02000506030000020004" pitchFamily="50" charset="0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="" xmlns:a16="http://schemas.microsoft.com/office/drawing/2014/main" id="{BCE60957-FF6B-4FA8-9D9E-CA707789C9EB}"/>
              </a:ext>
            </a:extLst>
          </p:cNvPr>
          <p:cNvSpPr txBox="1"/>
          <p:nvPr/>
        </p:nvSpPr>
        <p:spPr>
          <a:xfrm>
            <a:off x="930683" y="70019"/>
            <a:ext cx="609858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s-MX" sz="4400" b="1" dirty="0">
                <a:latin typeface="Proxima Nova Rg" panose="02000506030000020004" pitchFamily="50" charset="0"/>
              </a:rPr>
              <a:t>Tipos de </a:t>
            </a:r>
            <a:r>
              <a:rPr lang="es-MX" sz="4400" b="1" dirty="0">
                <a:solidFill>
                  <a:schemeClr val="tx1"/>
                </a:solidFill>
                <a:latin typeface="Proxima Nova Rg" panose="02000506030000020004" pitchFamily="50" charset="0"/>
              </a:rPr>
              <a:t>control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="" xmlns:a16="http://schemas.microsoft.com/office/drawing/2014/main" id="{DDA09493-07B2-4B4B-82DA-EA6256C7383B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43561" y="-8799"/>
            <a:ext cx="919241" cy="1020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561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black">
          <a:xfrm>
            <a:off x="1145691" y="141664"/>
            <a:ext cx="8302701" cy="71913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/>
          <a:lstStyle/>
          <a:p>
            <a:pPr algn="just">
              <a:defRPr/>
            </a:pPr>
            <a:r>
              <a:rPr lang="es-MX" sz="4400" b="1" dirty="0">
                <a:latin typeface="Proxima Nova Rg" panose="02000506030000020004" pitchFamily="50" charset="0"/>
              </a:rPr>
              <a:t>Control Interno</a:t>
            </a:r>
            <a:endParaRPr lang="es-ES" sz="4400" b="1" dirty="0">
              <a:latin typeface="Proxima Nova Rg" panose="02000506030000020004" pitchFamily="50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0DCE596C-D9DC-404B-83D6-35273FC46DB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621" y="1961301"/>
            <a:ext cx="3672196" cy="267892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Rectángulo 6">
            <a:extLst>
              <a:ext uri="{FF2B5EF4-FFF2-40B4-BE49-F238E27FC236}">
                <a16:creationId xmlns="" xmlns:a16="http://schemas.microsoft.com/office/drawing/2014/main" id="{F2E48C73-FF1A-409D-AF7C-08C72D6114BE}"/>
              </a:ext>
            </a:extLst>
          </p:cNvPr>
          <p:cNvSpPr/>
          <p:nvPr/>
        </p:nvSpPr>
        <p:spPr>
          <a:xfrm>
            <a:off x="582182" y="1355104"/>
            <a:ext cx="6710767" cy="181588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buSzPct val="150000"/>
            </a:pPr>
            <a:r>
              <a:rPr lang="es-MX" sz="2800" dirty="0">
                <a:solidFill>
                  <a:schemeClr val="bg1"/>
                </a:solidFill>
                <a:latin typeface="Proxima Nova Rg" panose="02000506030000020004" pitchFamily="50" charset="0"/>
              </a:rPr>
              <a:t>Proceso efectuado por el Órgano de Gobierno, el Titular, la Administración y los demás servidores públicos de una Institución</a:t>
            </a:r>
          </a:p>
        </p:txBody>
      </p:sp>
      <p:grpSp>
        <p:nvGrpSpPr>
          <p:cNvPr id="14" name="Grupo 13">
            <a:extLst>
              <a:ext uri="{FF2B5EF4-FFF2-40B4-BE49-F238E27FC236}">
                <a16:creationId xmlns="" xmlns:a16="http://schemas.microsoft.com/office/drawing/2014/main" id="{FA3B5509-7014-4697-9AE3-A817C60AE21A}"/>
              </a:ext>
            </a:extLst>
          </p:cNvPr>
          <p:cNvGrpSpPr/>
          <p:nvPr/>
        </p:nvGrpSpPr>
        <p:grpSpPr>
          <a:xfrm>
            <a:off x="582183" y="3885965"/>
            <a:ext cx="6710767" cy="1582347"/>
            <a:chOff x="449451" y="4139733"/>
            <a:chExt cx="8078809" cy="1652050"/>
          </a:xfrm>
        </p:grpSpPr>
        <p:sp>
          <p:nvSpPr>
            <p:cNvPr id="9" name="CuadroTexto 8">
              <a:extLst>
                <a:ext uri="{FF2B5EF4-FFF2-40B4-BE49-F238E27FC236}">
                  <a16:creationId xmlns="" xmlns:a16="http://schemas.microsoft.com/office/drawing/2014/main" id="{10B1B732-8E68-42B6-A432-5AD924F0913E}"/>
                </a:ext>
              </a:extLst>
            </p:cNvPr>
            <p:cNvSpPr txBox="1"/>
            <p:nvPr/>
          </p:nvSpPr>
          <p:spPr>
            <a:xfrm>
              <a:off x="449451" y="4139733"/>
              <a:ext cx="4076054" cy="86760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s-MX" sz="2400" dirty="0">
                  <a:solidFill>
                    <a:schemeClr val="bg1"/>
                  </a:solidFill>
                  <a:latin typeface="Proxima Nova Rg" panose="02000506030000020004" pitchFamily="50" charset="0"/>
                </a:rPr>
                <a:t>Cumplimiento de objetivos institucionales</a:t>
              </a:r>
              <a:endParaRPr lang="es-MX" sz="2400" dirty="0"/>
            </a:p>
          </p:txBody>
        </p:sp>
        <p:sp>
          <p:nvSpPr>
            <p:cNvPr id="11" name="CuadroTexto 10">
              <a:extLst>
                <a:ext uri="{FF2B5EF4-FFF2-40B4-BE49-F238E27FC236}">
                  <a16:creationId xmlns="" xmlns:a16="http://schemas.microsoft.com/office/drawing/2014/main" id="{594707CB-CAC2-41AA-818D-B6882BCB13F6}"/>
                </a:ext>
              </a:extLst>
            </p:cNvPr>
            <p:cNvSpPr txBox="1"/>
            <p:nvPr/>
          </p:nvSpPr>
          <p:spPr>
            <a:xfrm>
              <a:off x="4602996" y="4146242"/>
              <a:ext cx="3925264" cy="86760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txBody>
            <a:bodyPr wrap="square">
              <a:spAutoFit/>
            </a:bodyPr>
            <a:lstStyle>
              <a:defPPr>
                <a:defRPr lang="es-MX"/>
              </a:defPPr>
              <a:lvl1pPr>
                <a:defRPr sz="2400">
                  <a:solidFill>
                    <a:schemeClr val="bg1"/>
                  </a:solidFill>
                  <a:latin typeface="Proxima Nova Rg" panose="02000506030000020004" pitchFamily="50" charset="0"/>
                </a:defRPr>
              </a:lvl1pPr>
            </a:lstStyle>
            <a:p>
              <a:pPr algn="ctr"/>
              <a:r>
                <a:rPr lang="es-MX" dirty="0"/>
                <a:t>Salvaguarda de los recursos públicos, </a:t>
              </a:r>
            </a:p>
          </p:txBody>
        </p:sp>
        <p:sp>
          <p:nvSpPr>
            <p:cNvPr id="12" name="CuadroTexto 11">
              <a:extLst>
                <a:ext uri="{FF2B5EF4-FFF2-40B4-BE49-F238E27FC236}">
                  <a16:creationId xmlns="" xmlns:a16="http://schemas.microsoft.com/office/drawing/2014/main" id="{7A5704DC-9D81-43CB-A802-AE1534C50BC2}"/>
                </a:ext>
              </a:extLst>
            </p:cNvPr>
            <p:cNvSpPr txBox="1"/>
            <p:nvPr/>
          </p:nvSpPr>
          <p:spPr>
            <a:xfrm>
              <a:off x="449451" y="5116981"/>
              <a:ext cx="8078809" cy="674802"/>
            </a:xfrm>
            <a:prstGeom prst="rect">
              <a:avLst/>
            </a:prstGeom>
            <a:solidFill>
              <a:schemeClr val="accent5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s-MX" sz="3600" b="1" dirty="0">
                  <a:solidFill>
                    <a:schemeClr val="bg1"/>
                  </a:solidFill>
                  <a:latin typeface="Proxima Nova Rg" panose="02000506030000020004" pitchFamily="50" charset="0"/>
                </a:rPr>
                <a:t>Prevención de la Corrupción</a:t>
              </a:r>
              <a:endParaRPr lang="es-MX" sz="3600" b="1" dirty="0"/>
            </a:p>
          </p:txBody>
        </p:sp>
      </p:grpSp>
      <p:sp>
        <p:nvSpPr>
          <p:cNvPr id="13" name="Flecha: hacia abajo 12">
            <a:extLst>
              <a:ext uri="{FF2B5EF4-FFF2-40B4-BE49-F238E27FC236}">
                <a16:creationId xmlns="" xmlns:a16="http://schemas.microsoft.com/office/drawing/2014/main" id="{DFB0F4A4-08D5-43FD-8B65-DEB7546D0CF0}"/>
              </a:ext>
            </a:extLst>
          </p:cNvPr>
          <p:cNvSpPr/>
          <p:nvPr/>
        </p:nvSpPr>
        <p:spPr>
          <a:xfrm>
            <a:off x="3232392" y="3300766"/>
            <a:ext cx="1480048" cy="465263"/>
          </a:xfrm>
          <a:prstGeom prst="downArrow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600"/>
          </a:p>
        </p:txBody>
      </p:sp>
      <p:pic>
        <p:nvPicPr>
          <p:cNvPr id="15" name="Imagen 14">
            <a:extLst>
              <a:ext uri="{FF2B5EF4-FFF2-40B4-BE49-F238E27FC236}">
                <a16:creationId xmlns="" xmlns:a16="http://schemas.microsoft.com/office/drawing/2014/main" id="{757FFA25-D1F4-41FD-8AF1-F08A3BBFA324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43561" y="-8799"/>
            <a:ext cx="919241" cy="1020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595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753921" y="2289516"/>
            <a:ext cx="10623189" cy="3445564"/>
            <a:chOff x="395539" y="2604714"/>
            <a:chExt cx="8099624" cy="3749462"/>
          </a:xfrm>
        </p:grpSpPr>
        <p:sp>
          <p:nvSpPr>
            <p:cNvPr id="6" name="Oval 22"/>
            <p:cNvSpPr>
              <a:spLocks noChangeArrowheads="1"/>
            </p:cNvSpPr>
            <p:nvPr/>
          </p:nvSpPr>
          <p:spPr bwMode="auto">
            <a:xfrm>
              <a:off x="395539" y="4849347"/>
              <a:ext cx="2470609" cy="1435829"/>
            </a:xfrm>
            <a:prstGeom prst="ellipse">
              <a:avLst/>
            </a:prstGeom>
            <a:solidFill>
              <a:srgbClr val="5F86CD"/>
            </a:solidFill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square" anchor="ctr">
              <a:normAutofit/>
            </a:bodyPr>
            <a:lstStyle/>
            <a:p>
              <a:pPr algn="ctr">
                <a:defRPr/>
              </a:pPr>
              <a:endParaRPr lang="es-ES" sz="2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latin typeface="Proxima Nova Rg" panose="02000506030000020004" pitchFamily="50" charset="0"/>
                <a:cs typeface="Arial" panose="020B0604020202020204" pitchFamily="34" charset="0"/>
              </a:endParaRPr>
            </a:p>
          </p:txBody>
        </p:sp>
        <p:sp>
          <p:nvSpPr>
            <p:cNvPr id="7" name="Oval 22"/>
            <p:cNvSpPr>
              <a:spLocks noChangeArrowheads="1"/>
            </p:cNvSpPr>
            <p:nvPr/>
          </p:nvSpPr>
          <p:spPr bwMode="auto">
            <a:xfrm>
              <a:off x="3172187" y="4849344"/>
              <a:ext cx="2585319" cy="141048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square" anchor="ctr">
              <a:normAutofit/>
            </a:bodyPr>
            <a:lstStyle/>
            <a:p>
              <a:pPr algn="ctr">
                <a:defRPr/>
              </a:pPr>
              <a:endParaRPr lang="es-ES" sz="1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latin typeface="Proxima Nova Rg" panose="02000506030000020004" pitchFamily="50" charset="0"/>
                <a:cs typeface="Arial" panose="020B0604020202020204" pitchFamily="34" charset="0"/>
              </a:endParaRPr>
            </a:p>
          </p:txBody>
        </p:sp>
        <p:sp>
          <p:nvSpPr>
            <p:cNvPr id="8" name="Oval 22"/>
            <p:cNvSpPr>
              <a:spLocks noChangeArrowheads="1"/>
            </p:cNvSpPr>
            <p:nvPr/>
          </p:nvSpPr>
          <p:spPr bwMode="auto">
            <a:xfrm>
              <a:off x="6024554" y="4882160"/>
              <a:ext cx="2470609" cy="1472016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wrap="square" anchor="ctr">
              <a:normAutofit/>
            </a:bodyPr>
            <a:lstStyle/>
            <a:p>
              <a:pPr algn="ctr">
                <a:defRPr/>
              </a:pPr>
              <a:endParaRPr lang="es-E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latin typeface="Proxima Nova Rg" panose="02000506030000020004" pitchFamily="50" charset="0"/>
                <a:cs typeface="Arial" panose="020B0604020202020204" pitchFamily="34" charset="0"/>
              </a:endParaRPr>
            </a:p>
          </p:txBody>
        </p:sp>
        <p:sp>
          <p:nvSpPr>
            <p:cNvPr id="9" name="Text Box 3"/>
            <p:cNvSpPr txBox="1">
              <a:spLocks noChangeArrowheads="1"/>
            </p:cNvSpPr>
            <p:nvPr/>
          </p:nvSpPr>
          <p:spPr bwMode="gray">
            <a:xfrm>
              <a:off x="1086026" y="3411993"/>
              <a:ext cx="6829072" cy="90429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>
              <a:defPPr>
                <a:defRPr lang="es-MX"/>
              </a:defPPr>
              <a:lvl1pPr marL="269875" indent="-269875" algn="ctr">
                <a:defRPr>
                  <a:solidFill>
                    <a:schemeClr val="tx1"/>
                  </a:solidFill>
                </a:defRPr>
              </a:lvl1pPr>
            </a:lstStyle>
            <a:p>
              <a:r>
                <a:rPr lang="es-ES" sz="2800" b="1" dirty="0">
                  <a:latin typeface="Proxima Nova Rg" panose="02000506030000020004" pitchFamily="50" charset="0"/>
                </a:rPr>
                <a:t>Proporcionar un grado de seguridad razonable </a:t>
              </a:r>
            </a:p>
            <a:p>
              <a:r>
                <a:rPr lang="es-ES" sz="2000" dirty="0">
                  <a:latin typeface="Proxima Nova Rg" panose="02000506030000020004" pitchFamily="50" charset="0"/>
                </a:rPr>
                <a:t>en cuanto a la consecución de objetivos dentro de las siguientes categorías:</a:t>
              </a:r>
            </a:p>
          </p:txBody>
        </p:sp>
        <p:sp>
          <p:nvSpPr>
            <p:cNvPr id="10" name="Rectángulo 1"/>
            <p:cNvSpPr/>
            <p:nvPr/>
          </p:nvSpPr>
          <p:spPr>
            <a:xfrm>
              <a:off x="3242424" y="5198830"/>
              <a:ext cx="2481707" cy="7703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s-ES" sz="2000" b="1" dirty="0">
                  <a:latin typeface="Proxima Nova Rg" panose="02000506030000020004" pitchFamily="50" charset="0"/>
                </a:rPr>
                <a:t>Confiabilidad de la</a:t>
              </a:r>
            </a:p>
            <a:p>
              <a:pPr algn="ctr"/>
              <a:r>
                <a:rPr lang="es-ES" sz="2000" b="1" dirty="0">
                  <a:latin typeface="Proxima Nova Rg" panose="02000506030000020004" pitchFamily="50" charset="0"/>
                </a:rPr>
                <a:t> Información</a:t>
              </a:r>
              <a:endParaRPr lang="es-MX" sz="2000" b="1" dirty="0">
                <a:latin typeface="Proxima Nova Rg" panose="02000506030000020004" pitchFamily="50" charset="0"/>
              </a:endParaRPr>
            </a:p>
          </p:txBody>
        </p:sp>
        <p:sp>
          <p:nvSpPr>
            <p:cNvPr id="11" name="Rectángulo 8"/>
            <p:cNvSpPr/>
            <p:nvPr/>
          </p:nvSpPr>
          <p:spPr>
            <a:xfrm>
              <a:off x="587827" y="5271340"/>
              <a:ext cx="2121421" cy="7703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s-ES" sz="2000" b="1" dirty="0">
                  <a:latin typeface="Proxima Nova Rg" panose="02000506030000020004" pitchFamily="50" charset="0"/>
                </a:rPr>
                <a:t>Eficacia y eficiencia </a:t>
              </a:r>
            </a:p>
            <a:p>
              <a:pPr algn="ctr"/>
              <a:r>
                <a:rPr lang="es-ES" sz="2000" b="1" dirty="0">
                  <a:latin typeface="Proxima Nova Rg" panose="02000506030000020004" pitchFamily="50" charset="0"/>
                </a:rPr>
                <a:t>de las operaciones</a:t>
              </a:r>
              <a:endParaRPr lang="es-MX" sz="2000" b="1" dirty="0">
                <a:latin typeface="Proxima Nova Rg" panose="02000506030000020004" pitchFamily="50" charset="0"/>
              </a:endParaRPr>
            </a:p>
          </p:txBody>
        </p:sp>
        <p:sp>
          <p:nvSpPr>
            <p:cNvPr id="12" name="Rectángulo 9"/>
            <p:cNvSpPr/>
            <p:nvPr/>
          </p:nvSpPr>
          <p:spPr>
            <a:xfrm>
              <a:off x="6221934" y="5188276"/>
              <a:ext cx="2075843" cy="11052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s-ES" sz="2000" b="1" dirty="0">
                  <a:latin typeface="Proxima Nova Rg" panose="02000506030000020004" pitchFamily="50" charset="0"/>
                </a:rPr>
                <a:t>Cumplimiento de las leyes y Normatividad aplicable</a:t>
              </a:r>
              <a:endParaRPr lang="es-MX" sz="2000" b="1" dirty="0">
                <a:latin typeface="Proxima Nova Rg" panose="02000506030000020004" pitchFamily="50" charset="0"/>
              </a:endParaRPr>
            </a:p>
          </p:txBody>
        </p:sp>
        <p:sp>
          <p:nvSpPr>
            <p:cNvPr id="13" name="24 Flecha abajo"/>
            <p:cNvSpPr/>
            <p:nvPr/>
          </p:nvSpPr>
          <p:spPr>
            <a:xfrm>
              <a:off x="2875922" y="2604714"/>
              <a:ext cx="3214711" cy="715520"/>
            </a:xfrm>
            <a:prstGeom prst="downArrow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2000" b="1" dirty="0">
                  <a:latin typeface="Proxima Nova Rg" panose="02000506030000020004" pitchFamily="50" charset="0"/>
                </a:rPr>
                <a:t>PROPÓSITO</a:t>
              </a:r>
            </a:p>
          </p:txBody>
        </p:sp>
        <p:cxnSp>
          <p:nvCxnSpPr>
            <p:cNvPr id="14" name="26 Conector recto de flecha"/>
            <p:cNvCxnSpPr/>
            <p:nvPr/>
          </p:nvCxnSpPr>
          <p:spPr>
            <a:xfrm flipH="1">
              <a:off x="2483771" y="4408044"/>
              <a:ext cx="527809" cy="714381"/>
            </a:xfrm>
            <a:prstGeom prst="straightConnector1">
              <a:avLst/>
            </a:prstGeom>
            <a:ln w="38100">
              <a:solidFill>
                <a:schemeClr val="accent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29 Conector recto de flecha"/>
            <p:cNvCxnSpPr/>
            <p:nvPr/>
          </p:nvCxnSpPr>
          <p:spPr>
            <a:xfrm rot="5400000">
              <a:off x="4287043" y="4621563"/>
              <a:ext cx="428628" cy="1588"/>
            </a:xfrm>
            <a:prstGeom prst="straightConnector1">
              <a:avLst/>
            </a:prstGeom>
            <a:ln w="38100">
              <a:solidFill>
                <a:schemeClr val="accent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30 Conector recto de flecha"/>
            <p:cNvCxnSpPr/>
            <p:nvPr/>
          </p:nvCxnSpPr>
          <p:spPr>
            <a:xfrm rot="16200000" flipH="1">
              <a:off x="5836986" y="4472262"/>
              <a:ext cx="714380" cy="500067"/>
            </a:xfrm>
            <a:prstGeom prst="straightConnector1">
              <a:avLst/>
            </a:prstGeom>
            <a:ln w="38100">
              <a:solidFill>
                <a:schemeClr val="accent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ítulo 1"/>
          <p:cNvSpPr txBox="1">
            <a:spLocks/>
          </p:cNvSpPr>
          <p:nvPr/>
        </p:nvSpPr>
        <p:spPr bwMode="auto">
          <a:xfrm>
            <a:off x="563038" y="1563568"/>
            <a:ext cx="11149780" cy="657526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s-MX" sz="3200" b="1" kern="0" dirty="0">
                <a:solidFill>
                  <a:schemeClr val="bg1"/>
                </a:solidFill>
                <a:latin typeface="Proxima Nova Rg" panose="02000506030000020004" pitchFamily="50" charset="0"/>
                <a:ea typeface="+mj-ea"/>
                <a:cs typeface="+mj-cs"/>
              </a:rPr>
              <a:t>Marco Integrado de Control Interno para el Sector Público</a:t>
            </a:r>
            <a:endParaRPr lang="es-MX" sz="2400" b="1" kern="0" dirty="0">
              <a:solidFill>
                <a:schemeClr val="bg1"/>
              </a:solidFill>
              <a:latin typeface="Proxima Nova Rg" panose="02000506030000020004" pitchFamily="50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5104661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upo 27"/>
          <p:cNvGrpSpPr/>
          <p:nvPr/>
        </p:nvGrpSpPr>
        <p:grpSpPr>
          <a:xfrm>
            <a:off x="326764" y="1148401"/>
            <a:ext cx="11369876" cy="4689876"/>
            <a:chOff x="229035" y="955749"/>
            <a:chExt cx="8735453" cy="5840680"/>
          </a:xfrm>
        </p:grpSpPr>
        <p:sp>
          <p:nvSpPr>
            <p:cNvPr id="13" name="CuadroTexto 12"/>
            <p:cNvSpPr txBox="1"/>
            <p:nvPr/>
          </p:nvSpPr>
          <p:spPr>
            <a:xfrm>
              <a:off x="3131840" y="6237317"/>
              <a:ext cx="1810675" cy="4856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sz="2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Proxima Nova Rg" panose="02000506030000020004" pitchFamily="50" charset="0"/>
                </a:rPr>
                <a:t>LINEA DEL TIEMPO</a:t>
              </a:r>
            </a:p>
          </p:txBody>
        </p:sp>
        <p:sp>
          <p:nvSpPr>
            <p:cNvPr id="5" name="Flecha derecha 4"/>
            <p:cNvSpPr/>
            <p:nvPr/>
          </p:nvSpPr>
          <p:spPr>
            <a:xfrm>
              <a:off x="229035" y="3318700"/>
              <a:ext cx="8735453" cy="1868190"/>
            </a:xfrm>
            <a:prstGeom prst="rightArrow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>
                <a:latin typeface="Proxima Nova Rg" panose="02000506030000020004" pitchFamily="50" charset="0"/>
              </a:endParaRPr>
            </a:p>
          </p:txBody>
        </p:sp>
        <p:sp>
          <p:nvSpPr>
            <p:cNvPr id="8" name="Rectángulo redondeado 7"/>
            <p:cNvSpPr/>
            <p:nvPr/>
          </p:nvSpPr>
          <p:spPr>
            <a:xfrm>
              <a:off x="971600" y="3681816"/>
              <a:ext cx="1419709" cy="428552"/>
            </a:xfrm>
            <a:prstGeom prst="roundRect">
              <a:avLst/>
            </a:prstGeom>
            <a:solidFill>
              <a:schemeClr val="tx1">
                <a:lumMod val="65000"/>
                <a:lumOff val="35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Proxima Nova Rg" panose="02000506030000020004" pitchFamily="50" charset="0"/>
                </a:rPr>
                <a:t>2013</a:t>
              </a:r>
            </a:p>
          </p:txBody>
        </p:sp>
        <p:sp>
          <p:nvSpPr>
            <p:cNvPr id="9" name="Rectángulo redondeado 8"/>
            <p:cNvSpPr/>
            <p:nvPr/>
          </p:nvSpPr>
          <p:spPr>
            <a:xfrm>
              <a:off x="4869992" y="3717032"/>
              <a:ext cx="1419709" cy="430070"/>
            </a:xfrm>
            <a:prstGeom prst="roundRect">
              <a:avLst/>
            </a:prstGeom>
            <a:solidFill>
              <a:schemeClr val="tx1">
                <a:lumMod val="65000"/>
                <a:lumOff val="35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Proxima Nova Rg" panose="02000506030000020004" pitchFamily="50" charset="0"/>
                </a:rPr>
                <a:t>2017</a:t>
              </a:r>
            </a:p>
          </p:txBody>
        </p:sp>
        <p:sp>
          <p:nvSpPr>
            <p:cNvPr id="11" name="Rectángulo redondeado 10"/>
            <p:cNvSpPr/>
            <p:nvPr/>
          </p:nvSpPr>
          <p:spPr>
            <a:xfrm>
              <a:off x="6606196" y="3717032"/>
              <a:ext cx="1419709" cy="430070"/>
            </a:xfrm>
            <a:prstGeom prst="roundRect">
              <a:avLst/>
            </a:prstGeom>
            <a:solidFill>
              <a:schemeClr val="tx1">
                <a:lumMod val="65000"/>
                <a:lumOff val="35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Proxima Nova Rg" panose="02000506030000020004" pitchFamily="50" charset="0"/>
                </a:rPr>
                <a:t>2018</a:t>
              </a:r>
            </a:p>
          </p:txBody>
        </p:sp>
        <p:sp>
          <p:nvSpPr>
            <p:cNvPr id="20" name="Rectángulo redondeado 19"/>
            <p:cNvSpPr/>
            <p:nvPr/>
          </p:nvSpPr>
          <p:spPr>
            <a:xfrm>
              <a:off x="2151612" y="4498452"/>
              <a:ext cx="1419709" cy="370708"/>
            </a:xfrm>
            <a:prstGeom prst="roundRect">
              <a:avLst/>
            </a:prstGeom>
            <a:solidFill>
              <a:schemeClr val="tx1">
                <a:lumMod val="65000"/>
                <a:lumOff val="35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Proxima Nova Rg" panose="02000506030000020004" pitchFamily="50" charset="0"/>
                </a:rPr>
                <a:t>2014</a:t>
              </a:r>
            </a:p>
          </p:txBody>
        </p:sp>
        <p:sp>
          <p:nvSpPr>
            <p:cNvPr id="21" name="Rectángulo redondeado 20"/>
            <p:cNvSpPr/>
            <p:nvPr/>
          </p:nvSpPr>
          <p:spPr>
            <a:xfrm>
              <a:off x="3984467" y="4498452"/>
              <a:ext cx="1419709" cy="370708"/>
            </a:xfrm>
            <a:prstGeom prst="roundRect">
              <a:avLst/>
            </a:prstGeom>
            <a:solidFill>
              <a:schemeClr val="tx1">
                <a:lumMod val="65000"/>
                <a:lumOff val="35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Proxima Nova Rg" panose="02000506030000020004" pitchFamily="50" charset="0"/>
                </a:rPr>
                <a:t>2016</a:t>
              </a:r>
            </a:p>
          </p:txBody>
        </p:sp>
        <p:grpSp>
          <p:nvGrpSpPr>
            <p:cNvPr id="26" name="Grupo 25"/>
            <p:cNvGrpSpPr/>
            <p:nvPr/>
          </p:nvGrpSpPr>
          <p:grpSpPr>
            <a:xfrm>
              <a:off x="395535" y="5050545"/>
              <a:ext cx="8496944" cy="1745884"/>
              <a:chOff x="243754" y="4807137"/>
              <a:chExt cx="8496944" cy="1745884"/>
            </a:xfrm>
          </p:grpSpPr>
          <p:sp>
            <p:nvSpPr>
              <p:cNvPr id="19" name="Rectángulo redondeado 18"/>
              <p:cNvSpPr/>
              <p:nvPr/>
            </p:nvSpPr>
            <p:spPr>
              <a:xfrm>
                <a:off x="1798721" y="4822655"/>
                <a:ext cx="1715207" cy="1054616"/>
              </a:xfrm>
              <a:prstGeom prst="round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MX" sz="14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Proxima Nova Rg" panose="02000506030000020004" pitchFamily="50" charset="0"/>
                  </a:rPr>
                  <a:t>MARCO INTEGRADO DE CONTROL INTERNO</a:t>
                </a:r>
              </a:p>
              <a:p>
                <a:pPr algn="ctr"/>
                <a:r>
                  <a:rPr lang="es-MX" sz="14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Proxima Nova Rg" panose="02000506030000020004" pitchFamily="50" charset="0"/>
                  </a:rPr>
                  <a:t>(SFP-ASF)</a:t>
                </a:r>
              </a:p>
            </p:txBody>
          </p:sp>
          <p:sp>
            <p:nvSpPr>
              <p:cNvPr id="22" name="Rectángulo redondeado 21"/>
              <p:cNvSpPr/>
              <p:nvPr/>
            </p:nvSpPr>
            <p:spPr>
              <a:xfrm>
                <a:off x="3712859" y="4807137"/>
                <a:ext cx="1715206" cy="1054616"/>
              </a:xfrm>
              <a:prstGeom prst="roundRect">
                <a:avLst/>
              </a:prstGeom>
              <a:solidFill>
                <a:srgbClr val="647B9A"/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MX" sz="14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Proxima Nova Rg" panose="02000506030000020004" pitchFamily="50" charset="0"/>
                  </a:rPr>
                  <a:t>MANUAL DE ADMINISTRATIVO</a:t>
                </a:r>
              </a:p>
              <a:p>
                <a:pPr algn="ctr"/>
                <a:r>
                  <a:rPr lang="es-MX" sz="14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Proxima Nova Rg" panose="02000506030000020004" pitchFamily="50" charset="0"/>
                  </a:rPr>
                  <a:t> DE CONTROL INTERNO</a:t>
                </a:r>
              </a:p>
            </p:txBody>
          </p:sp>
          <p:sp>
            <p:nvSpPr>
              <p:cNvPr id="4" name="CuadroTexto 3"/>
              <p:cNvSpPr txBox="1"/>
              <p:nvPr/>
            </p:nvSpPr>
            <p:spPr>
              <a:xfrm>
                <a:off x="243754" y="6067382"/>
                <a:ext cx="8496944" cy="485639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MX" sz="2000" dirty="0">
                    <a:latin typeface="Proxima Nova Rg" panose="02000506030000020004" pitchFamily="50" charset="0"/>
                  </a:rPr>
                  <a:t>FEDERAL</a:t>
                </a:r>
              </a:p>
            </p:txBody>
          </p:sp>
        </p:grpSp>
        <p:grpSp>
          <p:nvGrpSpPr>
            <p:cNvPr id="24" name="Grupo 23"/>
            <p:cNvGrpSpPr/>
            <p:nvPr/>
          </p:nvGrpSpPr>
          <p:grpSpPr>
            <a:xfrm>
              <a:off x="395536" y="955749"/>
              <a:ext cx="8496944" cy="2471081"/>
              <a:chOff x="395536" y="955749"/>
              <a:chExt cx="8496944" cy="2471081"/>
            </a:xfrm>
          </p:grpSpPr>
          <p:sp>
            <p:nvSpPr>
              <p:cNvPr id="6" name="Rectángulo redondeado 5"/>
              <p:cNvSpPr/>
              <p:nvPr/>
            </p:nvSpPr>
            <p:spPr>
              <a:xfrm>
                <a:off x="596937" y="2346902"/>
                <a:ext cx="1742815" cy="1054616"/>
              </a:xfrm>
              <a:prstGeom prst="roundRect">
                <a:avLst/>
              </a:prstGeom>
              <a:solidFill>
                <a:srgbClr val="00B050"/>
              </a:solidFill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MX" sz="14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Proxima Nova Rg" panose="02000506030000020004" pitchFamily="50" charset="0"/>
                  </a:rPr>
                  <a:t>NORMA GENERAL DE CONTROL INTERNO</a:t>
                </a:r>
              </a:p>
              <a:p>
                <a:pPr algn="ctr"/>
                <a:r>
                  <a:rPr lang="es-MX" sz="14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Proxima Nova Rg" panose="02000506030000020004" pitchFamily="50" charset="0"/>
                  </a:rPr>
                  <a:t>(NGCI)</a:t>
                </a:r>
              </a:p>
            </p:txBody>
          </p:sp>
          <p:sp>
            <p:nvSpPr>
              <p:cNvPr id="10" name="Rectángulo redondeado 9"/>
              <p:cNvSpPr/>
              <p:nvPr/>
            </p:nvSpPr>
            <p:spPr>
              <a:xfrm>
                <a:off x="4657778" y="2372214"/>
                <a:ext cx="1828805" cy="1054616"/>
              </a:xfrm>
              <a:prstGeom prst="round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MX" sz="14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Proxima Nova Rg" panose="02000506030000020004" pitchFamily="50" charset="0"/>
                  </a:rPr>
                  <a:t>MODELO ESTATAL DEL MARCO INTEGRADO DE CONTROL INTERNO</a:t>
                </a:r>
              </a:p>
              <a:p>
                <a:pPr algn="ctr"/>
                <a:r>
                  <a:rPr lang="es-MX" sz="14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Proxima Nova Rg" panose="02000506030000020004" pitchFamily="50" charset="0"/>
                  </a:rPr>
                  <a:t>(MEMICI)</a:t>
                </a:r>
              </a:p>
            </p:txBody>
          </p:sp>
          <p:sp>
            <p:nvSpPr>
              <p:cNvPr id="12" name="Rectángulo redondeado 11"/>
              <p:cNvSpPr/>
              <p:nvPr/>
            </p:nvSpPr>
            <p:spPr>
              <a:xfrm>
                <a:off x="6752153" y="2402308"/>
                <a:ext cx="1828805" cy="916392"/>
              </a:xfrm>
              <a:prstGeom prst="roundRect">
                <a:avLst/>
              </a:prstGeom>
              <a:solidFill>
                <a:srgbClr val="82C836"/>
              </a:solidFill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MX" sz="16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Proxima Nova Rg" panose="02000506030000020004" pitchFamily="50" charset="0"/>
                  </a:rPr>
                  <a:t>MANUAL DE APLICACIÓN DEL MEMICI</a:t>
                </a:r>
              </a:p>
            </p:txBody>
          </p:sp>
          <p:sp>
            <p:nvSpPr>
              <p:cNvPr id="15" name="Cerrar llave 14"/>
              <p:cNvSpPr/>
              <p:nvPr/>
            </p:nvSpPr>
            <p:spPr>
              <a:xfrm rot="16200000">
                <a:off x="6428852" y="90245"/>
                <a:ext cx="406612" cy="4234076"/>
              </a:xfrm>
              <a:prstGeom prst="rightBrac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MX" sz="1400">
                  <a:latin typeface="Proxima Nova Rg" panose="02000506030000020004" pitchFamily="50" charset="0"/>
                </a:endParaRPr>
              </a:p>
            </p:txBody>
          </p:sp>
          <p:sp>
            <p:nvSpPr>
              <p:cNvPr id="16" name="CuadroTexto 15"/>
              <p:cNvSpPr txBox="1"/>
              <p:nvPr/>
            </p:nvSpPr>
            <p:spPr>
              <a:xfrm>
                <a:off x="5731421" y="1502114"/>
                <a:ext cx="1828805" cy="4856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MX" sz="20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Proxima Nova Rg" panose="02000506030000020004" pitchFamily="50" charset="0"/>
                  </a:rPr>
                  <a:t>PAR CONSISTENTE</a:t>
                </a:r>
              </a:p>
            </p:txBody>
          </p:sp>
          <p:sp>
            <p:nvSpPr>
              <p:cNvPr id="23" name="CuadroTexto 22"/>
              <p:cNvSpPr txBox="1"/>
              <p:nvPr/>
            </p:nvSpPr>
            <p:spPr>
              <a:xfrm>
                <a:off x="395536" y="955749"/>
                <a:ext cx="8496944" cy="485639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MX" sz="2000" dirty="0">
                    <a:latin typeface="Proxima Nova Rg" panose="02000506030000020004" pitchFamily="50" charset="0"/>
                  </a:rPr>
                  <a:t>ESTATAL</a:t>
                </a:r>
              </a:p>
            </p:txBody>
          </p:sp>
        </p:grpSp>
      </p:grpSp>
      <p:sp>
        <p:nvSpPr>
          <p:cNvPr id="29" name="CuadroTexto 28">
            <a:extLst>
              <a:ext uri="{FF2B5EF4-FFF2-40B4-BE49-F238E27FC236}">
                <a16:creationId xmlns="" xmlns:a16="http://schemas.microsoft.com/office/drawing/2014/main" id="{8E41B19E-CB2E-40E6-9123-26DC784D46AF}"/>
              </a:ext>
            </a:extLst>
          </p:cNvPr>
          <p:cNvSpPr txBox="1"/>
          <p:nvPr/>
        </p:nvSpPr>
        <p:spPr>
          <a:xfrm>
            <a:off x="962802" y="142361"/>
            <a:ext cx="609858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s-MX" sz="4400" b="1" dirty="0">
                <a:latin typeface="Proxima Nova Rg" panose="02000506030000020004" pitchFamily="50" charset="0"/>
              </a:rPr>
              <a:t>Normativa</a:t>
            </a:r>
            <a:endParaRPr lang="es-MX" sz="4400" b="1" dirty="0">
              <a:solidFill>
                <a:schemeClr val="tx1"/>
              </a:solidFill>
              <a:latin typeface="Proxima Nova Rg" panose="02000506030000020004" pitchFamily="50" charset="0"/>
            </a:endParaRPr>
          </a:p>
        </p:txBody>
      </p:sp>
      <p:pic>
        <p:nvPicPr>
          <p:cNvPr id="30" name="Imagen 29">
            <a:extLst>
              <a:ext uri="{FF2B5EF4-FFF2-40B4-BE49-F238E27FC236}">
                <a16:creationId xmlns="" xmlns:a16="http://schemas.microsoft.com/office/drawing/2014/main" id="{A0EC410C-881E-47BB-834D-85278032E2C6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43561" y="-8799"/>
            <a:ext cx="919241" cy="1020067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="" xmlns:a16="http://schemas.microsoft.com/office/drawing/2014/main" id="{A65FD6BA-A6FE-4482-A65C-205D2F363DB4}"/>
              </a:ext>
            </a:extLst>
          </p:cNvPr>
          <p:cNvSpPr txBox="1"/>
          <p:nvPr/>
        </p:nvSpPr>
        <p:spPr>
          <a:xfrm>
            <a:off x="1753661" y="6380321"/>
            <a:ext cx="8303555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MX" sz="2000" b="1" dirty="0">
                <a:solidFill>
                  <a:schemeClr val="accent1"/>
                </a:solidFill>
                <a:latin typeface="Proxima Nova Rg" panose="02000506030000020004" pitchFamily="50" charset="0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https://www.sefircoahuila.gob.mx/servidores-publicos/control-interno/</a:t>
            </a:r>
            <a:endParaRPr lang="es-MX" sz="2000" b="1" dirty="0">
              <a:solidFill>
                <a:schemeClr val="accent1"/>
              </a:solidFill>
              <a:latin typeface="Proxima Nova Rg" panose="02000506030000020004" pitchFamily="50" charset="0"/>
            </a:endParaRPr>
          </a:p>
        </p:txBody>
      </p:sp>
      <p:sp>
        <p:nvSpPr>
          <p:cNvPr id="25" name="Rectángulo redondeado 7">
            <a:extLst>
              <a:ext uri="{FF2B5EF4-FFF2-40B4-BE49-F238E27FC236}">
                <a16:creationId xmlns="" xmlns:a16="http://schemas.microsoft.com/office/drawing/2014/main" id="{786EFA12-E3F3-4268-A576-04E059060C85}"/>
              </a:ext>
            </a:extLst>
          </p:cNvPr>
          <p:cNvSpPr/>
          <p:nvPr/>
        </p:nvSpPr>
        <p:spPr>
          <a:xfrm>
            <a:off x="326764" y="3950390"/>
            <a:ext cx="1847862" cy="344113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oxima Nova Rg" panose="02000506030000020004" pitchFamily="50" charset="0"/>
              </a:rPr>
              <a:t>2010</a:t>
            </a:r>
          </a:p>
        </p:txBody>
      </p:sp>
    </p:spTree>
    <p:extLst>
      <p:ext uri="{BB962C8B-B14F-4D97-AF65-F5344CB8AC3E}">
        <p14:creationId xmlns:p14="http://schemas.microsoft.com/office/powerpoint/2010/main" val="28868481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>
            <a:extLst>
              <a:ext uri="{FF2B5EF4-FFF2-40B4-BE49-F238E27FC236}">
                <a16:creationId xmlns="" xmlns:a16="http://schemas.microsoft.com/office/drawing/2014/main" id="{CEE65B49-9149-4B00-849B-59C42B18BE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741" y="1086071"/>
            <a:ext cx="6918183" cy="46121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4"/>
          <p:cNvSpPr>
            <a:spLocks noChangeArrowheads="1"/>
          </p:cNvSpPr>
          <p:nvPr/>
        </p:nvSpPr>
        <p:spPr bwMode="black">
          <a:xfrm>
            <a:off x="-1039168" y="162409"/>
            <a:ext cx="9144000" cy="71913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/>
          <a:lstStyle/>
          <a:p>
            <a:pPr algn="ctr">
              <a:defRPr/>
            </a:pPr>
            <a:r>
              <a:rPr lang="es-ES" sz="4400" b="1" dirty="0">
                <a:latin typeface="Proxima Nova Rg" panose="02000506030000020004" pitchFamily="50" charset="0"/>
              </a:rPr>
              <a:t>Modelo de Control</a:t>
            </a:r>
          </a:p>
        </p:txBody>
      </p:sp>
      <p:graphicFrame>
        <p:nvGraphicFramePr>
          <p:cNvPr id="6" name="5 Diagrama"/>
          <p:cNvGraphicFramePr/>
          <p:nvPr>
            <p:extLst>
              <p:ext uri="{D42A27DB-BD31-4B8C-83A1-F6EECF244321}">
                <p14:modId xmlns:p14="http://schemas.microsoft.com/office/powerpoint/2010/main" val="522449199"/>
              </p:ext>
            </p:extLst>
          </p:nvPr>
        </p:nvGraphicFramePr>
        <p:xfrm>
          <a:off x="1947317" y="3332419"/>
          <a:ext cx="7568642" cy="41599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pSp>
        <p:nvGrpSpPr>
          <p:cNvPr id="5" name="Grupo 4"/>
          <p:cNvGrpSpPr/>
          <p:nvPr/>
        </p:nvGrpSpPr>
        <p:grpSpPr>
          <a:xfrm>
            <a:off x="94499" y="1470966"/>
            <a:ext cx="6557554" cy="2011918"/>
            <a:chOff x="0" y="0"/>
            <a:chExt cx="5514393" cy="2007573"/>
          </a:xfrm>
          <a:solidFill>
            <a:srgbClr val="406FC4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7" name="Rectángulo redondeado 6"/>
            <p:cNvSpPr/>
            <p:nvPr/>
          </p:nvSpPr>
          <p:spPr>
            <a:xfrm>
              <a:off x="0" y="0"/>
              <a:ext cx="5514393" cy="2007573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s-MX" sz="2000" dirty="0"/>
            </a:p>
          </p:txBody>
        </p:sp>
        <p:sp>
          <p:nvSpPr>
            <p:cNvPr id="8" name="Rectángulo 7"/>
            <p:cNvSpPr/>
            <p:nvPr/>
          </p:nvSpPr>
          <p:spPr>
            <a:xfrm>
              <a:off x="98002" y="98002"/>
              <a:ext cx="5286062" cy="1811569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5251" tIns="95251" rIns="95251" bIns="95251" numCol="1" spcCol="1270" anchor="ctr" anchorCtr="0">
              <a:noAutofit/>
            </a:bodyPr>
            <a:lstStyle/>
            <a:p>
              <a:pPr algn="ctr" defTabSz="111122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2400" b="1" dirty="0">
                  <a:latin typeface="Proxima Nova Rg" panose="02000506030000020004" pitchFamily="50" charset="0"/>
                </a:rPr>
                <a:t>CRITERIOS</a:t>
              </a:r>
            </a:p>
            <a:p>
              <a:pPr algn="ctr" defTabSz="111122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2400" dirty="0">
                  <a:latin typeface="Proxima Nova Rg" panose="02000506030000020004" pitchFamily="50" charset="0"/>
                </a:rPr>
                <a:t>Provee criterios para evaluar el diseño, implementación y la eficacia operativa del control interno en las instituciones de la Administración Pública.</a:t>
              </a:r>
              <a:endParaRPr lang="es-MX" sz="2400" dirty="0">
                <a:solidFill>
                  <a:schemeClr val="bg1"/>
                </a:solidFill>
                <a:latin typeface="Proxima Nova Rg" panose="02000506030000020004" pitchFamily="50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9" name="Imagen 18">
            <a:extLst>
              <a:ext uri="{FF2B5EF4-FFF2-40B4-BE49-F238E27FC236}">
                <a16:creationId xmlns="" xmlns:a16="http://schemas.microsoft.com/office/drawing/2014/main" id="{09FA68A6-D288-43B6-9C9C-07E1BE8211DD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43561" y="-8799"/>
            <a:ext cx="919241" cy="1020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7131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black">
          <a:xfrm>
            <a:off x="1071829" y="218837"/>
            <a:ext cx="4537001" cy="71913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/>
          <a:lstStyle/>
          <a:p>
            <a:pPr>
              <a:defRPr/>
            </a:pPr>
            <a:r>
              <a:rPr lang="es-MX" sz="4400" b="1" dirty="0">
                <a:latin typeface="Proxima Nova Rg" panose="02000506030000020004" pitchFamily="50" charset="0"/>
              </a:rPr>
              <a:t>Diseño</a:t>
            </a:r>
          </a:p>
        </p:txBody>
      </p:sp>
      <p:graphicFrame>
        <p:nvGraphicFramePr>
          <p:cNvPr id="6" name="5 Diagrama"/>
          <p:cNvGraphicFramePr/>
          <p:nvPr/>
        </p:nvGraphicFramePr>
        <p:xfrm>
          <a:off x="2788603" y="3429001"/>
          <a:ext cx="7572428" cy="34187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Rectángulo 8"/>
          <p:cNvSpPr/>
          <p:nvPr/>
        </p:nvSpPr>
        <p:spPr>
          <a:xfrm>
            <a:off x="488659" y="1823279"/>
            <a:ext cx="4968552" cy="1967338"/>
          </a:xfrm>
          <a:prstGeom prst="rect">
            <a:avLst/>
          </a:prstGeom>
          <a:scene3d>
            <a:camera prst="orthographicFront"/>
            <a:lightRig rig="threePt" dir="t">
              <a:rot lat="0" lon="0" rev="7500000"/>
            </a:lightRig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68580" tIns="68580" rIns="68580" bIns="68580" numCol="1" spcCol="1270" anchor="ctr" anchorCtr="0">
            <a:noAutofit/>
          </a:bodyPr>
          <a:lstStyle/>
          <a:p>
            <a:pPr algn="ctr" defTabSz="80008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s-MX" sz="2000" b="1" dirty="0">
              <a:solidFill>
                <a:schemeClr val="bg1"/>
              </a:solidFill>
              <a:latin typeface="Proxima Nova Rg" panose="02000506030000020004" pitchFamily="50" charset="0"/>
              <a:cs typeface="Times New Roman" panose="02020603050405020304" pitchFamily="18" charset="0"/>
            </a:endParaRPr>
          </a:p>
        </p:txBody>
      </p:sp>
      <p:sp>
        <p:nvSpPr>
          <p:cNvPr id="17" name="Rectangle 4"/>
          <p:cNvSpPr>
            <a:spLocks noChangeArrowheads="1"/>
          </p:cNvSpPr>
          <p:nvPr/>
        </p:nvSpPr>
        <p:spPr bwMode="black">
          <a:xfrm>
            <a:off x="2583440" y="1582762"/>
            <a:ext cx="8302701" cy="71913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/>
          <a:lstStyle/>
          <a:p>
            <a:pPr>
              <a:defRPr/>
            </a:pPr>
            <a:r>
              <a:rPr lang="es-MX" sz="4400" b="1" dirty="0">
                <a:solidFill>
                  <a:schemeClr val="accent1"/>
                </a:solidFill>
                <a:latin typeface="Proxima Nova Rg" panose="02000506030000020004" pitchFamily="50" charset="0"/>
              </a:rPr>
              <a:t>Debe ser un traje a la medida</a:t>
            </a:r>
          </a:p>
          <a:p>
            <a:pPr>
              <a:defRPr/>
            </a:pPr>
            <a:endParaRPr lang="es-ES" sz="4400" b="1" dirty="0">
              <a:solidFill>
                <a:schemeClr val="accent1"/>
              </a:solidFill>
              <a:latin typeface="Proxima Nova Rg" panose="02000506030000020004" pitchFamily="50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="" xmlns:a16="http://schemas.microsoft.com/office/drawing/2014/main" id="{67CBFF0D-AF61-4A63-A5FD-B8FF322370A3}"/>
              </a:ext>
            </a:extLst>
          </p:cNvPr>
          <p:cNvSpPr txBox="1"/>
          <p:nvPr/>
        </p:nvSpPr>
        <p:spPr>
          <a:xfrm>
            <a:off x="6525486" y="2822919"/>
            <a:ext cx="7167226" cy="28069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80008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MX" sz="2800" b="1" dirty="0">
                <a:latin typeface="Proxima Nova Rg" panose="02000506030000020004" pitchFamily="50" charset="0"/>
                <a:cs typeface="Times New Roman" panose="02020603050405020304" pitchFamily="18" charset="0"/>
              </a:rPr>
              <a:t>Diseñado acorde a:</a:t>
            </a:r>
          </a:p>
          <a:p>
            <a:pPr marL="457200" indent="-457200" defTabSz="800080"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es-MX" sz="2800" dirty="0">
                <a:latin typeface="Proxima Nova Rg" panose="02000506030000020004" pitchFamily="50" charset="0"/>
                <a:cs typeface="Times New Roman" panose="02020603050405020304" pitchFamily="18" charset="0"/>
              </a:rPr>
              <a:t>Tamaño, </a:t>
            </a:r>
          </a:p>
          <a:p>
            <a:pPr marL="457200" indent="-457200" defTabSz="800080"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es-MX" sz="2800" dirty="0">
                <a:latin typeface="Proxima Nova Rg" panose="02000506030000020004" pitchFamily="50" charset="0"/>
                <a:cs typeface="Times New Roman" panose="02020603050405020304" pitchFamily="18" charset="0"/>
              </a:rPr>
              <a:t>Estructura,</a:t>
            </a:r>
          </a:p>
          <a:p>
            <a:pPr marL="457200" indent="-457200" defTabSz="800080"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es-MX" sz="2800" dirty="0">
                <a:latin typeface="Proxima Nova Rg" panose="02000506030000020004" pitchFamily="50" charset="0"/>
                <a:cs typeface="Times New Roman" panose="02020603050405020304" pitchFamily="18" charset="0"/>
              </a:rPr>
              <a:t>Circunstancias específicas; y</a:t>
            </a:r>
          </a:p>
          <a:p>
            <a:pPr marL="457200" indent="-457200" defTabSz="800080"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es-MX" sz="2800" dirty="0">
                <a:latin typeface="Proxima Nova Rg" panose="02000506030000020004" pitchFamily="50" charset="0"/>
                <a:cs typeface="Times New Roman" panose="02020603050405020304" pitchFamily="18" charset="0"/>
              </a:rPr>
              <a:t>Mandato legal de la institución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="" xmlns:a16="http://schemas.microsoft.com/office/drawing/2014/main" id="{5F4700F5-219C-4606-988E-948BC2AEAF0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9313" y="2301901"/>
            <a:ext cx="5302035" cy="35300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Imagen 17">
            <a:extLst>
              <a:ext uri="{FF2B5EF4-FFF2-40B4-BE49-F238E27FC236}">
                <a16:creationId xmlns="" xmlns:a16="http://schemas.microsoft.com/office/drawing/2014/main" id="{83FB541E-9371-455F-A6CE-1F3FDBCFA59E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52049" y="104349"/>
            <a:ext cx="919241" cy="1020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4137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>
            <a:extLst>
              <a:ext uri="{FF2B5EF4-FFF2-40B4-BE49-F238E27FC236}">
                <a16:creationId xmlns="" xmlns:a16="http://schemas.microsoft.com/office/drawing/2014/main" id="{20F5C58F-3DC6-46E0-8E76-22558D659898}"/>
              </a:ext>
            </a:extLst>
          </p:cNvPr>
          <p:cNvSpPr>
            <a:spLocks noChangeArrowheads="1"/>
          </p:cNvSpPr>
          <p:nvPr/>
        </p:nvSpPr>
        <p:spPr bwMode="black">
          <a:xfrm>
            <a:off x="1305860" y="342605"/>
            <a:ext cx="4537001" cy="71913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/>
          <a:lstStyle/>
          <a:p>
            <a:pPr>
              <a:defRPr/>
            </a:pPr>
            <a:r>
              <a:rPr lang="es-MX" sz="4000" b="1" dirty="0">
                <a:latin typeface="Proxima Nova Rg" panose="02000506030000020004" pitchFamily="50" charset="0"/>
              </a:rPr>
              <a:t>Características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AC4A5C2D-43DA-40E8-ABDA-BC859C300AAE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52049" y="104349"/>
            <a:ext cx="919241" cy="1020067"/>
          </a:xfrm>
          <a:prstGeom prst="rect">
            <a:avLst/>
          </a:prstGeom>
        </p:spPr>
      </p:pic>
      <p:graphicFrame>
        <p:nvGraphicFramePr>
          <p:cNvPr id="2" name="Diagrama 1">
            <a:extLst>
              <a:ext uri="{FF2B5EF4-FFF2-40B4-BE49-F238E27FC236}">
                <a16:creationId xmlns="" xmlns:a16="http://schemas.microsoft.com/office/drawing/2014/main" id="{4258DBDA-667F-465E-A008-9BC09BE0999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91366017"/>
              </p:ext>
            </p:extLst>
          </p:nvPr>
        </p:nvGraphicFramePr>
        <p:xfrm>
          <a:off x="-1047901" y="1253614"/>
          <a:ext cx="13781524" cy="4982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2971353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2B3C4F3D-E868-4F33-B174-225B688ACB8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29496"/>
            <a:ext cx="12192000" cy="6874044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1773622" y="2269718"/>
            <a:ext cx="10749009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4400" b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oxima Nova Rg" panose="02000506030000020004" pitchFamily="50" charset="0"/>
                <a:cs typeface="Arial" pitchFamily="34" charset="0"/>
              </a:rPr>
              <a:t>II. MODELO ESTATAL DEL MARCO INTEGRADO DE CONTROL INTERNO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A344AF6C-BDBB-40BB-8549-FEFAC5342146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394761" y="2269718"/>
            <a:ext cx="919241" cy="1020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3820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87B61E2A-A737-47D1-9982-B77E634052C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29496"/>
            <a:ext cx="12192000" cy="6874044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3BEC9BE6-5649-4230-BF91-E36825760126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2111846" y="2689314"/>
            <a:ext cx="919241" cy="1020067"/>
          </a:xfrm>
          <a:prstGeom prst="rect">
            <a:avLst/>
          </a:prstGeom>
        </p:spPr>
      </p:pic>
      <p:pic>
        <p:nvPicPr>
          <p:cNvPr id="7" name="Imagen 6" descr="Interfaz de usuario gráfica, Aplicación&#10;&#10;Descripción generada automáticamente">
            <a:extLst>
              <a:ext uri="{FF2B5EF4-FFF2-40B4-BE49-F238E27FC236}">
                <a16:creationId xmlns="" xmlns:a16="http://schemas.microsoft.com/office/drawing/2014/main" id="{EF571EE6-7591-4E03-BAA0-D5E9852B418B}"/>
              </a:ext>
            </a:extLst>
          </p:cNvPr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08" t="6894" r="7229" b="87558"/>
          <a:stretch/>
        </p:blipFill>
        <p:spPr bwMode="auto">
          <a:xfrm>
            <a:off x="3182161" y="256656"/>
            <a:ext cx="1922780" cy="55753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6F1AB84B-560F-4BF6-B330-5CC504B4EC6F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2661595" y="2428342"/>
            <a:ext cx="919241" cy="1491134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="" xmlns:a16="http://schemas.microsoft.com/office/drawing/2014/main" id="{05DB7B19-720C-4F86-9D22-97502235B04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6666" t="10190" r="47029" b="74012"/>
          <a:stretch/>
        </p:blipFill>
        <p:spPr>
          <a:xfrm>
            <a:off x="465277" y="2099852"/>
            <a:ext cx="1466312" cy="2065829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="" xmlns:a16="http://schemas.microsoft.com/office/drawing/2014/main" id="{A4BD1B23-DE2B-4BE4-BCE3-8A400D24150B}"/>
              </a:ext>
            </a:extLst>
          </p:cNvPr>
          <p:cNvSpPr txBox="1"/>
          <p:nvPr/>
        </p:nvSpPr>
        <p:spPr>
          <a:xfrm>
            <a:off x="2951460" y="6166158"/>
            <a:ext cx="52234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Proxima Nova Rg" panose="02000506030000020004" pitchFamily="50" charset="0"/>
              </a:rPr>
              <a:t>Saltillo, Coahuila; a 19 de junio 2024</a:t>
            </a:r>
          </a:p>
          <a:p>
            <a:endParaRPr lang="es-MX" sz="2000" dirty="0">
              <a:latin typeface="Proxima Nova Rg" panose="02000506030000020004" pitchFamily="50" charset="0"/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3545720" y="1776687"/>
            <a:ext cx="7344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oxima Nova Th" panose="02000506030000020004" pitchFamily="2" charset="0"/>
              </a:rPr>
              <a:t> </a:t>
            </a:r>
          </a:p>
        </p:txBody>
      </p:sp>
      <p:sp>
        <p:nvSpPr>
          <p:cNvPr id="13" name="CuadroTexto 12"/>
          <p:cNvSpPr txBox="1"/>
          <p:nvPr/>
        </p:nvSpPr>
        <p:spPr>
          <a:xfrm>
            <a:off x="3211344" y="1881248"/>
            <a:ext cx="734481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5400" b="1" dirty="0">
                <a:solidFill>
                  <a:schemeClr val="bg1">
                    <a:lumMod val="50000"/>
                  </a:schemeClr>
                </a:solidFill>
                <a:latin typeface="Proxima Nova Th" panose="02000506030000020004" pitchFamily="2" charset="0"/>
              </a:rPr>
              <a:t> </a:t>
            </a:r>
          </a:p>
          <a:p>
            <a:pPr algn="ctr"/>
            <a:r>
              <a:rPr lang="es-MX" sz="5400" b="1" dirty="0">
                <a:solidFill>
                  <a:schemeClr val="bg1">
                    <a:lumMod val="50000"/>
                  </a:schemeClr>
                </a:solidFill>
                <a:latin typeface="Proxima Nova Th" panose="02000506030000020004" pitchFamily="2" charset="0"/>
              </a:rPr>
              <a:t>SESIÓN DE </a:t>
            </a:r>
          </a:p>
          <a:p>
            <a:pPr algn="ctr"/>
            <a:r>
              <a:rPr lang="es-MX" sz="5400" b="1" dirty="0">
                <a:solidFill>
                  <a:schemeClr val="bg1">
                    <a:lumMod val="50000"/>
                  </a:schemeClr>
                </a:solidFill>
                <a:latin typeface="Proxima Nova Th" panose="02000506030000020004" pitchFamily="2" charset="0"/>
              </a:rPr>
              <a:t>CONTROL INTERNO</a:t>
            </a:r>
            <a:endParaRPr lang="es-MX" sz="1600" dirty="0">
              <a:solidFill>
                <a:schemeClr val="bg1">
                  <a:lumMod val="50000"/>
                </a:schemeClr>
              </a:solidFill>
              <a:latin typeface="Proxima Nova Th" panose="02000506030000020004" pitchFamily="2" charset="0"/>
            </a:endParaRPr>
          </a:p>
        </p:txBody>
      </p:sp>
      <p:pic>
        <p:nvPicPr>
          <p:cNvPr id="14" name="Imagen 13">
            <a:extLst>
              <a:ext uri="{FF2B5EF4-FFF2-40B4-BE49-F238E27FC236}">
                <a16:creationId xmlns="" xmlns:a16="http://schemas.microsoft.com/office/drawing/2014/main" id="{E4E53D56-EAC2-416A-B90D-EECC879012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2405421" cy="624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83803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>
            <a:spLocks noChangeArrowheads="1"/>
          </p:cNvSpPr>
          <p:nvPr/>
        </p:nvSpPr>
        <p:spPr bwMode="auto">
          <a:xfrm>
            <a:off x="152049" y="321994"/>
            <a:ext cx="621188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MX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Proxima Nova Th" panose="02000506030000020004" pitchFamily="2" charset="0"/>
                <a:cs typeface="Times New Roman" pitchFamily="18" charset="0"/>
              </a:rPr>
              <a:t>Estructura del Modelo</a:t>
            </a:r>
          </a:p>
        </p:txBody>
      </p:sp>
      <p:graphicFrame>
        <p:nvGraphicFramePr>
          <p:cNvPr id="7" name="6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5080940"/>
              </p:ext>
            </p:extLst>
          </p:nvPr>
        </p:nvGraphicFramePr>
        <p:xfrm>
          <a:off x="9861927" y="1120554"/>
          <a:ext cx="2036464" cy="5133086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87474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16171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41589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MX" sz="1050" b="1" dirty="0">
                          <a:effectLst/>
                          <a:latin typeface="Proxima Nova Th" panose="02000506030000020004" pitchFamily="2" charset="0"/>
                          <a:cs typeface="Times New Roman" panose="02020603050405020304" pitchFamily="18" charset="0"/>
                        </a:rPr>
                        <a:t>PRINCIPIO</a:t>
                      </a:r>
                      <a:endParaRPr lang="es-MX" sz="1050" b="1" dirty="0">
                        <a:effectLst/>
                        <a:latin typeface="Proxima Nova Th" panose="02000506030000020004" pitchFamily="2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7889" marR="67889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MX" sz="1050" b="1" dirty="0">
                          <a:effectLst/>
                          <a:latin typeface="Proxima Nova Th" panose="02000506030000020004" pitchFamily="2" charset="0"/>
                          <a:cs typeface="Times New Roman" panose="02020603050405020304" pitchFamily="18" charset="0"/>
                        </a:rPr>
                        <a:t>PUNTOS DE INTERÉS</a:t>
                      </a:r>
                      <a:endParaRPr lang="es-MX" sz="1050" b="1" dirty="0">
                        <a:effectLst/>
                        <a:latin typeface="Proxima Nova Th" panose="02000506030000020004" pitchFamily="2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7889" marR="67889" marT="0" marB="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79499"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MX" sz="1000" b="1" dirty="0">
                          <a:effectLst/>
                          <a:latin typeface="Proxima Nova Th" panose="02000506030000020004" pitchFamily="2" charset="0"/>
                          <a:cs typeface="Times New Roman" panose="02020603050405020304" pitchFamily="18" charset="0"/>
                        </a:rPr>
                        <a:t>Ambiente de Control</a:t>
                      </a:r>
                      <a:endParaRPr lang="es-MX" sz="1000" b="1" dirty="0">
                        <a:effectLst/>
                        <a:latin typeface="Proxima Nova Th" panose="02000506030000020004" pitchFamily="2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7889" marR="67889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7949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MX" sz="1000" b="1" dirty="0">
                          <a:effectLst/>
                          <a:latin typeface="Proxima Nova Th" panose="02000506030000020004" pitchFamily="2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MX" sz="1000" b="1" dirty="0">
                        <a:effectLst/>
                        <a:latin typeface="Proxima Nova Th" panose="02000506030000020004" pitchFamily="2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7889" marR="67889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MX" sz="1000" b="1" dirty="0">
                          <a:effectLst/>
                          <a:latin typeface="Proxima Nova Th" panose="02000506030000020004" pitchFamily="2" charset="0"/>
                          <a:cs typeface="Times New Roman" panose="02020603050405020304" pitchFamily="18" charset="0"/>
                        </a:rPr>
                        <a:t>5</a:t>
                      </a:r>
                      <a:endParaRPr lang="es-MX" sz="1000" b="1" dirty="0">
                        <a:effectLst/>
                        <a:latin typeface="Proxima Nova Th" panose="02000506030000020004" pitchFamily="2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7889" marR="67889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7949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MX" sz="1000" b="1" dirty="0">
                          <a:effectLst/>
                          <a:latin typeface="Proxima Nova Th" panose="02000506030000020004" pitchFamily="2" charset="0"/>
                          <a:cs typeface="Times New Roman" panose="02020603050405020304" pitchFamily="18" charset="0"/>
                        </a:rPr>
                        <a:t>2</a:t>
                      </a:r>
                      <a:endParaRPr lang="es-MX" sz="1000" b="1" dirty="0">
                        <a:effectLst/>
                        <a:latin typeface="Proxima Nova Th" panose="02000506030000020004" pitchFamily="2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7889" marR="67889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MX" sz="1000" b="1" dirty="0">
                          <a:effectLst/>
                          <a:latin typeface="Proxima Nova Th" panose="02000506030000020004" pitchFamily="2" charset="0"/>
                          <a:cs typeface="Times New Roman" panose="02020603050405020304" pitchFamily="18" charset="0"/>
                        </a:rPr>
                        <a:t>3</a:t>
                      </a:r>
                      <a:endParaRPr lang="es-MX" sz="1000" b="1" dirty="0">
                        <a:effectLst/>
                        <a:latin typeface="Proxima Nova Th" panose="02000506030000020004" pitchFamily="2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7889" marR="67889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7949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MX" sz="1000" b="1" dirty="0">
                          <a:effectLst/>
                          <a:latin typeface="Proxima Nova Th" panose="02000506030000020004" pitchFamily="2" charset="0"/>
                          <a:cs typeface="Times New Roman" panose="02020603050405020304" pitchFamily="18" charset="0"/>
                        </a:rPr>
                        <a:t>3</a:t>
                      </a:r>
                      <a:endParaRPr lang="es-MX" sz="1000" b="1" dirty="0">
                        <a:effectLst/>
                        <a:latin typeface="Proxima Nova Th" panose="02000506030000020004" pitchFamily="2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7889" marR="67889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MX" sz="1000" b="1" dirty="0">
                          <a:effectLst/>
                          <a:latin typeface="Proxima Nova Th" panose="02000506030000020004" pitchFamily="2" charset="0"/>
                          <a:cs typeface="Times New Roman" panose="02020603050405020304" pitchFamily="18" charset="0"/>
                        </a:rPr>
                        <a:t>3</a:t>
                      </a:r>
                      <a:endParaRPr lang="es-MX" sz="1000" b="1" dirty="0">
                        <a:effectLst/>
                        <a:latin typeface="Proxima Nova Th" panose="02000506030000020004" pitchFamily="2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7889" marR="67889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7949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MX" sz="1000" b="1" dirty="0">
                          <a:effectLst/>
                          <a:latin typeface="Proxima Nova Th" panose="02000506030000020004" pitchFamily="2" charset="0"/>
                          <a:cs typeface="Times New Roman" panose="02020603050405020304" pitchFamily="18" charset="0"/>
                        </a:rPr>
                        <a:t>4</a:t>
                      </a:r>
                      <a:endParaRPr lang="es-MX" sz="1000" b="1" dirty="0">
                        <a:effectLst/>
                        <a:latin typeface="Proxima Nova Th" panose="02000506030000020004" pitchFamily="2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7889" marR="67889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MX" sz="1000" b="1" dirty="0">
                          <a:effectLst/>
                          <a:latin typeface="Proxima Nova Th" panose="02000506030000020004" pitchFamily="2" charset="0"/>
                          <a:cs typeface="Times New Roman" panose="02020603050405020304" pitchFamily="18" charset="0"/>
                        </a:rPr>
                        <a:t>3</a:t>
                      </a:r>
                      <a:endParaRPr lang="es-MX" sz="1000" b="1" dirty="0">
                        <a:effectLst/>
                        <a:latin typeface="Proxima Nova Th" panose="02000506030000020004" pitchFamily="2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7889" marR="67889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16463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MX" sz="1000" b="1" dirty="0">
                          <a:effectLst/>
                          <a:latin typeface="Proxima Nova Th" panose="02000506030000020004" pitchFamily="2" charset="0"/>
                          <a:cs typeface="Times New Roman" panose="02020603050405020304" pitchFamily="18" charset="0"/>
                        </a:rPr>
                        <a:t>5</a:t>
                      </a:r>
                      <a:endParaRPr lang="es-MX" sz="1000" b="1" dirty="0">
                        <a:effectLst/>
                        <a:latin typeface="Proxima Nova Th" panose="02000506030000020004" pitchFamily="2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7889" marR="67889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MX" sz="1000" b="1" dirty="0">
                          <a:effectLst/>
                          <a:latin typeface="Proxima Nova Th" panose="02000506030000020004" pitchFamily="2" charset="0"/>
                          <a:cs typeface="Times New Roman" panose="02020603050405020304" pitchFamily="18" charset="0"/>
                        </a:rPr>
                        <a:t>2</a:t>
                      </a:r>
                      <a:endParaRPr lang="es-MX" sz="1000" b="1" dirty="0">
                        <a:effectLst/>
                        <a:latin typeface="Proxima Nova Th" panose="02000506030000020004" pitchFamily="2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7889" marR="67889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179499"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MX" sz="1000" b="1" dirty="0">
                          <a:effectLst/>
                          <a:latin typeface="Proxima Nova Th" panose="02000506030000020004" pitchFamily="2" charset="0"/>
                          <a:cs typeface="Times New Roman" panose="02020603050405020304" pitchFamily="18" charset="0"/>
                        </a:rPr>
                        <a:t>Administración de Riesgos</a:t>
                      </a:r>
                      <a:endParaRPr lang="es-MX" sz="1000" b="1" dirty="0">
                        <a:effectLst/>
                        <a:latin typeface="Proxima Nova Th" panose="02000506030000020004" pitchFamily="2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7889" marR="67889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17949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MX" sz="1000" b="1" dirty="0">
                          <a:effectLst/>
                          <a:latin typeface="Proxima Nova Th" panose="02000506030000020004" pitchFamily="2" charset="0"/>
                          <a:cs typeface="Times New Roman" panose="02020603050405020304" pitchFamily="18" charset="0"/>
                        </a:rPr>
                        <a:t>6</a:t>
                      </a:r>
                      <a:endParaRPr lang="es-MX" sz="1000" b="1" dirty="0">
                        <a:effectLst/>
                        <a:latin typeface="Proxima Nova Th" panose="02000506030000020004" pitchFamily="2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7889" marR="67889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MX" sz="1000" b="1" dirty="0">
                          <a:effectLst/>
                          <a:latin typeface="Proxima Nova Th" panose="02000506030000020004" pitchFamily="2" charset="0"/>
                          <a:ea typeface="+mn-ea"/>
                          <a:cs typeface="Times New Roman" panose="02020603050405020304" pitchFamily="18" charset="0"/>
                        </a:rPr>
                        <a:t>1</a:t>
                      </a:r>
                      <a:endParaRPr lang="es-MX" sz="1000" b="1" dirty="0">
                        <a:effectLst/>
                        <a:latin typeface="Proxima Nova Th" panose="02000506030000020004" pitchFamily="2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7889" marR="67889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17949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MX" sz="1000" b="1" dirty="0">
                          <a:effectLst/>
                          <a:latin typeface="Proxima Nova Th" panose="02000506030000020004" pitchFamily="2" charset="0"/>
                          <a:cs typeface="Times New Roman" panose="02020603050405020304" pitchFamily="18" charset="0"/>
                        </a:rPr>
                        <a:t>7</a:t>
                      </a:r>
                      <a:endParaRPr lang="es-MX" sz="1000" b="1" dirty="0">
                        <a:effectLst/>
                        <a:latin typeface="Proxima Nova Th" panose="02000506030000020004" pitchFamily="2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7889" marR="67889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MX" sz="1000" b="1" dirty="0">
                          <a:effectLst/>
                          <a:latin typeface="Proxima Nova Th" panose="02000506030000020004" pitchFamily="2" charset="0"/>
                          <a:cs typeface="Times New Roman" panose="02020603050405020304" pitchFamily="18" charset="0"/>
                        </a:rPr>
                        <a:t>3</a:t>
                      </a:r>
                      <a:endParaRPr lang="es-MX" sz="1000" b="1" dirty="0">
                        <a:effectLst/>
                        <a:latin typeface="Proxima Nova Th" panose="02000506030000020004" pitchFamily="2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7889" marR="67889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17949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MX" sz="1000" b="1" dirty="0">
                          <a:effectLst/>
                          <a:latin typeface="Proxima Nova Th" panose="02000506030000020004" pitchFamily="2" charset="0"/>
                          <a:cs typeface="Times New Roman" panose="02020603050405020304" pitchFamily="18" charset="0"/>
                        </a:rPr>
                        <a:t>8</a:t>
                      </a:r>
                      <a:endParaRPr lang="es-MX" sz="1000" b="1" dirty="0">
                        <a:effectLst/>
                        <a:latin typeface="Proxima Nova Th" panose="02000506030000020004" pitchFamily="2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7889" marR="67889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MX" sz="1000" b="1" dirty="0">
                          <a:effectLst/>
                          <a:latin typeface="Proxima Nova Th" panose="02000506030000020004" pitchFamily="2" charset="0"/>
                          <a:cs typeface="Times New Roman" panose="02020603050405020304" pitchFamily="18" charset="0"/>
                        </a:rPr>
                        <a:t>3</a:t>
                      </a:r>
                      <a:endParaRPr lang="es-MX" sz="1000" b="1" dirty="0">
                        <a:effectLst/>
                        <a:latin typeface="Proxima Nova Th" panose="02000506030000020004" pitchFamily="2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7889" marR="67889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17949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MX" sz="1000" b="1" dirty="0">
                          <a:effectLst/>
                          <a:latin typeface="Proxima Nova Th" panose="02000506030000020004" pitchFamily="2" charset="0"/>
                          <a:cs typeface="Times New Roman" panose="02020603050405020304" pitchFamily="18" charset="0"/>
                        </a:rPr>
                        <a:t>9</a:t>
                      </a:r>
                      <a:endParaRPr lang="es-MX" sz="1000" b="1" dirty="0">
                        <a:effectLst/>
                        <a:latin typeface="Proxima Nova Th" panose="02000506030000020004" pitchFamily="2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7889" marR="67889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MX" sz="1000" b="1" dirty="0">
                          <a:effectLst/>
                          <a:latin typeface="Proxima Nova Th" panose="02000506030000020004" pitchFamily="2" charset="0"/>
                          <a:cs typeface="Times New Roman" panose="02020603050405020304" pitchFamily="18" charset="0"/>
                        </a:rPr>
                        <a:t>2</a:t>
                      </a:r>
                      <a:endParaRPr lang="es-MX" sz="1000" b="1" dirty="0">
                        <a:effectLst/>
                        <a:latin typeface="Proxima Nova Th" panose="02000506030000020004" pitchFamily="2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7889" marR="67889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179499"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MX" sz="1000" b="1" dirty="0">
                          <a:effectLst/>
                          <a:latin typeface="Proxima Nova Th" panose="02000506030000020004" pitchFamily="2" charset="0"/>
                          <a:cs typeface="Times New Roman" panose="02020603050405020304" pitchFamily="18" charset="0"/>
                        </a:rPr>
                        <a:t>Actividades de Control</a:t>
                      </a:r>
                      <a:endParaRPr lang="es-MX" sz="1000" b="1" dirty="0">
                        <a:effectLst/>
                        <a:latin typeface="Proxima Nova Th" panose="02000506030000020004" pitchFamily="2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7889" marR="67889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17949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MX" sz="1000" b="1" dirty="0">
                          <a:effectLst/>
                          <a:latin typeface="Proxima Nova Th" panose="02000506030000020004" pitchFamily="2" charset="0"/>
                          <a:cs typeface="Times New Roman" panose="02020603050405020304" pitchFamily="18" charset="0"/>
                        </a:rPr>
                        <a:t>10</a:t>
                      </a:r>
                      <a:endParaRPr lang="es-MX" sz="1000" b="1" dirty="0">
                        <a:effectLst/>
                        <a:latin typeface="Proxima Nova Th" panose="02000506030000020004" pitchFamily="2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7889" marR="67889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MX" sz="1000" b="1" dirty="0">
                          <a:effectLst/>
                          <a:latin typeface="Proxima Nova Th" panose="02000506030000020004" pitchFamily="2" charset="0"/>
                          <a:cs typeface="Times New Roman" panose="02020603050405020304" pitchFamily="18" charset="0"/>
                        </a:rPr>
                        <a:t>4</a:t>
                      </a:r>
                      <a:endParaRPr lang="es-MX" sz="1000" b="1" dirty="0">
                        <a:effectLst/>
                        <a:latin typeface="Proxima Nova Th" panose="02000506030000020004" pitchFamily="2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7889" marR="67889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17949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MX" sz="1000" b="1" dirty="0">
                          <a:effectLst/>
                          <a:latin typeface="Proxima Nova Th" panose="02000506030000020004" pitchFamily="2" charset="0"/>
                          <a:cs typeface="Times New Roman" panose="02020603050405020304" pitchFamily="18" charset="0"/>
                        </a:rPr>
                        <a:t>11</a:t>
                      </a:r>
                      <a:endParaRPr lang="es-MX" sz="1000" b="1" dirty="0">
                        <a:effectLst/>
                        <a:latin typeface="Proxima Nova Th" panose="02000506030000020004" pitchFamily="2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7889" marR="67889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MX" sz="1000" b="1" dirty="0">
                          <a:effectLst/>
                          <a:latin typeface="Proxima Nova Th" panose="02000506030000020004" pitchFamily="2" charset="0"/>
                          <a:cs typeface="Times New Roman" panose="02020603050405020304" pitchFamily="18" charset="0"/>
                        </a:rPr>
                        <a:t>5</a:t>
                      </a:r>
                      <a:endParaRPr lang="es-MX" sz="1000" b="1" dirty="0">
                        <a:effectLst/>
                        <a:latin typeface="Proxima Nova Th" panose="02000506030000020004" pitchFamily="2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7889" marR="67889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  <a:tr h="17949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MX" sz="1000" b="1" dirty="0">
                          <a:effectLst/>
                          <a:latin typeface="Proxima Nova Th" panose="02000506030000020004" pitchFamily="2" charset="0"/>
                          <a:cs typeface="Times New Roman" panose="02020603050405020304" pitchFamily="18" charset="0"/>
                        </a:rPr>
                        <a:t>12</a:t>
                      </a:r>
                      <a:endParaRPr lang="es-MX" sz="1000" b="1" dirty="0">
                        <a:effectLst/>
                        <a:latin typeface="Proxima Nova Th" panose="02000506030000020004" pitchFamily="2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7889" marR="67889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MX" sz="1000" b="1" dirty="0">
                          <a:effectLst/>
                          <a:latin typeface="Proxima Nova Th" panose="02000506030000020004" pitchFamily="2" charset="0"/>
                          <a:cs typeface="Times New Roman" panose="02020603050405020304" pitchFamily="18" charset="0"/>
                        </a:rPr>
                        <a:t>2</a:t>
                      </a:r>
                      <a:endParaRPr lang="es-MX" sz="1000" b="1" dirty="0">
                        <a:effectLst/>
                        <a:latin typeface="Proxima Nova Th" panose="02000506030000020004" pitchFamily="2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7889" marR="67889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5"/>
                  </a:ext>
                </a:extLst>
              </a:tr>
              <a:tr h="179499"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MX" sz="1000" b="1" dirty="0">
                          <a:effectLst/>
                          <a:latin typeface="Proxima Nova Th" panose="02000506030000020004" pitchFamily="2" charset="0"/>
                          <a:cs typeface="Times New Roman" panose="02020603050405020304" pitchFamily="18" charset="0"/>
                        </a:rPr>
                        <a:t>Información y comunicación</a:t>
                      </a:r>
                      <a:endParaRPr lang="es-MX" sz="1000" b="1" dirty="0">
                        <a:effectLst/>
                        <a:latin typeface="Proxima Nova Th" panose="02000506030000020004" pitchFamily="2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7889" marR="67889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16"/>
                  </a:ext>
                </a:extLst>
              </a:tr>
              <a:tr h="17949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MX" sz="1000" b="1" dirty="0">
                          <a:effectLst/>
                          <a:latin typeface="Proxima Nova Th" panose="02000506030000020004" pitchFamily="2" charset="0"/>
                          <a:cs typeface="Times New Roman" panose="02020603050405020304" pitchFamily="18" charset="0"/>
                        </a:rPr>
                        <a:t>13</a:t>
                      </a:r>
                      <a:endParaRPr lang="es-MX" sz="1000" b="1" dirty="0">
                        <a:effectLst/>
                        <a:latin typeface="Proxima Nova Th" panose="02000506030000020004" pitchFamily="2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7889" marR="67889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MX" sz="1000" b="1" dirty="0">
                          <a:effectLst/>
                          <a:latin typeface="Proxima Nova Th" panose="02000506030000020004" pitchFamily="2" charset="0"/>
                          <a:cs typeface="Times New Roman" panose="02020603050405020304" pitchFamily="18" charset="0"/>
                        </a:rPr>
                        <a:t>3</a:t>
                      </a:r>
                      <a:endParaRPr lang="es-MX" sz="1000" b="1" dirty="0">
                        <a:effectLst/>
                        <a:latin typeface="Proxima Nova Th" panose="02000506030000020004" pitchFamily="2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7889" marR="67889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7"/>
                  </a:ext>
                </a:extLst>
              </a:tr>
              <a:tr h="17949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MX" sz="1000" b="1" dirty="0">
                          <a:effectLst/>
                          <a:latin typeface="Proxima Nova Th" panose="02000506030000020004" pitchFamily="2" charset="0"/>
                          <a:cs typeface="Times New Roman" panose="02020603050405020304" pitchFamily="18" charset="0"/>
                        </a:rPr>
                        <a:t>14</a:t>
                      </a:r>
                      <a:endParaRPr lang="es-MX" sz="1000" b="1" dirty="0">
                        <a:effectLst/>
                        <a:latin typeface="Proxima Nova Th" panose="02000506030000020004" pitchFamily="2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7889" marR="67889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MX" sz="1000" b="1" dirty="0">
                          <a:effectLst/>
                          <a:latin typeface="Proxima Nova Th" panose="02000506030000020004" pitchFamily="2" charset="0"/>
                          <a:cs typeface="Times New Roman" panose="02020603050405020304" pitchFamily="18" charset="0"/>
                        </a:rPr>
                        <a:t>2</a:t>
                      </a:r>
                      <a:endParaRPr lang="es-MX" sz="1000" b="1" dirty="0">
                        <a:effectLst/>
                        <a:latin typeface="Proxima Nova Th" panose="02000506030000020004" pitchFamily="2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7889" marR="67889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8"/>
                  </a:ext>
                </a:extLst>
              </a:tr>
              <a:tr h="17949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MX" sz="1000" b="1" dirty="0">
                          <a:effectLst/>
                          <a:latin typeface="Proxima Nova Th" panose="02000506030000020004" pitchFamily="2" charset="0"/>
                          <a:cs typeface="Times New Roman" panose="02020603050405020304" pitchFamily="18" charset="0"/>
                        </a:rPr>
                        <a:t>15</a:t>
                      </a:r>
                      <a:endParaRPr lang="es-MX" sz="1000" b="1" dirty="0">
                        <a:effectLst/>
                        <a:latin typeface="Proxima Nova Th" panose="02000506030000020004" pitchFamily="2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7889" marR="67889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MX" sz="1000" b="1" dirty="0">
                          <a:effectLst/>
                          <a:latin typeface="Proxima Nova Th" panose="02000506030000020004" pitchFamily="2" charset="0"/>
                          <a:cs typeface="Times New Roman" panose="02020603050405020304" pitchFamily="18" charset="0"/>
                        </a:rPr>
                        <a:t>2</a:t>
                      </a:r>
                      <a:endParaRPr lang="es-MX" sz="1000" b="1" dirty="0">
                        <a:effectLst/>
                        <a:latin typeface="Proxima Nova Th" panose="02000506030000020004" pitchFamily="2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7889" marR="67889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9"/>
                  </a:ext>
                </a:extLst>
              </a:tr>
              <a:tr h="179499"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MX" sz="1000" b="1" dirty="0">
                          <a:effectLst/>
                          <a:latin typeface="Proxima Nova Th" panose="02000506030000020004" pitchFamily="2" charset="0"/>
                          <a:cs typeface="Times New Roman" panose="02020603050405020304" pitchFamily="18" charset="0"/>
                        </a:rPr>
                        <a:t>Supervisión</a:t>
                      </a:r>
                      <a:endParaRPr lang="es-MX" sz="1000" b="1" dirty="0">
                        <a:effectLst/>
                        <a:latin typeface="Proxima Nova Th" panose="02000506030000020004" pitchFamily="2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7889" marR="67889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20"/>
                  </a:ext>
                </a:extLst>
              </a:tr>
              <a:tr h="17949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MX" sz="1000" b="1" dirty="0">
                          <a:effectLst/>
                          <a:latin typeface="Proxima Nova Th" panose="02000506030000020004" pitchFamily="2" charset="0"/>
                          <a:cs typeface="Times New Roman" panose="02020603050405020304" pitchFamily="18" charset="0"/>
                        </a:rPr>
                        <a:t>16</a:t>
                      </a:r>
                      <a:endParaRPr lang="es-MX" sz="1000" b="1" dirty="0">
                        <a:effectLst/>
                        <a:latin typeface="Proxima Nova Th" panose="02000506030000020004" pitchFamily="2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7889" marR="67889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MX" sz="1000" b="1" dirty="0">
                          <a:effectLst/>
                          <a:latin typeface="Proxima Nova Th" panose="02000506030000020004" pitchFamily="2" charset="0"/>
                          <a:cs typeface="Times New Roman" panose="02020603050405020304" pitchFamily="18" charset="0"/>
                        </a:rPr>
                        <a:t>3</a:t>
                      </a:r>
                      <a:endParaRPr lang="es-MX" sz="1000" b="1" dirty="0">
                        <a:effectLst/>
                        <a:latin typeface="Proxima Nova Th" panose="02000506030000020004" pitchFamily="2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7889" marR="67889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21"/>
                  </a:ext>
                </a:extLst>
              </a:tr>
              <a:tr h="17949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MX" sz="1000" b="1" dirty="0">
                          <a:effectLst/>
                          <a:latin typeface="Proxima Nova Th" panose="02000506030000020004" pitchFamily="2" charset="0"/>
                          <a:cs typeface="Times New Roman" panose="02020603050405020304" pitchFamily="18" charset="0"/>
                        </a:rPr>
                        <a:t>17</a:t>
                      </a:r>
                      <a:endParaRPr lang="es-MX" sz="1000" b="1" dirty="0">
                        <a:effectLst/>
                        <a:latin typeface="Proxima Nova Th" panose="02000506030000020004" pitchFamily="2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7889" marR="67889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MX" sz="1000" b="1" dirty="0">
                          <a:effectLst/>
                          <a:latin typeface="Proxima Nova Th" panose="02000506030000020004" pitchFamily="2" charset="0"/>
                          <a:cs typeface="Times New Roman" panose="02020603050405020304" pitchFamily="18" charset="0"/>
                        </a:rPr>
                        <a:t>3</a:t>
                      </a:r>
                      <a:endParaRPr lang="es-MX" sz="1000" b="1" dirty="0">
                        <a:effectLst/>
                        <a:latin typeface="Proxima Nova Th" panose="02000506030000020004" pitchFamily="2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7889" marR="67889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22"/>
                  </a:ext>
                </a:extLst>
              </a:tr>
              <a:tr h="17949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MX" sz="1000" b="1" dirty="0">
                          <a:solidFill>
                            <a:schemeClr val="bg1"/>
                          </a:solidFill>
                          <a:effectLst/>
                          <a:latin typeface="Proxima Nova Th" panose="02000506030000020004" pitchFamily="2" charset="0"/>
                          <a:cs typeface="Times New Roman" panose="02020603050405020304" pitchFamily="18" charset="0"/>
                        </a:rPr>
                        <a:t>Suma</a:t>
                      </a:r>
                      <a:endParaRPr lang="es-MX" sz="1000" b="1" dirty="0">
                        <a:solidFill>
                          <a:schemeClr val="bg1"/>
                        </a:solidFill>
                        <a:effectLst/>
                        <a:latin typeface="Proxima Nova Th" panose="02000506030000020004" pitchFamily="2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7889" marR="67889" marT="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MX" sz="1000" b="1" dirty="0">
                          <a:solidFill>
                            <a:schemeClr val="bg1"/>
                          </a:solidFill>
                          <a:effectLst/>
                          <a:latin typeface="Proxima Nova Th" panose="02000506030000020004" pitchFamily="2" charset="0"/>
                          <a:cs typeface="Times New Roman" panose="02020603050405020304" pitchFamily="18" charset="0"/>
                        </a:rPr>
                        <a:t>50</a:t>
                      </a:r>
                      <a:endParaRPr lang="es-MX" sz="1000" b="1" dirty="0">
                        <a:solidFill>
                          <a:schemeClr val="bg1"/>
                        </a:solidFill>
                        <a:effectLst/>
                        <a:latin typeface="Proxima Nova Th" panose="02000506030000020004" pitchFamily="2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7889" marR="67889" marT="0" marB="0"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23"/>
                  </a:ext>
                </a:extLst>
              </a:tr>
            </a:tbl>
          </a:graphicData>
        </a:graphic>
      </p:graphicFrame>
      <p:pic>
        <p:nvPicPr>
          <p:cNvPr id="21" name="Imagen 20">
            <a:extLst>
              <a:ext uri="{FF2B5EF4-FFF2-40B4-BE49-F238E27FC236}">
                <a16:creationId xmlns="" xmlns:a16="http://schemas.microsoft.com/office/drawing/2014/main" id="{16FDBB61-AC48-4678-97BA-7FF22AA6B5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8993" y="1681316"/>
            <a:ext cx="4327433" cy="4011562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="" xmlns:a16="http://schemas.microsoft.com/office/drawing/2014/main" id="{912382E2-6CFC-4DEB-8497-8B166CDC870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52049" y="104349"/>
            <a:ext cx="919241" cy="1020067"/>
          </a:xfrm>
          <a:prstGeom prst="rect">
            <a:avLst/>
          </a:prstGeom>
        </p:spPr>
      </p:pic>
      <p:grpSp>
        <p:nvGrpSpPr>
          <p:cNvPr id="2" name="Grupo 1">
            <a:extLst>
              <a:ext uri="{FF2B5EF4-FFF2-40B4-BE49-F238E27FC236}">
                <a16:creationId xmlns="" xmlns:a16="http://schemas.microsoft.com/office/drawing/2014/main" id="{12016D69-001A-4F6C-9CEB-82442663BF96}"/>
              </a:ext>
            </a:extLst>
          </p:cNvPr>
          <p:cNvGrpSpPr/>
          <p:nvPr/>
        </p:nvGrpSpPr>
        <p:grpSpPr>
          <a:xfrm>
            <a:off x="722493" y="2896918"/>
            <a:ext cx="1982510" cy="2549245"/>
            <a:chOff x="1165953" y="3036799"/>
            <a:chExt cx="1982510" cy="1911922"/>
          </a:xfrm>
        </p:grpSpPr>
        <p:cxnSp>
          <p:nvCxnSpPr>
            <p:cNvPr id="25" name="Conector recto de flecha 24">
              <a:extLst>
                <a:ext uri="{FF2B5EF4-FFF2-40B4-BE49-F238E27FC236}">
                  <a16:creationId xmlns="" xmlns:a16="http://schemas.microsoft.com/office/drawing/2014/main" id="{1551923C-D5A6-4499-877E-8A226BCDE47F}"/>
                </a:ext>
              </a:extLst>
            </p:cNvPr>
            <p:cNvCxnSpPr/>
            <p:nvPr/>
          </p:nvCxnSpPr>
          <p:spPr>
            <a:xfrm>
              <a:off x="2528500" y="3152215"/>
              <a:ext cx="619963" cy="0"/>
            </a:xfrm>
            <a:prstGeom prst="straightConnector1">
              <a:avLst/>
            </a:prstGeom>
            <a:ln w="3175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CuadroTexto 25">
              <a:extLst>
                <a:ext uri="{FF2B5EF4-FFF2-40B4-BE49-F238E27FC236}">
                  <a16:creationId xmlns="" xmlns:a16="http://schemas.microsoft.com/office/drawing/2014/main" id="{A3356C8C-793F-4B0A-BCCB-CA7D9E384B75}"/>
                </a:ext>
              </a:extLst>
            </p:cNvPr>
            <p:cNvSpPr txBox="1"/>
            <p:nvPr/>
          </p:nvSpPr>
          <p:spPr>
            <a:xfrm>
              <a:off x="1182735" y="3036799"/>
              <a:ext cx="1146468" cy="230831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175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s-MX" sz="1400" dirty="0">
                  <a:latin typeface="Proxima Nova Rg" panose="02000506030000020004" pitchFamily="50" charset="0"/>
                </a:rPr>
                <a:t>5  Principios</a:t>
              </a:r>
            </a:p>
          </p:txBody>
        </p:sp>
        <p:sp>
          <p:nvSpPr>
            <p:cNvPr id="27" name="CuadroTexto 26">
              <a:extLst>
                <a:ext uri="{FF2B5EF4-FFF2-40B4-BE49-F238E27FC236}">
                  <a16:creationId xmlns="" xmlns:a16="http://schemas.microsoft.com/office/drawing/2014/main" id="{6E2BC293-C5BA-4A1D-B680-F6A02EA90806}"/>
                </a:ext>
              </a:extLst>
            </p:cNvPr>
            <p:cNvSpPr txBox="1"/>
            <p:nvPr/>
          </p:nvSpPr>
          <p:spPr>
            <a:xfrm>
              <a:off x="1165953" y="3462055"/>
              <a:ext cx="1140056" cy="230831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175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s-MX" sz="1400" dirty="0">
                  <a:latin typeface="Proxima Nova Rg" panose="02000506030000020004" pitchFamily="50" charset="0"/>
                </a:rPr>
                <a:t>4  Principios</a:t>
              </a:r>
            </a:p>
          </p:txBody>
        </p:sp>
        <p:sp>
          <p:nvSpPr>
            <p:cNvPr id="28" name="CuadroTexto 27">
              <a:extLst>
                <a:ext uri="{FF2B5EF4-FFF2-40B4-BE49-F238E27FC236}">
                  <a16:creationId xmlns="" xmlns:a16="http://schemas.microsoft.com/office/drawing/2014/main" id="{840A9F27-E099-4FA4-8270-A7876918C11F}"/>
                </a:ext>
              </a:extLst>
            </p:cNvPr>
            <p:cNvSpPr txBox="1"/>
            <p:nvPr/>
          </p:nvSpPr>
          <p:spPr>
            <a:xfrm>
              <a:off x="1165953" y="3833710"/>
              <a:ext cx="1140056" cy="230831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175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s-MX" sz="1400" dirty="0">
                  <a:latin typeface="Proxima Nova Rg" panose="02000506030000020004" pitchFamily="50" charset="0"/>
                </a:rPr>
                <a:t>3  Principios</a:t>
              </a:r>
            </a:p>
          </p:txBody>
        </p:sp>
        <p:sp>
          <p:nvSpPr>
            <p:cNvPr id="29" name="CuadroTexto 28">
              <a:extLst>
                <a:ext uri="{FF2B5EF4-FFF2-40B4-BE49-F238E27FC236}">
                  <a16:creationId xmlns="" xmlns:a16="http://schemas.microsoft.com/office/drawing/2014/main" id="{EC2EE628-3118-4079-AB0D-49805FCF45AA}"/>
                </a:ext>
              </a:extLst>
            </p:cNvPr>
            <p:cNvSpPr txBox="1"/>
            <p:nvPr/>
          </p:nvSpPr>
          <p:spPr>
            <a:xfrm>
              <a:off x="1165953" y="4275800"/>
              <a:ext cx="1140056" cy="230831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175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s-MX" sz="1400" dirty="0">
                  <a:latin typeface="Proxima Nova Rg" panose="02000506030000020004" pitchFamily="50" charset="0"/>
                </a:rPr>
                <a:t>3  Principios</a:t>
              </a:r>
            </a:p>
          </p:txBody>
        </p:sp>
        <p:sp>
          <p:nvSpPr>
            <p:cNvPr id="30" name="CuadroTexto 29">
              <a:extLst>
                <a:ext uri="{FF2B5EF4-FFF2-40B4-BE49-F238E27FC236}">
                  <a16:creationId xmlns="" xmlns:a16="http://schemas.microsoft.com/office/drawing/2014/main" id="{B161E4BF-44C0-4446-A103-83C553B2D41B}"/>
                </a:ext>
              </a:extLst>
            </p:cNvPr>
            <p:cNvSpPr txBox="1"/>
            <p:nvPr/>
          </p:nvSpPr>
          <p:spPr>
            <a:xfrm>
              <a:off x="1165953" y="4717890"/>
              <a:ext cx="1146468" cy="230831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175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s-MX" sz="1400" dirty="0">
                  <a:latin typeface="Proxima Nova Rg" panose="02000506030000020004" pitchFamily="50" charset="0"/>
                </a:rPr>
                <a:t>2  Principios</a:t>
              </a:r>
            </a:p>
          </p:txBody>
        </p:sp>
        <p:cxnSp>
          <p:nvCxnSpPr>
            <p:cNvPr id="31" name="Conector recto de flecha 30">
              <a:extLst>
                <a:ext uri="{FF2B5EF4-FFF2-40B4-BE49-F238E27FC236}">
                  <a16:creationId xmlns="" xmlns:a16="http://schemas.microsoft.com/office/drawing/2014/main" id="{41C943D7-3E50-45B3-BBE4-412DA1E15156}"/>
                </a:ext>
              </a:extLst>
            </p:cNvPr>
            <p:cNvCxnSpPr/>
            <p:nvPr/>
          </p:nvCxnSpPr>
          <p:spPr>
            <a:xfrm>
              <a:off x="2528500" y="3563315"/>
              <a:ext cx="619963" cy="0"/>
            </a:xfrm>
            <a:prstGeom prst="straightConnector1">
              <a:avLst/>
            </a:prstGeom>
            <a:ln w="3175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ector recto de flecha 31">
              <a:extLst>
                <a:ext uri="{FF2B5EF4-FFF2-40B4-BE49-F238E27FC236}">
                  <a16:creationId xmlns="" xmlns:a16="http://schemas.microsoft.com/office/drawing/2014/main" id="{31AAFDB1-16B6-4626-B038-F02F532CDA3B}"/>
                </a:ext>
              </a:extLst>
            </p:cNvPr>
            <p:cNvCxnSpPr/>
            <p:nvPr/>
          </p:nvCxnSpPr>
          <p:spPr>
            <a:xfrm>
              <a:off x="2528500" y="3974415"/>
              <a:ext cx="619963" cy="0"/>
            </a:xfrm>
            <a:prstGeom prst="straightConnector1">
              <a:avLst/>
            </a:prstGeom>
            <a:ln w="3175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ector recto de flecha 32">
              <a:extLst>
                <a:ext uri="{FF2B5EF4-FFF2-40B4-BE49-F238E27FC236}">
                  <a16:creationId xmlns="" xmlns:a16="http://schemas.microsoft.com/office/drawing/2014/main" id="{696C1AD4-9EBF-414E-A0ED-FB36D925D45D}"/>
                </a:ext>
              </a:extLst>
            </p:cNvPr>
            <p:cNvCxnSpPr/>
            <p:nvPr/>
          </p:nvCxnSpPr>
          <p:spPr>
            <a:xfrm>
              <a:off x="2528500" y="4385516"/>
              <a:ext cx="619963" cy="0"/>
            </a:xfrm>
            <a:prstGeom prst="straightConnector1">
              <a:avLst/>
            </a:prstGeom>
            <a:ln w="3175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ector recto de flecha 33">
              <a:extLst>
                <a:ext uri="{FF2B5EF4-FFF2-40B4-BE49-F238E27FC236}">
                  <a16:creationId xmlns="" xmlns:a16="http://schemas.microsoft.com/office/drawing/2014/main" id="{32410B79-14A0-4B49-8A0B-78764D2C7042}"/>
                </a:ext>
              </a:extLst>
            </p:cNvPr>
            <p:cNvCxnSpPr/>
            <p:nvPr/>
          </p:nvCxnSpPr>
          <p:spPr>
            <a:xfrm>
              <a:off x="2528500" y="4796616"/>
              <a:ext cx="619963" cy="0"/>
            </a:xfrm>
            <a:prstGeom prst="straightConnector1">
              <a:avLst/>
            </a:prstGeom>
            <a:ln w="3175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" name="Conector recto de flecha 3">
            <a:extLst>
              <a:ext uri="{FF2B5EF4-FFF2-40B4-BE49-F238E27FC236}">
                <a16:creationId xmlns="" xmlns:a16="http://schemas.microsoft.com/office/drawing/2014/main" id="{09E34382-EB67-4448-9E02-85C72CC3B0AC}"/>
              </a:ext>
            </a:extLst>
          </p:cNvPr>
          <p:cNvCxnSpPr/>
          <p:nvPr/>
        </p:nvCxnSpPr>
        <p:spPr>
          <a:xfrm>
            <a:off x="3436374" y="1681316"/>
            <a:ext cx="884903" cy="0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cto de flecha 7">
            <a:extLst>
              <a:ext uri="{FF2B5EF4-FFF2-40B4-BE49-F238E27FC236}">
                <a16:creationId xmlns="" xmlns:a16="http://schemas.microsoft.com/office/drawing/2014/main" id="{98A3AC41-4575-43DD-9EA0-4101EFC24FB1}"/>
              </a:ext>
            </a:extLst>
          </p:cNvPr>
          <p:cNvCxnSpPr>
            <a:cxnSpLocks/>
          </p:cNvCxnSpPr>
          <p:nvPr/>
        </p:nvCxnSpPr>
        <p:spPr>
          <a:xfrm flipH="1">
            <a:off x="3031611" y="1681315"/>
            <a:ext cx="404763" cy="385323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CuadroTexto 37">
            <a:extLst>
              <a:ext uri="{FF2B5EF4-FFF2-40B4-BE49-F238E27FC236}">
                <a16:creationId xmlns="" xmlns:a16="http://schemas.microsoft.com/office/drawing/2014/main" id="{7FD7DFC5-FAA1-4587-887A-D1B2436BF711}"/>
              </a:ext>
            </a:extLst>
          </p:cNvPr>
          <p:cNvSpPr txBox="1"/>
          <p:nvPr/>
        </p:nvSpPr>
        <p:spPr>
          <a:xfrm>
            <a:off x="3223339" y="1173484"/>
            <a:ext cx="2450261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s-MX"/>
            </a:defPPr>
            <a:lvl1pPr>
              <a:defRPr sz="1600">
                <a:latin typeface="Proxima Nova Rg" panose="02000506030000020004" pitchFamily="50" charset="0"/>
              </a:defRPr>
            </a:lvl1pPr>
          </a:lstStyle>
          <a:p>
            <a:r>
              <a:rPr lang="es-MX" dirty="0"/>
              <a:t>Objetivos Institucionales</a:t>
            </a:r>
          </a:p>
        </p:txBody>
      </p:sp>
      <p:sp>
        <p:nvSpPr>
          <p:cNvPr id="39" name="Cerrar llave 38">
            <a:extLst>
              <a:ext uri="{FF2B5EF4-FFF2-40B4-BE49-F238E27FC236}">
                <a16:creationId xmlns="" xmlns:a16="http://schemas.microsoft.com/office/drawing/2014/main" id="{B41FC709-A2E3-478F-BF75-0B413699F5C0}"/>
              </a:ext>
            </a:extLst>
          </p:cNvPr>
          <p:cNvSpPr/>
          <p:nvPr/>
        </p:nvSpPr>
        <p:spPr>
          <a:xfrm>
            <a:off x="6651523" y="1873048"/>
            <a:ext cx="404763" cy="3014427"/>
          </a:xfrm>
          <a:prstGeom prst="righ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0" name="CuadroTexto 39">
            <a:extLst>
              <a:ext uri="{FF2B5EF4-FFF2-40B4-BE49-F238E27FC236}">
                <a16:creationId xmlns="" xmlns:a16="http://schemas.microsoft.com/office/drawing/2014/main" id="{FEDF6F6D-84D5-4127-9031-DD687BA88A46}"/>
              </a:ext>
            </a:extLst>
          </p:cNvPr>
          <p:cNvSpPr txBox="1"/>
          <p:nvPr/>
        </p:nvSpPr>
        <p:spPr>
          <a:xfrm>
            <a:off x="7345563" y="3014170"/>
            <a:ext cx="1824687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s-MX"/>
            </a:defPPr>
            <a:lvl1pPr>
              <a:defRPr sz="1600">
                <a:latin typeface="Proxima Nova Rg" panose="02000506030000020004" pitchFamily="50" charset="0"/>
              </a:defRPr>
            </a:lvl1pPr>
          </a:lstStyle>
          <a:p>
            <a:r>
              <a:rPr lang="es-MX" dirty="0"/>
              <a:t>Estructura de la  Institución</a:t>
            </a:r>
          </a:p>
        </p:txBody>
      </p:sp>
      <p:cxnSp>
        <p:nvCxnSpPr>
          <p:cNvPr id="41" name="Conector recto de flecha 40">
            <a:extLst>
              <a:ext uri="{FF2B5EF4-FFF2-40B4-BE49-F238E27FC236}">
                <a16:creationId xmlns="" xmlns:a16="http://schemas.microsoft.com/office/drawing/2014/main" id="{FE18CA84-D6FA-4406-B58D-4011B2046070}"/>
              </a:ext>
            </a:extLst>
          </p:cNvPr>
          <p:cNvCxnSpPr/>
          <p:nvPr/>
        </p:nvCxnSpPr>
        <p:spPr>
          <a:xfrm>
            <a:off x="2668931" y="5970944"/>
            <a:ext cx="619963" cy="0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ector recto de flecha 42">
            <a:extLst>
              <a:ext uri="{FF2B5EF4-FFF2-40B4-BE49-F238E27FC236}">
                <a16:creationId xmlns="" xmlns:a16="http://schemas.microsoft.com/office/drawing/2014/main" id="{48718466-C28A-448C-8DA9-6FA35AD669FB}"/>
              </a:ext>
            </a:extLst>
          </p:cNvPr>
          <p:cNvCxnSpPr/>
          <p:nvPr/>
        </p:nvCxnSpPr>
        <p:spPr>
          <a:xfrm flipV="1">
            <a:off x="2698959" y="5692878"/>
            <a:ext cx="0" cy="294967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CuadroTexto 43">
            <a:extLst>
              <a:ext uri="{FF2B5EF4-FFF2-40B4-BE49-F238E27FC236}">
                <a16:creationId xmlns="" xmlns:a16="http://schemas.microsoft.com/office/drawing/2014/main" id="{CDDE80E2-395B-43B4-9AE8-DE7331B2EA23}"/>
              </a:ext>
            </a:extLst>
          </p:cNvPr>
          <p:cNvSpPr txBox="1"/>
          <p:nvPr/>
        </p:nvSpPr>
        <p:spPr>
          <a:xfrm>
            <a:off x="3288894" y="5783689"/>
            <a:ext cx="2450261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MX" sz="1600" dirty="0">
                <a:latin typeface="Proxima Nova Rg" panose="02000506030000020004" pitchFamily="50" charset="0"/>
              </a:rPr>
              <a:t>Componente</a:t>
            </a:r>
          </a:p>
        </p:txBody>
      </p:sp>
      <p:graphicFrame>
        <p:nvGraphicFramePr>
          <p:cNvPr id="35" name="Diagrama 34">
            <a:extLst>
              <a:ext uri="{FF2B5EF4-FFF2-40B4-BE49-F238E27FC236}">
                <a16:creationId xmlns="" xmlns:a16="http://schemas.microsoft.com/office/drawing/2014/main" id="{B2474B97-FE02-42BB-8A7E-DC305849FFC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63459661"/>
              </p:ext>
            </p:extLst>
          </p:nvPr>
        </p:nvGraphicFramePr>
        <p:xfrm>
          <a:off x="6872575" y="1309418"/>
          <a:ext cx="2993556" cy="11272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2536710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black">
          <a:xfrm>
            <a:off x="611669" y="4100491"/>
            <a:ext cx="5692899" cy="114776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/>
          <a:lstStyle/>
          <a:p>
            <a:pPr algn="just">
              <a:defRPr/>
            </a:pPr>
            <a:endParaRPr lang="es-ES" sz="3600" b="1" dirty="0">
              <a:solidFill>
                <a:srgbClr val="C00000"/>
              </a:solidFill>
              <a:latin typeface="Proxima Nova Rg" panose="02000506030000020004" pitchFamily="50" charset="0"/>
            </a:endParaRPr>
          </a:p>
          <a:p>
            <a:pPr algn="just">
              <a:defRPr/>
            </a:pPr>
            <a:r>
              <a:rPr lang="es-ES" sz="3200" b="1" dirty="0">
                <a:solidFill>
                  <a:srgbClr val="C00000"/>
                </a:solidFill>
                <a:latin typeface="Proxima Nova Rg" panose="02000506030000020004" pitchFamily="50" charset="0"/>
              </a:rPr>
              <a:t>Es la base del control interno.</a:t>
            </a:r>
            <a:r>
              <a:rPr lang="es-ES" sz="3600" b="1" dirty="0">
                <a:solidFill>
                  <a:srgbClr val="C00000"/>
                </a:solidFill>
                <a:latin typeface="Proxima Nova Rg" panose="02000506030000020004" pitchFamily="50" charset="0"/>
              </a:rPr>
              <a:t> </a:t>
            </a:r>
          </a:p>
          <a:p>
            <a:pPr algn="just">
              <a:defRPr/>
            </a:pPr>
            <a:endParaRPr lang="es-ES" sz="2800" dirty="0">
              <a:latin typeface="Proxima Nova Rg" panose="02000506030000020004" pitchFamily="50" charset="0"/>
            </a:endParaRPr>
          </a:p>
          <a:p>
            <a:pPr algn="just">
              <a:defRPr/>
            </a:pPr>
            <a:r>
              <a:rPr lang="es-ES" sz="2800" dirty="0">
                <a:latin typeface="Proxima Nova Rg" panose="02000506030000020004" pitchFamily="50" charset="0"/>
              </a:rPr>
              <a:t>Proporciona disciplina y estructura para apoyar al personal en la consecución de los objetivos institucionales.</a:t>
            </a:r>
          </a:p>
          <a:p>
            <a:pPr algn="just">
              <a:defRPr/>
            </a:pPr>
            <a:endParaRPr lang="es-ES" sz="2800" dirty="0">
              <a:latin typeface="Proxima Nova Rg" panose="02000506030000020004" pitchFamily="50" charset="0"/>
            </a:endParaRPr>
          </a:p>
          <a:p>
            <a:pPr algn="just">
              <a:defRPr/>
            </a:pPr>
            <a:endParaRPr lang="es-ES" sz="2800" dirty="0">
              <a:latin typeface="Proxima Nova Rg" panose="02000506030000020004" pitchFamily="50" charset="0"/>
            </a:endParaRPr>
          </a:p>
          <a:p>
            <a:pPr algn="just">
              <a:defRPr/>
            </a:pPr>
            <a:endParaRPr lang="es-ES" sz="2800" dirty="0">
              <a:latin typeface="Proxima Nova Rg" panose="02000506030000020004" pitchFamily="50" charset="0"/>
            </a:endParaRPr>
          </a:p>
          <a:p>
            <a:pPr algn="just">
              <a:defRPr/>
            </a:pPr>
            <a:endParaRPr lang="es-ES" sz="2800" dirty="0">
              <a:latin typeface="Proxima Nova Rg" panose="02000506030000020004" pitchFamily="50" charset="0"/>
            </a:endParaRPr>
          </a:p>
          <a:p>
            <a:pPr algn="just">
              <a:defRPr/>
            </a:pPr>
            <a:endParaRPr lang="es-ES" sz="2800" dirty="0">
              <a:latin typeface="Proxima Nova Rg" panose="02000506030000020004" pitchFamily="50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black">
          <a:xfrm>
            <a:off x="1263078" y="764846"/>
            <a:ext cx="9144000" cy="71913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/>
          <a:lstStyle/>
          <a:p>
            <a:pPr>
              <a:defRPr/>
            </a:pPr>
            <a:r>
              <a:rPr lang="es-ES" sz="3600" b="1" dirty="0">
                <a:latin typeface="Proxima Nova Rg" panose="02000506030000020004" pitchFamily="50" charset="0"/>
              </a:rPr>
              <a:t>Componente 1: </a:t>
            </a:r>
          </a:p>
          <a:p>
            <a:pPr>
              <a:defRPr/>
            </a:pPr>
            <a:r>
              <a:rPr lang="es-ES" sz="3600" b="1" dirty="0">
                <a:latin typeface="Proxima Nova Rg" panose="02000506030000020004" pitchFamily="50" charset="0"/>
              </a:rPr>
              <a:t>Ambiente de Control</a:t>
            </a:r>
            <a:endParaRPr lang="es-MX" sz="3600" b="1" dirty="0">
              <a:latin typeface="Proxima Nova Rg" panose="02000506030000020004" pitchFamily="50" charset="0"/>
            </a:endParaRPr>
          </a:p>
          <a:p>
            <a:pPr>
              <a:defRPr/>
            </a:pPr>
            <a:endParaRPr lang="es-ES" sz="3600" b="1" dirty="0">
              <a:latin typeface="Proxima Nova Rg" panose="02000506030000020004" pitchFamily="50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6C8F314B-2B05-472D-A80B-20EEF704B0E6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52049" y="104349"/>
            <a:ext cx="919241" cy="1020067"/>
          </a:xfrm>
          <a:prstGeom prst="rect">
            <a:avLst/>
          </a:prstGeom>
        </p:spPr>
      </p:pic>
      <p:graphicFrame>
        <p:nvGraphicFramePr>
          <p:cNvPr id="3" name="Diagrama 2">
            <a:extLst>
              <a:ext uri="{FF2B5EF4-FFF2-40B4-BE49-F238E27FC236}">
                <a16:creationId xmlns="" xmlns:a16="http://schemas.microsoft.com/office/drawing/2014/main" id="{9C15FE53-AC69-43D3-A590-7C969851204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37708032"/>
              </p:ext>
            </p:extLst>
          </p:nvPr>
        </p:nvGraphicFramePr>
        <p:xfrm>
          <a:off x="7511824" y="4822723"/>
          <a:ext cx="4436569" cy="12704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8" name="Imagen 7">
            <a:extLst>
              <a:ext uri="{FF2B5EF4-FFF2-40B4-BE49-F238E27FC236}">
                <a16:creationId xmlns="" xmlns:a16="http://schemas.microsoft.com/office/drawing/2014/main" id="{3362946E-B977-4C28-BFCC-EA58B7EB76F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58000" y="1124550"/>
            <a:ext cx="4930899" cy="3698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2658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61 Rectángulo redondeado"/>
          <p:cNvSpPr/>
          <p:nvPr/>
        </p:nvSpPr>
        <p:spPr>
          <a:xfrm>
            <a:off x="459320" y="1702713"/>
            <a:ext cx="4374147" cy="4202292"/>
          </a:xfrm>
          <a:prstGeom prst="roundRect">
            <a:avLst>
              <a:gd name="adj" fmla="val 10000"/>
            </a:avLst>
          </a:prstGeom>
          <a:solidFill>
            <a:srgbClr val="7A84CC"/>
          </a:solidFill>
          <a:scene3d>
            <a:camera prst="orthographicFront"/>
            <a:lightRig rig="threePt" dir="t">
              <a:rot lat="0" lon="0" rev="7500000"/>
            </a:lightRig>
          </a:scene3d>
          <a:sp3d z="-152400" extrusionH="63500" prstMaterial="matte">
            <a:bevelT w="144450" h="6350" prst="relaxedInset"/>
            <a:contourClr>
              <a:schemeClr val="bg1"/>
            </a:contourClr>
          </a:sp3d>
        </p:spPr>
        <p:style>
          <a:lnRef idx="0">
            <a:schemeClr val="accent2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0">
            <a:schemeClr val="accent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algn="ctr" defTabSz="577836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s-MX" sz="1600" dirty="0">
              <a:solidFill>
                <a:schemeClr val="bg1"/>
              </a:solidFill>
              <a:latin typeface="Proxima Nova Rg" panose="02000506030000020004" pitchFamily="50" charset="0"/>
              <a:cs typeface="Times New Roman" panose="02020603050405020304" pitchFamily="18" charset="0"/>
            </a:endParaRPr>
          </a:p>
          <a:p>
            <a:pPr algn="ctr" defTabSz="577836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MX" sz="2400" dirty="0">
                <a:solidFill>
                  <a:schemeClr val="bg1"/>
                </a:solidFill>
                <a:latin typeface="Proxima Nova Rg" panose="02000506030000020004" pitchFamily="50" charset="0"/>
                <a:cs typeface="Times New Roman" panose="02020603050405020304" pitchFamily="18" charset="0"/>
              </a:rPr>
              <a:t>El Órgano de Gobierno, en su caso, el Titular y la Administración deben mostrar una actitud de respaldo y compromiso con la integridad, los valores éticos, las normas de conducta y la prevención de irregularidades administrativas y la corrupción.</a:t>
            </a:r>
          </a:p>
        </p:txBody>
      </p:sp>
      <p:sp>
        <p:nvSpPr>
          <p:cNvPr id="61" name="60 Rectángulo"/>
          <p:cNvSpPr/>
          <p:nvPr/>
        </p:nvSpPr>
        <p:spPr>
          <a:xfrm>
            <a:off x="792693" y="2098793"/>
            <a:ext cx="3394724" cy="3518420"/>
          </a:xfrm>
          <a:prstGeom prst="rect">
            <a:avLst/>
          </a:prstGeom>
          <a:noFill/>
          <a:scene3d>
            <a:camera prst="orthographicFront"/>
            <a:lightRig rig="threePt" dir="t">
              <a:rot lat="0" lon="0" rev="7500000"/>
            </a:lightRig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33020" tIns="24765" rIns="33020" bIns="24765" numCol="1" spcCol="1270" anchor="ctr" anchorCtr="0">
            <a:noAutofit/>
          </a:bodyPr>
          <a:lstStyle/>
          <a:p>
            <a:pPr algn="ctr" defTabSz="577836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s-MX" sz="2000" dirty="0">
              <a:solidFill>
                <a:schemeClr val="tx1"/>
              </a:solidFill>
              <a:latin typeface="Proxima Nova Rg" panose="02000506030000020004" pitchFamily="50" charset="0"/>
              <a:cs typeface="Times New Roman" panose="02020603050405020304" pitchFamily="18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6916537" y="1397516"/>
            <a:ext cx="674028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2000" b="1" dirty="0">
                <a:latin typeface="Proxima Nova Rg" panose="02000506030000020004" pitchFamily="50" charset="0"/>
              </a:rPr>
              <a:t>PUNTOS DE INTERÉS (5)</a:t>
            </a:r>
          </a:p>
          <a:p>
            <a:pPr algn="just"/>
            <a:r>
              <a:rPr lang="es-MX" sz="2000" dirty="0">
                <a:latin typeface="Proxima Nova Rg" panose="02000506030000020004" pitchFamily="50" charset="0"/>
              </a:rPr>
              <a:t> </a:t>
            </a:r>
          </a:p>
        </p:txBody>
      </p:sp>
      <p:sp>
        <p:nvSpPr>
          <p:cNvPr id="5" name="Abrir llave 4">
            <a:extLst>
              <a:ext uri="{FF2B5EF4-FFF2-40B4-BE49-F238E27FC236}">
                <a16:creationId xmlns="" xmlns:a16="http://schemas.microsoft.com/office/drawing/2014/main" id="{B5A03A1E-06A3-4843-B90E-9622B7EEF0DC}"/>
              </a:ext>
            </a:extLst>
          </p:cNvPr>
          <p:cNvSpPr/>
          <p:nvPr/>
        </p:nvSpPr>
        <p:spPr>
          <a:xfrm>
            <a:off x="5133561" y="2079318"/>
            <a:ext cx="368338" cy="3111910"/>
          </a:xfrm>
          <a:prstGeom prst="leftBrace">
            <a:avLst/>
          </a:prstGeom>
          <a:ln w="5715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graphicFrame>
        <p:nvGraphicFramePr>
          <p:cNvPr id="6" name="Diagrama 5">
            <a:extLst>
              <a:ext uri="{FF2B5EF4-FFF2-40B4-BE49-F238E27FC236}">
                <a16:creationId xmlns="" xmlns:a16="http://schemas.microsoft.com/office/drawing/2014/main" id="{275BDCD1-D302-4346-944C-1F950888FA4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33586334"/>
              </p:ext>
            </p:extLst>
          </p:nvPr>
        </p:nvGraphicFramePr>
        <p:xfrm>
          <a:off x="5733744" y="1688866"/>
          <a:ext cx="5796993" cy="35874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2" name="CuadroTexto 11">
            <a:extLst>
              <a:ext uri="{FF2B5EF4-FFF2-40B4-BE49-F238E27FC236}">
                <a16:creationId xmlns="" xmlns:a16="http://schemas.microsoft.com/office/drawing/2014/main" id="{FA130AC0-B7B5-415C-A1A2-D075DF895C16}"/>
              </a:ext>
            </a:extLst>
          </p:cNvPr>
          <p:cNvSpPr txBox="1"/>
          <p:nvPr/>
        </p:nvSpPr>
        <p:spPr>
          <a:xfrm>
            <a:off x="-731002" y="114346"/>
            <a:ext cx="6827002" cy="14834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66734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MX" sz="3200" b="1" dirty="0">
                <a:solidFill>
                  <a:schemeClr val="accent1"/>
                </a:solidFill>
                <a:latin typeface="Proxima Nova Rg" panose="02000506030000020004" pitchFamily="50" charset="0"/>
                <a:cs typeface="Times New Roman" panose="02020603050405020304" pitchFamily="18" charset="0"/>
              </a:rPr>
              <a:t>Principio 1</a:t>
            </a:r>
          </a:p>
          <a:p>
            <a:pPr algn="ctr" defTabSz="666734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MX" sz="2800" b="1" dirty="0">
                <a:latin typeface="Proxima Nova Rg" panose="02000506030000020004" pitchFamily="50" charset="0"/>
                <a:cs typeface="Times New Roman" panose="02020603050405020304" pitchFamily="18" charset="0"/>
              </a:rPr>
              <a:t>Mostrar Actitud de Respaldo                             y Compromiso</a:t>
            </a:r>
            <a:endParaRPr lang="es-MX" sz="2800" dirty="0"/>
          </a:p>
        </p:txBody>
      </p:sp>
      <p:pic>
        <p:nvPicPr>
          <p:cNvPr id="9" name="Picture 4" descr="IMG_4848.JPG">
            <a:extLst>
              <a:ext uri="{FF2B5EF4-FFF2-40B4-BE49-F238E27FC236}">
                <a16:creationId xmlns="" xmlns:a16="http://schemas.microsoft.com/office/drawing/2014/main" id="{B9A97AD8-FD4E-4D29-A56C-2243A55AE0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9318" y="3858003"/>
            <a:ext cx="3394724" cy="23423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03263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57 Rectángulo redondeado"/>
          <p:cNvSpPr/>
          <p:nvPr/>
        </p:nvSpPr>
        <p:spPr>
          <a:xfrm>
            <a:off x="294968" y="2141310"/>
            <a:ext cx="4445717" cy="2939280"/>
          </a:xfrm>
          <a:prstGeom prst="roundRect">
            <a:avLst>
              <a:gd name="adj" fmla="val 10000"/>
            </a:avLst>
          </a:prstGeom>
          <a:solidFill>
            <a:srgbClr val="7A84CC"/>
          </a:solidFill>
          <a:scene3d>
            <a:camera prst="orthographicFront"/>
            <a:lightRig rig="threePt" dir="t">
              <a:rot lat="0" lon="0" rev="7500000"/>
            </a:lightRig>
          </a:scene3d>
          <a:sp3d z="-152400" extrusionH="63500" prstMaterial="matte">
            <a:bevelT w="144450" h="6350" prst="relaxedInset"/>
            <a:contourClr>
              <a:schemeClr val="bg1"/>
            </a:contourClr>
          </a:sp3d>
        </p:spPr>
        <p:style>
          <a:lnRef idx="0">
            <a:schemeClr val="accent2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0">
            <a:schemeClr val="accent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algn="ctr" defTabSz="577836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s-MX" sz="2400" dirty="0">
              <a:solidFill>
                <a:schemeClr val="bg1"/>
              </a:solidFill>
              <a:latin typeface="Proxima Nova Rg" panose="02000506030000020004" pitchFamily="50" charset="0"/>
              <a:cs typeface="Times New Roman" panose="02020603050405020304" pitchFamily="18" charset="0"/>
            </a:endParaRPr>
          </a:p>
          <a:p>
            <a:pPr algn="ctr" defTabSz="577836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MX" sz="2400" dirty="0">
                <a:solidFill>
                  <a:schemeClr val="bg1"/>
                </a:solidFill>
                <a:latin typeface="Proxima Nova Rg" panose="02000506030000020004" pitchFamily="50" charset="0"/>
                <a:cs typeface="Times New Roman" panose="02020603050405020304" pitchFamily="18" charset="0"/>
              </a:rPr>
              <a:t>El Titular y la Administración es responsable de supervisar el funcionamiento del control interno, a través de las unidades que establezca para tal efecto</a:t>
            </a:r>
            <a:r>
              <a:rPr lang="es-MX" sz="2000" dirty="0">
                <a:solidFill>
                  <a:schemeClr val="bg1"/>
                </a:solidFill>
                <a:latin typeface="Proxima Nova Rg" panose="02000506030000020004" pitchFamily="50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="" xmlns:a16="http://schemas.microsoft.com/office/drawing/2014/main" id="{4EB156D7-AC64-470F-8FC7-DF39ECDB3A14}"/>
              </a:ext>
            </a:extLst>
          </p:cNvPr>
          <p:cNvSpPr/>
          <p:nvPr/>
        </p:nvSpPr>
        <p:spPr>
          <a:xfrm>
            <a:off x="6188231" y="1541910"/>
            <a:ext cx="365319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2000" b="1" dirty="0">
                <a:latin typeface="Proxima Nova Rg" panose="02000506030000020004" pitchFamily="50" charset="0"/>
              </a:rPr>
              <a:t>PUNTOS DE INTERÉS (3)</a:t>
            </a:r>
          </a:p>
          <a:p>
            <a:pPr algn="just"/>
            <a:r>
              <a:rPr lang="es-MX" sz="2000" dirty="0">
                <a:latin typeface="Proxima Nova Rg" panose="02000506030000020004" pitchFamily="50" charset="0"/>
              </a:rPr>
              <a:t> </a:t>
            </a:r>
          </a:p>
        </p:txBody>
      </p:sp>
      <p:sp>
        <p:nvSpPr>
          <p:cNvPr id="11" name="Abrir llave 10">
            <a:extLst>
              <a:ext uri="{FF2B5EF4-FFF2-40B4-BE49-F238E27FC236}">
                <a16:creationId xmlns="" xmlns:a16="http://schemas.microsoft.com/office/drawing/2014/main" id="{4F324A4D-84E3-475C-B2F3-8C3FB23DCA1D}"/>
              </a:ext>
            </a:extLst>
          </p:cNvPr>
          <p:cNvSpPr/>
          <p:nvPr/>
        </p:nvSpPr>
        <p:spPr>
          <a:xfrm>
            <a:off x="5164554" y="2141310"/>
            <a:ext cx="718213" cy="3111910"/>
          </a:xfrm>
          <a:prstGeom prst="leftBrace">
            <a:avLst/>
          </a:prstGeom>
          <a:ln w="5715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graphicFrame>
        <p:nvGraphicFramePr>
          <p:cNvPr id="12" name="Diagrama 11">
            <a:extLst>
              <a:ext uri="{FF2B5EF4-FFF2-40B4-BE49-F238E27FC236}">
                <a16:creationId xmlns="" xmlns:a16="http://schemas.microsoft.com/office/drawing/2014/main" id="{D19702E1-7688-4343-B2DE-0FD590A7BCF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20335254"/>
              </p:ext>
            </p:extLst>
          </p:nvPr>
        </p:nvGraphicFramePr>
        <p:xfrm>
          <a:off x="6095243" y="2227435"/>
          <a:ext cx="3343221" cy="29252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7" name="CuadroTexto 16">
            <a:extLst>
              <a:ext uri="{FF2B5EF4-FFF2-40B4-BE49-F238E27FC236}">
                <a16:creationId xmlns="" xmlns:a16="http://schemas.microsoft.com/office/drawing/2014/main" id="{3567E371-3FF1-4B8C-8912-FEF46B67ADF7}"/>
              </a:ext>
            </a:extLst>
          </p:cNvPr>
          <p:cNvSpPr txBox="1"/>
          <p:nvPr/>
        </p:nvSpPr>
        <p:spPr>
          <a:xfrm>
            <a:off x="0" y="164458"/>
            <a:ext cx="5400546" cy="14834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66734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MX" sz="3200" b="1" dirty="0">
                <a:solidFill>
                  <a:schemeClr val="accent1"/>
                </a:solidFill>
                <a:latin typeface="Proxima Nova Rg" panose="02000506030000020004" pitchFamily="50" charset="0"/>
                <a:cs typeface="Times New Roman" panose="02020603050405020304" pitchFamily="18" charset="0"/>
              </a:rPr>
              <a:t>Principio 2</a:t>
            </a:r>
          </a:p>
          <a:p>
            <a:pPr algn="ctr" defTabSz="666734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MX" sz="2800" b="1" dirty="0">
                <a:latin typeface="Proxima Nova Rg" panose="02000506030000020004" pitchFamily="50" charset="0"/>
                <a:cs typeface="Times New Roman" panose="02020603050405020304" pitchFamily="18" charset="0"/>
              </a:rPr>
              <a:t>Ejercer la Responsabilidad                            de Vigilancia</a:t>
            </a:r>
          </a:p>
        </p:txBody>
      </p:sp>
    </p:spTree>
    <p:extLst>
      <p:ext uri="{BB962C8B-B14F-4D97-AF65-F5344CB8AC3E}">
        <p14:creationId xmlns:p14="http://schemas.microsoft.com/office/powerpoint/2010/main" val="39331410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53 Rectángulo redondeado"/>
          <p:cNvSpPr/>
          <p:nvPr/>
        </p:nvSpPr>
        <p:spPr>
          <a:xfrm>
            <a:off x="757468" y="1872707"/>
            <a:ext cx="5047256" cy="3967655"/>
          </a:xfrm>
          <a:prstGeom prst="roundRect">
            <a:avLst>
              <a:gd name="adj" fmla="val 10000"/>
            </a:avLst>
          </a:prstGeom>
          <a:solidFill>
            <a:srgbClr val="7A84CC"/>
          </a:solidFill>
          <a:scene3d>
            <a:camera prst="orthographicFront"/>
            <a:lightRig rig="threePt" dir="t">
              <a:rot lat="0" lon="0" rev="7500000"/>
            </a:lightRig>
          </a:scene3d>
          <a:sp3d z="-152400" extrusionH="63500" prstMaterial="matte">
            <a:bevelT w="144450" h="6350" prst="relaxedInset"/>
            <a:contourClr>
              <a:schemeClr val="bg1"/>
            </a:contourClr>
          </a:sp3d>
        </p:spPr>
        <p:style>
          <a:lnRef idx="0">
            <a:schemeClr val="accent2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0">
            <a:schemeClr val="accent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s-MX" sz="2000"/>
          </a:p>
        </p:txBody>
      </p:sp>
      <p:sp>
        <p:nvSpPr>
          <p:cNvPr id="55" name="54 Rectángulo"/>
          <p:cNvSpPr/>
          <p:nvPr/>
        </p:nvSpPr>
        <p:spPr>
          <a:xfrm>
            <a:off x="2737907" y="579438"/>
            <a:ext cx="4554804" cy="1293269"/>
          </a:xfrm>
          <a:prstGeom prst="rect">
            <a:avLst/>
          </a:prstGeom>
          <a:noFill/>
          <a:scene3d>
            <a:camera prst="orthographicFront"/>
            <a:lightRig rig="threePt" dir="t">
              <a:rot lat="0" lon="0" rev="7500000"/>
            </a:lightRig>
          </a:scene3d>
          <a:sp3d z="-152400" extrusionH="63500" prstMaterial="matte">
            <a:bevelT w="144450" h="6350" prst="relaxedInset"/>
            <a:contourClr>
              <a:schemeClr val="bg1"/>
            </a:contourClr>
          </a:sp3d>
        </p:spPr>
        <p:style>
          <a:lnRef idx="0">
            <a:schemeClr val="accent2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0">
            <a:schemeClr val="accent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algn="ctr" defTabSz="666734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s-MX" sz="2400" b="1" dirty="0">
              <a:solidFill>
                <a:schemeClr val="bg1"/>
              </a:solidFill>
              <a:latin typeface="Proxima Nova Rg" panose="02000506030000020004" pitchFamily="50" charset="0"/>
              <a:cs typeface="Times New Roman" panose="02020603050405020304" pitchFamily="18" charset="0"/>
            </a:endParaRPr>
          </a:p>
        </p:txBody>
      </p:sp>
      <p:sp>
        <p:nvSpPr>
          <p:cNvPr id="66" name="Rectángulo 65"/>
          <p:cNvSpPr/>
          <p:nvPr/>
        </p:nvSpPr>
        <p:spPr>
          <a:xfrm>
            <a:off x="7292711" y="1370172"/>
            <a:ext cx="450001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>
                <a:latin typeface="Proxima Nova Rg" panose="02000506030000020004" pitchFamily="50" charset="0"/>
              </a:rPr>
              <a:t>PUNTOS DE INTERÉS (3)</a:t>
            </a:r>
          </a:p>
        </p:txBody>
      </p:sp>
      <p:sp>
        <p:nvSpPr>
          <p:cNvPr id="10" name="Abrir llave 9">
            <a:extLst>
              <a:ext uri="{FF2B5EF4-FFF2-40B4-BE49-F238E27FC236}">
                <a16:creationId xmlns="" xmlns:a16="http://schemas.microsoft.com/office/drawing/2014/main" id="{8549BB22-D398-4F3C-8DDE-17D6B9351E15}"/>
              </a:ext>
            </a:extLst>
          </p:cNvPr>
          <p:cNvSpPr/>
          <p:nvPr/>
        </p:nvSpPr>
        <p:spPr>
          <a:xfrm>
            <a:off x="6096000" y="2057235"/>
            <a:ext cx="718213" cy="3111910"/>
          </a:xfrm>
          <a:prstGeom prst="leftBrace">
            <a:avLst/>
          </a:prstGeom>
          <a:ln w="5715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graphicFrame>
        <p:nvGraphicFramePr>
          <p:cNvPr id="11" name="Diagrama 10">
            <a:extLst>
              <a:ext uri="{FF2B5EF4-FFF2-40B4-BE49-F238E27FC236}">
                <a16:creationId xmlns="" xmlns:a16="http://schemas.microsoft.com/office/drawing/2014/main" id="{14642049-3A7F-4680-A3B4-12EEE873A64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85874994"/>
              </p:ext>
            </p:extLst>
          </p:nvPr>
        </p:nvGraphicFramePr>
        <p:xfrm>
          <a:off x="7026689" y="2143360"/>
          <a:ext cx="3343221" cy="29252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3" name="CuadroTexto 12">
            <a:extLst>
              <a:ext uri="{FF2B5EF4-FFF2-40B4-BE49-F238E27FC236}">
                <a16:creationId xmlns="" xmlns:a16="http://schemas.microsoft.com/office/drawing/2014/main" id="{968C8362-3249-45B2-8610-3A2AA8A99C81}"/>
              </a:ext>
            </a:extLst>
          </p:cNvPr>
          <p:cNvSpPr txBox="1"/>
          <p:nvPr/>
        </p:nvSpPr>
        <p:spPr>
          <a:xfrm>
            <a:off x="595655" y="256021"/>
            <a:ext cx="5047256" cy="14834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66734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MX" sz="3200" b="1" dirty="0">
                <a:solidFill>
                  <a:schemeClr val="accent1"/>
                </a:solidFill>
                <a:latin typeface="Proxima Nova Rg" panose="02000506030000020004" pitchFamily="50" charset="0"/>
                <a:cs typeface="Times New Roman" panose="02020603050405020304" pitchFamily="18" charset="0"/>
              </a:rPr>
              <a:t>Principio 3</a:t>
            </a:r>
          </a:p>
          <a:p>
            <a:pPr algn="ctr" defTabSz="666734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MX" sz="2800" b="1" dirty="0">
                <a:latin typeface="Proxima Nova Rg" panose="02000506030000020004" pitchFamily="50" charset="0"/>
                <a:cs typeface="Times New Roman" panose="02020603050405020304" pitchFamily="18" charset="0"/>
              </a:rPr>
              <a:t>Establecer la Estructura, Responsabilidad y Autoridad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="" xmlns:a16="http://schemas.microsoft.com/office/drawing/2014/main" id="{A6A43924-FA63-4AEF-9C4E-A5031B20831C}"/>
              </a:ext>
            </a:extLst>
          </p:cNvPr>
          <p:cNvSpPr txBox="1"/>
          <p:nvPr/>
        </p:nvSpPr>
        <p:spPr>
          <a:xfrm>
            <a:off x="929148" y="2089210"/>
            <a:ext cx="4713763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400" dirty="0">
                <a:solidFill>
                  <a:schemeClr val="bg1"/>
                </a:solidFill>
                <a:latin typeface="Proxima Nova Rg" panose="02000506030000020004" pitchFamily="50" charset="0"/>
                <a:cs typeface="Times New Roman" panose="02020603050405020304" pitchFamily="18" charset="0"/>
              </a:rPr>
              <a:t>El Titular y la Administración deben autorizar, la estructura organizacional, asignar responsabilidades y delegar autoridad para alcanzar los objetivos institucionales, preservar la integridad, prevenir la corrupción y rendir cuentas de los resultados alcanzados</a:t>
            </a:r>
            <a:endParaRPr lang="es-MX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75688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49 Rectángulo redondeado"/>
          <p:cNvSpPr/>
          <p:nvPr/>
        </p:nvSpPr>
        <p:spPr>
          <a:xfrm>
            <a:off x="737419" y="2227435"/>
            <a:ext cx="4685453" cy="2783492"/>
          </a:xfrm>
          <a:prstGeom prst="roundRect">
            <a:avLst>
              <a:gd name="adj" fmla="val 10000"/>
            </a:avLst>
          </a:prstGeom>
          <a:solidFill>
            <a:srgbClr val="7A84CC"/>
          </a:solidFill>
          <a:scene3d>
            <a:camera prst="orthographicFront"/>
            <a:lightRig rig="threePt" dir="t">
              <a:rot lat="0" lon="0" rev="7500000"/>
            </a:lightRig>
          </a:scene3d>
          <a:sp3d z="-152400" extrusionH="63500" prstMaterial="matte">
            <a:bevelT w="144450" h="6350" prst="relaxedInset"/>
            <a:contourClr>
              <a:schemeClr val="bg1"/>
            </a:contourClr>
          </a:sp3d>
        </p:spPr>
        <p:style>
          <a:lnRef idx="0">
            <a:schemeClr val="accent2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0">
            <a:schemeClr val="accent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algn="ctr" defTabSz="577836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s-MX" sz="2400" dirty="0">
              <a:solidFill>
                <a:schemeClr val="bg1"/>
              </a:solidFill>
              <a:latin typeface="Proxima Nova Rg" panose="02000506030000020004" pitchFamily="50" charset="0"/>
              <a:cs typeface="Times New Roman" panose="02020603050405020304" pitchFamily="18" charset="0"/>
            </a:endParaRPr>
          </a:p>
          <a:p>
            <a:pPr algn="ctr" defTabSz="577836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MX" sz="2400" dirty="0">
                <a:solidFill>
                  <a:schemeClr val="bg1"/>
                </a:solidFill>
                <a:latin typeface="Proxima Nova Rg" panose="02000506030000020004" pitchFamily="50" charset="0"/>
                <a:cs typeface="Times New Roman" panose="02020603050405020304" pitchFamily="18" charset="0"/>
              </a:rPr>
              <a:t>El Titular y la Administración, son responsables de promover los medios necesarios para contratar, capacitar y retener profesionales competentes.</a:t>
            </a:r>
          </a:p>
        </p:txBody>
      </p:sp>
      <p:sp>
        <p:nvSpPr>
          <p:cNvPr id="10" name="Abrir llave 9">
            <a:extLst>
              <a:ext uri="{FF2B5EF4-FFF2-40B4-BE49-F238E27FC236}">
                <a16:creationId xmlns="" xmlns:a16="http://schemas.microsoft.com/office/drawing/2014/main" id="{33CFD215-AAD8-49F9-B682-9BC912E95590}"/>
              </a:ext>
            </a:extLst>
          </p:cNvPr>
          <p:cNvSpPr/>
          <p:nvPr/>
        </p:nvSpPr>
        <p:spPr>
          <a:xfrm>
            <a:off x="5764232" y="2156808"/>
            <a:ext cx="718213" cy="3111910"/>
          </a:xfrm>
          <a:prstGeom prst="leftBrace">
            <a:avLst/>
          </a:prstGeom>
          <a:ln w="5715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graphicFrame>
        <p:nvGraphicFramePr>
          <p:cNvPr id="11" name="Diagrama 10">
            <a:extLst>
              <a:ext uri="{FF2B5EF4-FFF2-40B4-BE49-F238E27FC236}">
                <a16:creationId xmlns="" xmlns:a16="http://schemas.microsoft.com/office/drawing/2014/main" id="{6B143EA7-3838-4C81-A3B6-3F757CFA532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55798085"/>
              </p:ext>
            </p:extLst>
          </p:nvPr>
        </p:nvGraphicFramePr>
        <p:xfrm>
          <a:off x="6446952" y="2227435"/>
          <a:ext cx="3343221" cy="29252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2" name="Rectángulo 11">
            <a:extLst>
              <a:ext uri="{FF2B5EF4-FFF2-40B4-BE49-F238E27FC236}">
                <a16:creationId xmlns="" xmlns:a16="http://schemas.microsoft.com/office/drawing/2014/main" id="{F16A5ACE-DCD3-4E80-90FA-DD5528590070}"/>
              </a:ext>
            </a:extLst>
          </p:cNvPr>
          <p:cNvSpPr/>
          <p:nvPr/>
        </p:nvSpPr>
        <p:spPr>
          <a:xfrm>
            <a:off x="6739417" y="1477742"/>
            <a:ext cx="450001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>
                <a:latin typeface="Proxima Nova Rg" panose="02000506030000020004" pitchFamily="50" charset="0"/>
              </a:rPr>
              <a:t>PUNTOS DE INTERÉS (3)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="" xmlns:a16="http://schemas.microsoft.com/office/drawing/2014/main" id="{BF8DDB30-97B5-474D-A481-00E7775BF076}"/>
              </a:ext>
            </a:extLst>
          </p:cNvPr>
          <p:cNvSpPr txBox="1"/>
          <p:nvPr/>
        </p:nvSpPr>
        <p:spPr>
          <a:xfrm>
            <a:off x="491156" y="400524"/>
            <a:ext cx="5207232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3200" b="1" dirty="0">
                <a:solidFill>
                  <a:schemeClr val="accent1"/>
                </a:solidFill>
                <a:latin typeface="Proxima Nova"/>
              </a:rPr>
              <a:t>Principio 4</a:t>
            </a:r>
          </a:p>
          <a:p>
            <a:pPr algn="ctr"/>
            <a:r>
              <a:rPr lang="es-MX" sz="2800" b="1" dirty="0">
                <a:latin typeface="Proxima Nova Rg" panose="02000506030000020004" pitchFamily="50" charset="0"/>
              </a:rPr>
              <a:t>Demostrar Compromiso con la Competencia Profesional</a:t>
            </a:r>
          </a:p>
        </p:txBody>
      </p:sp>
    </p:spTree>
    <p:extLst>
      <p:ext uri="{BB962C8B-B14F-4D97-AF65-F5344CB8AC3E}">
        <p14:creationId xmlns:p14="http://schemas.microsoft.com/office/powerpoint/2010/main" val="30941697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45 Rectángulo redondeado"/>
          <p:cNvSpPr/>
          <p:nvPr/>
        </p:nvSpPr>
        <p:spPr>
          <a:xfrm>
            <a:off x="790413" y="2277909"/>
            <a:ext cx="4443121" cy="3111911"/>
          </a:xfrm>
          <a:prstGeom prst="roundRect">
            <a:avLst>
              <a:gd name="adj" fmla="val 10000"/>
            </a:avLst>
          </a:prstGeom>
          <a:solidFill>
            <a:srgbClr val="7A84CC"/>
          </a:solidFill>
          <a:scene3d>
            <a:camera prst="orthographicFront"/>
            <a:lightRig rig="threePt" dir="t">
              <a:rot lat="0" lon="0" rev="7500000"/>
            </a:lightRig>
          </a:scene3d>
          <a:sp3d z="-152400" extrusionH="63500" prstMaterial="matte">
            <a:bevelT w="144450" h="6350" prst="relaxedInset"/>
            <a:contourClr>
              <a:schemeClr val="bg1"/>
            </a:contourClr>
          </a:sp3d>
        </p:spPr>
        <p:style>
          <a:lnRef idx="0">
            <a:schemeClr val="accent2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0">
            <a:schemeClr val="accent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algn="ctr" defTabSz="577836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MX" sz="2400" dirty="0">
                <a:solidFill>
                  <a:schemeClr val="bg1"/>
                </a:solidFill>
                <a:latin typeface="Proxima Nova Rg" panose="02000506030000020004" pitchFamily="50" charset="0"/>
                <a:cs typeface="Times New Roman" panose="02020603050405020304" pitchFamily="18" charset="0"/>
              </a:rPr>
              <a:t>La Administración, debe evaluar el desempeño del control interno en la institución y hacer responsables a todos los servidores públicos por sus obligaciones específicas en materia de control interno.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="" xmlns:a16="http://schemas.microsoft.com/office/drawing/2014/main" id="{BFD6B1E6-CD1C-4733-809A-5DED006AB435}"/>
              </a:ext>
            </a:extLst>
          </p:cNvPr>
          <p:cNvSpPr txBox="1"/>
          <p:nvPr/>
        </p:nvSpPr>
        <p:spPr>
          <a:xfrm>
            <a:off x="172844" y="120340"/>
            <a:ext cx="6098582" cy="18712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66734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MX" sz="3200" b="1" dirty="0">
                <a:solidFill>
                  <a:schemeClr val="accent1"/>
                </a:solidFill>
                <a:latin typeface="Proxima Nova Rg" panose="02000506030000020004" pitchFamily="50" charset="0"/>
                <a:cs typeface="Times New Roman" panose="02020603050405020304" pitchFamily="18" charset="0"/>
              </a:rPr>
              <a:t>Principio 5</a:t>
            </a:r>
          </a:p>
          <a:p>
            <a:pPr algn="ctr" defTabSz="666734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MX" sz="2800" b="1" dirty="0">
                <a:latin typeface="Proxima Nova Rg" panose="02000506030000020004" pitchFamily="50" charset="0"/>
                <a:cs typeface="Times New Roman" panose="02020603050405020304" pitchFamily="18" charset="0"/>
              </a:rPr>
              <a:t>Establecer la Estructura para el Reforzamiento de la Rendición de Cuentas</a:t>
            </a:r>
          </a:p>
        </p:txBody>
      </p:sp>
      <p:sp>
        <p:nvSpPr>
          <p:cNvPr id="12" name="Abrir llave 11">
            <a:extLst>
              <a:ext uri="{FF2B5EF4-FFF2-40B4-BE49-F238E27FC236}">
                <a16:creationId xmlns="" xmlns:a16="http://schemas.microsoft.com/office/drawing/2014/main" id="{CA4B8C48-ED3A-4312-9FD2-933DA3F53D19}"/>
              </a:ext>
            </a:extLst>
          </p:cNvPr>
          <p:cNvSpPr/>
          <p:nvPr/>
        </p:nvSpPr>
        <p:spPr>
          <a:xfrm>
            <a:off x="5764232" y="2156808"/>
            <a:ext cx="718213" cy="3111910"/>
          </a:xfrm>
          <a:prstGeom prst="leftBrace">
            <a:avLst/>
          </a:prstGeom>
          <a:ln w="5715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graphicFrame>
        <p:nvGraphicFramePr>
          <p:cNvPr id="13" name="Diagrama 12">
            <a:extLst>
              <a:ext uri="{FF2B5EF4-FFF2-40B4-BE49-F238E27FC236}">
                <a16:creationId xmlns="" xmlns:a16="http://schemas.microsoft.com/office/drawing/2014/main" id="{8F1BB224-B1A9-4637-B331-614C1F6C092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9742830"/>
              </p:ext>
            </p:extLst>
          </p:nvPr>
        </p:nvGraphicFramePr>
        <p:xfrm>
          <a:off x="6446952" y="2227435"/>
          <a:ext cx="3343221" cy="29252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4" name="Rectángulo 13">
            <a:extLst>
              <a:ext uri="{FF2B5EF4-FFF2-40B4-BE49-F238E27FC236}">
                <a16:creationId xmlns="" xmlns:a16="http://schemas.microsoft.com/office/drawing/2014/main" id="{3E6A6D35-D441-4FBA-A729-F1DE4483B343}"/>
              </a:ext>
            </a:extLst>
          </p:cNvPr>
          <p:cNvSpPr/>
          <p:nvPr/>
        </p:nvSpPr>
        <p:spPr>
          <a:xfrm>
            <a:off x="6739417" y="1477742"/>
            <a:ext cx="450001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>
                <a:latin typeface="Proxima Nova Rg" panose="02000506030000020004" pitchFamily="50" charset="0"/>
              </a:rPr>
              <a:t>PUNTOS DE INTERÉS (2)</a:t>
            </a:r>
          </a:p>
        </p:txBody>
      </p:sp>
    </p:spTree>
    <p:extLst>
      <p:ext uri="{BB962C8B-B14F-4D97-AF65-F5344CB8AC3E}">
        <p14:creationId xmlns:p14="http://schemas.microsoft.com/office/powerpoint/2010/main" val="10761798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black">
          <a:xfrm>
            <a:off x="5815781" y="3630443"/>
            <a:ext cx="5747381" cy="114776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/>
          <a:lstStyle/>
          <a:p>
            <a:pPr algn="just">
              <a:defRPr/>
            </a:pPr>
            <a:r>
              <a:rPr lang="es-ES" sz="2400" dirty="0">
                <a:latin typeface="Proxima Nova Rg" panose="02000506030000020004" pitchFamily="50" charset="0"/>
              </a:rPr>
              <a:t>Es el proceso que evalúa los riesgos a los que se enfrenta la institución en la procuración de cumplimiento de sus objetivos. Esta evaluación provee las bases para identificar los riesgos, analizarlos, catalogarlos, priorizarlos y desarrollar respuestas que mitiguen su impacto en caso de materialización, incluyendo los riesgos de corrupción.</a:t>
            </a:r>
          </a:p>
          <a:p>
            <a:pPr algn="just">
              <a:defRPr/>
            </a:pPr>
            <a:endParaRPr lang="es-ES" sz="2400" dirty="0">
              <a:latin typeface="Proxima Nova Rg" panose="02000506030000020004" pitchFamily="50" charset="0"/>
            </a:endParaRPr>
          </a:p>
          <a:p>
            <a:pPr algn="just">
              <a:defRPr/>
            </a:pPr>
            <a:endParaRPr lang="es-ES" sz="2400" dirty="0">
              <a:latin typeface="Proxima Nova Rg" panose="02000506030000020004" pitchFamily="50" charset="0"/>
            </a:endParaRPr>
          </a:p>
          <a:p>
            <a:pPr algn="just">
              <a:defRPr/>
            </a:pPr>
            <a:endParaRPr lang="es-ES" sz="2400" dirty="0">
              <a:latin typeface="Proxima Nova Rg" panose="02000506030000020004" pitchFamily="50" charset="0"/>
            </a:endParaRPr>
          </a:p>
          <a:p>
            <a:pPr algn="just">
              <a:defRPr/>
            </a:pPr>
            <a:endParaRPr lang="es-ES" sz="2400" dirty="0">
              <a:latin typeface="Proxima Nova Rg" panose="02000506030000020004" pitchFamily="50" charset="0"/>
            </a:endParaRPr>
          </a:p>
          <a:p>
            <a:pPr algn="just">
              <a:defRPr/>
            </a:pPr>
            <a:endParaRPr lang="es-ES" sz="2400" dirty="0">
              <a:latin typeface="Proxima Nova Rg" panose="02000506030000020004" pitchFamily="50" charset="0"/>
            </a:endParaRPr>
          </a:p>
          <a:p>
            <a:pPr algn="just">
              <a:defRPr/>
            </a:pPr>
            <a:endParaRPr lang="es-ES" sz="2400" dirty="0">
              <a:latin typeface="Proxima Nova Rg" panose="02000506030000020004" pitchFamily="50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68C713F2-F79D-4C8B-BBD8-88FD5D96DC4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619" y="1674323"/>
            <a:ext cx="4984317" cy="37836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Rectangle 4">
            <a:extLst>
              <a:ext uri="{FF2B5EF4-FFF2-40B4-BE49-F238E27FC236}">
                <a16:creationId xmlns="" xmlns:a16="http://schemas.microsoft.com/office/drawing/2014/main" id="{A98E0282-8CE6-4E39-9D87-107B442250EF}"/>
              </a:ext>
            </a:extLst>
          </p:cNvPr>
          <p:cNvSpPr>
            <a:spLocks noChangeArrowheads="1"/>
          </p:cNvSpPr>
          <p:nvPr/>
        </p:nvSpPr>
        <p:spPr bwMode="black">
          <a:xfrm>
            <a:off x="1071290" y="645674"/>
            <a:ext cx="9144000" cy="71913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/>
          <a:lstStyle/>
          <a:p>
            <a:pPr>
              <a:defRPr/>
            </a:pPr>
            <a:r>
              <a:rPr lang="es-ES" sz="3600" b="1" dirty="0">
                <a:latin typeface="Proxima Nova Rg" panose="02000506030000020004" pitchFamily="50" charset="0"/>
              </a:rPr>
              <a:t>Componente 2: </a:t>
            </a:r>
          </a:p>
          <a:p>
            <a:pPr>
              <a:defRPr/>
            </a:pPr>
            <a:r>
              <a:rPr lang="es-ES" sz="3600" b="1" dirty="0">
                <a:latin typeface="Proxima Nova Rg" panose="02000506030000020004" pitchFamily="50" charset="0"/>
              </a:rPr>
              <a:t>Administración de Riesgos</a:t>
            </a:r>
            <a:endParaRPr lang="es-MX" sz="3600" b="1" dirty="0">
              <a:latin typeface="Proxima Nova Rg" panose="02000506030000020004" pitchFamily="50" charset="0"/>
            </a:endParaRPr>
          </a:p>
          <a:p>
            <a:pPr>
              <a:defRPr/>
            </a:pPr>
            <a:endParaRPr lang="es-ES" sz="3600" b="1" dirty="0">
              <a:latin typeface="Proxima Nova Rg" panose="02000506030000020004" pitchFamily="50" charset="0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="" xmlns:a16="http://schemas.microsoft.com/office/drawing/2014/main" id="{5038D16A-8FF6-4C4F-911C-D38F560FD922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52049" y="104349"/>
            <a:ext cx="919241" cy="1020067"/>
          </a:xfrm>
          <a:prstGeom prst="rect">
            <a:avLst/>
          </a:prstGeom>
        </p:spPr>
      </p:pic>
      <p:graphicFrame>
        <p:nvGraphicFramePr>
          <p:cNvPr id="12" name="Diagrama 11">
            <a:extLst>
              <a:ext uri="{FF2B5EF4-FFF2-40B4-BE49-F238E27FC236}">
                <a16:creationId xmlns="" xmlns:a16="http://schemas.microsoft.com/office/drawing/2014/main" id="{95CCEF1E-17F2-4E82-B5A1-32D1EFE3E73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82705948"/>
              </p:ext>
            </p:extLst>
          </p:nvPr>
        </p:nvGraphicFramePr>
        <p:xfrm>
          <a:off x="7256206" y="4945387"/>
          <a:ext cx="4692187" cy="11477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31365832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2020615" y="1988840"/>
            <a:ext cx="8251851" cy="4032448"/>
          </a:xfrm>
          <a:prstGeom prst="rect">
            <a:avLst/>
          </a:prstGeom>
          <a:noFill/>
        </p:spPr>
      </p:sp>
      <p:sp>
        <p:nvSpPr>
          <p:cNvPr id="7" name="Forma libre 6"/>
          <p:cNvSpPr/>
          <p:nvPr/>
        </p:nvSpPr>
        <p:spPr>
          <a:xfrm>
            <a:off x="647320" y="1781759"/>
            <a:ext cx="4568610" cy="2925231"/>
          </a:xfrm>
          <a:custGeom>
            <a:avLst/>
            <a:gdLst>
              <a:gd name="connsiteX0" fmla="*/ 0 w 1952159"/>
              <a:gd name="connsiteY0" fmla="*/ 195216 h 4032448"/>
              <a:gd name="connsiteX1" fmla="*/ 195216 w 1952159"/>
              <a:gd name="connsiteY1" fmla="*/ 0 h 4032448"/>
              <a:gd name="connsiteX2" fmla="*/ 1756943 w 1952159"/>
              <a:gd name="connsiteY2" fmla="*/ 0 h 4032448"/>
              <a:gd name="connsiteX3" fmla="*/ 1952159 w 1952159"/>
              <a:gd name="connsiteY3" fmla="*/ 195216 h 4032448"/>
              <a:gd name="connsiteX4" fmla="*/ 1952159 w 1952159"/>
              <a:gd name="connsiteY4" fmla="*/ 3837232 h 4032448"/>
              <a:gd name="connsiteX5" fmla="*/ 1756943 w 1952159"/>
              <a:gd name="connsiteY5" fmla="*/ 4032448 h 4032448"/>
              <a:gd name="connsiteX6" fmla="*/ 195216 w 1952159"/>
              <a:gd name="connsiteY6" fmla="*/ 4032448 h 4032448"/>
              <a:gd name="connsiteX7" fmla="*/ 0 w 1952159"/>
              <a:gd name="connsiteY7" fmla="*/ 3837232 h 4032448"/>
              <a:gd name="connsiteX8" fmla="*/ 0 w 1952159"/>
              <a:gd name="connsiteY8" fmla="*/ 195216 h 4032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52159" h="4032448">
                <a:moveTo>
                  <a:pt x="0" y="195216"/>
                </a:moveTo>
                <a:cubicBezTo>
                  <a:pt x="0" y="87401"/>
                  <a:pt x="87401" y="0"/>
                  <a:pt x="195216" y="0"/>
                </a:cubicBezTo>
                <a:lnTo>
                  <a:pt x="1756943" y="0"/>
                </a:lnTo>
                <a:cubicBezTo>
                  <a:pt x="1864758" y="0"/>
                  <a:pt x="1952159" y="87401"/>
                  <a:pt x="1952159" y="195216"/>
                </a:cubicBezTo>
                <a:lnTo>
                  <a:pt x="1952159" y="3837232"/>
                </a:lnTo>
                <a:cubicBezTo>
                  <a:pt x="1952159" y="3945047"/>
                  <a:pt x="1864758" y="4032448"/>
                  <a:pt x="1756943" y="4032448"/>
                </a:cubicBezTo>
                <a:lnTo>
                  <a:pt x="195216" y="4032448"/>
                </a:lnTo>
                <a:cubicBezTo>
                  <a:pt x="87401" y="4032448"/>
                  <a:pt x="0" y="3945047"/>
                  <a:pt x="0" y="3837232"/>
                </a:cubicBezTo>
                <a:lnTo>
                  <a:pt x="0" y="195216"/>
                </a:lnTo>
                <a:close/>
              </a:path>
            </a:pathLst>
          </a:custGeom>
          <a:solidFill>
            <a:srgbClr val="63C180"/>
          </a:solidFill>
          <a:scene3d>
            <a:camera prst="orthographicFront"/>
            <a:lightRig rig="threePt" dir="t">
              <a:rot lat="0" lon="0" rev="7500000"/>
            </a:lightRig>
          </a:scene3d>
          <a:sp3d z="-152400" extrusionH="63500" prstMaterial="matte">
            <a:bevelT w="144450" h="6350" prst="relaxedInset"/>
            <a:contourClr>
              <a:schemeClr val="bg1"/>
            </a:contourClr>
          </a:sp3d>
        </p:spPr>
        <p:style>
          <a:lnRef idx="0">
            <a:schemeClr val="accent2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0">
            <a:schemeClr val="accent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0960" tIns="60960" rIns="60960" bIns="2883674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s-MX" sz="2400" dirty="0">
              <a:solidFill>
                <a:schemeClr val="tx1"/>
              </a:solidFill>
              <a:latin typeface="Proxima Nova Rg" panose="02000506030000020004" pitchFamily="50" charset="0"/>
              <a:cs typeface="Times New Roman" panose="02020603050405020304" pitchFamily="18" charset="0"/>
            </a:endParaRPr>
          </a:p>
          <a:p>
            <a:pPr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s-MX" sz="2400" dirty="0">
              <a:solidFill>
                <a:schemeClr val="tx1"/>
              </a:solidFill>
              <a:latin typeface="Proxima Nova Rg" panose="02000506030000020004" pitchFamily="50" charset="0"/>
              <a:cs typeface="Times New Roman" panose="02020603050405020304" pitchFamily="18" charset="0"/>
            </a:endParaRPr>
          </a:p>
          <a:p>
            <a:pPr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s-MX" sz="2400" dirty="0">
              <a:solidFill>
                <a:schemeClr val="tx1"/>
              </a:solidFill>
              <a:latin typeface="Proxima Nova Rg" panose="02000506030000020004" pitchFamily="50" charset="0"/>
              <a:cs typeface="Times New Roman" panose="02020603050405020304" pitchFamily="18" charset="0"/>
            </a:endParaRPr>
          </a:p>
          <a:p>
            <a:pPr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s-MX" sz="2400" dirty="0">
              <a:solidFill>
                <a:schemeClr val="tx1"/>
              </a:solidFill>
              <a:latin typeface="Proxima Nova Rg" panose="02000506030000020004" pitchFamily="50" charset="0"/>
              <a:cs typeface="Times New Roman" panose="02020603050405020304" pitchFamily="18" charset="0"/>
            </a:endParaRPr>
          </a:p>
          <a:p>
            <a:pPr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s-MX" sz="2400" dirty="0">
              <a:solidFill>
                <a:schemeClr val="tx1"/>
              </a:solidFill>
              <a:latin typeface="Proxima Nova Rg" panose="02000506030000020004" pitchFamily="50" charset="0"/>
              <a:cs typeface="Times New Roman" panose="02020603050405020304" pitchFamily="18" charset="0"/>
            </a:endParaRPr>
          </a:p>
          <a:p>
            <a:pPr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s-MX" sz="2400" dirty="0">
              <a:solidFill>
                <a:schemeClr val="tx1"/>
              </a:solidFill>
              <a:latin typeface="Proxima Nova Rg" panose="02000506030000020004" pitchFamily="50" charset="0"/>
              <a:cs typeface="Times New Roman" panose="02020603050405020304" pitchFamily="18" charset="0"/>
            </a:endParaRPr>
          </a:p>
          <a:p>
            <a:pPr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MX" sz="2400" dirty="0">
                <a:solidFill>
                  <a:schemeClr val="tx1"/>
                </a:solidFill>
                <a:latin typeface="Proxima Nova Rg" panose="02000506030000020004" pitchFamily="50" charset="0"/>
                <a:cs typeface="Times New Roman" panose="02020603050405020304" pitchFamily="18" charset="0"/>
              </a:rPr>
              <a:t>El titular debe instruir a la administración y, en su caso, a las unidades especializadas la definición clara de los objetivos institucionales para permitir la identificación de riesgos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="" xmlns:a16="http://schemas.microsoft.com/office/drawing/2014/main" id="{DBDDEE10-5657-49A7-B50C-428AF445E974}"/>
              </a:ext>
            </a:extLst>
          </p:cNvPr>
          <p:cNvSpPr txBox="1"/>
          <p:nvPr/>
        </p:nvSpPr>
        <p:spPr>
          <a:xfrm>
            <a:off x="-194186" y="343860"/>
            <a:ext cx="6290186" cy="10956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MX" sz="3200" b="1" dirty="0">
                <a:solidFill>
                  <a:schemeClr val="accent1"/>
                </a:solidFill>
                <a:latin typeface="Proxima Nova Rg" panose="02000506030000020004" pitchFamily="50" charset="0"/>
                <a:cs typeface="Times New Roman" panose="02020603050405020304" pitchFamily="18" charset="0"/>
              </a:rPr>
              <a:t>Principio 6</a:t>
            </a:r>
          </a:p>
          <a:p>
            <a:pPr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MX" sz="2800" b="1" dirty="0">
                <a:solidFill>
                  <a:schemeClr val="tx1"/>
                </a:solidFill>
                <a:latin typeface="Proxima Nova Rg" panose="02000506030000020004" pitchFamily="50" charset="0"/>
                <a:cs typeface="Times New Roman" panose="02020603050405020304" pitchFamily="18" charset="0"/>
              </a:rPr>
              <a:t>Definir Objetivos</a:t>
            </a:r>
          </a:p>
        </p:txBody>
      </p:sp>
      <p:sp>
        <p:nvSpPr>
          <p:cNvPr id="10" name="Abrir llave 9">
            <a:extLst>
              <a:ext uri="{FF2B5EF4-FFF2-40B4-BE49-F238E27FC236}">
                <a16:creationId xmlns="" xmlns:a16="http://schemas.microsoft.com/office/drawing/2014/main" id="{BCF990EC-A732-4875-8732-C806A6F07F21}"/>
              </a:ext>
            </a:extLst>
          </p:cNvPr>
          <p:cNvSpPr/>
          <p:nvPr/>
        </p:nvSpPr>
        <p:spPr>
          <a:xfrm>
            <a:off x="5764232" y="2156808"/>
            <a:ext cx="718213" cy="2012236"/>
          </a:xfrm>
          <a:prstGeom prst="leftBrace">
            <a:avLst/>
          </a:prstGeom>
          <a:ln w="57150">
            <a:solidFill>
              <a:srgbClr val="63C1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graphicFrame>
        <p:nvGraphicFramePr>
          <p:cNvPr id="11" name="Diagrama 10">
            <a:extLst>
              <a:ext uri="{FF2B5EF4-FFF2-40B4-BE49-F238E27FC236}">
                <a16:creationId xmlns="" xmlns:a16="http://schemas.microsoft.com/office/drawing/2014/main" id="{01C3D99F-60E6-4301-B7AD-354CA69B7F8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74384738"/>
              </p:ext>
            </p:extLst>
          </p:nvPr>
        </p:nvGraphicFramePr>
        <p:xfrm>
          <a:off x="6482445" y="1595834"/>
          <a:ext cx="3343221" cy="29252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2" name="Rectángulo 11">
            <a:extLst>
              <a:ext uri="{FF2B5EF4-FFF2-40B4-BE49-F238E27FC236}">
                <a16:creationId xmlns="" xmlns:a16="http://schemas.microsoft.com/office/drawing/2014/main" id="{213F6DBE-43FF-4F4D-8D30-430BA25E94AD}"/>
              </a:ext>
            </a:extLst>
          </p:cNvPr>
          <p:cNvSpPr/>
          <p:nvPr/>
        </p:nvSpPr>
        <p:spPr>
          <a:xfrm>
            <a:off x="6877850" y="1907121"/>
            <a:ext cx="450001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>
                <a:latin typeface="Proxima Nova Rg" panose="02000506030000020004" pitchFamily="50" charset="0"/>
              </a:rPr>
              <a:t>PUNTOS DE INTERÉS (1)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="" xmlns:a16="http://schemas.microsoft.com/office/drawing/2014/main" id="{78399471-5EC1-4431-93FA-089F5C72CCDA}"/>
              </a:ext>
            </a:extLst>
          </p:cNvPr>
          <p:cNvSpPr txBox="1"/>
          <p:nvPr/>
        </p:nvSpPr>
        <p:spPr>
          <a:xfrm>
            <a:off x="6874909" y="3782401"/>
            <a:ext cx="505653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b="1" dirty="0">
                <a:latin typeface="Proxima Nova Rg" panose="02000506030000020004" pitchFamily="50" charset="0"/>
              </a:rPr>
              <a:t>Diversos Tipos:</a:t>
            </a:r>
          </a:p>
          <a:p>
            <a:endParaRPr lang="es-MX" b="1" dirty="0">
              <a:latin typeface="Proxima Nova Rg" panose="02000506030000020004" pitchFamily="50" charset="0"/>
            </a:endParaRPr>
          </a:p>
          <a:p>
            <a:pPr marL="649287" indent="-285750">
              <a:buFont typeface="Courier New" panose="02070309020205020404" pitchFamily="49" charset="0"/>
              <a:buChar char="o"/>
            </a:pPr>
            <a:r>
              <a:rPr lang="es-MX" dirty="0">
                <a:latin typeface="Proxima Nova Rg" panose="02000506030000020004" pitchFamily="50" charset="0"/>
              </a:rPr>
              <a:t>Operación, </a:t>
            </a:r>
          </a:p>
          <a:p>
            <a:pPr marL="649287" indent="-285750">
              <a:buFont typeface="Courier New" panose="02070309020205020404" pitchFamily="49" charset="0"/>
              <a:buChar char="o"/>
            </a:pPr>
            <a:r>
              <a:rPr lang="es-MX" dirty="0">
                <a:latin typeface="Proxima Nova Rg" panose="02000506030000020004" pitchFamily="50" charset="0"/>
              </a:rPr>
              <a:t>Financieros, </a:t>
            </a:r>
          </a:p>
          <a:p>
            <a:pPr marL="649287" indent="-285750">
              <a:buFont typeface="Courier New" panose="02070309020205020404" pitchFamily="49" charset="0"/>
              <a:buChar char="o"/>
            </a:pPr>
            <a:r>
              <a:rPr lang="es-MX" dirty="0">
                <a:latin typeface="Proxima Nova Rg" panose="02000506030000020004" pitchFamily="50" charset="0"/>
              </a:rPr>
              <a:t>No financieros, </a:t>
            </a:r>
          </a:p>
          <a:p>
            <a:pPr marL="649287" indent="-285750">
              <a:buFont typeface="Courier New" panose="02070309020205020404" pitchFamily="49" charset="0"/>
              <a:buChar char="o"/>
            </a:pPr>
            <a:r>
              <a:rPr lang="es-MX" dirty="0">
                <a:latin typeface="Proxima Nova Rg" panose="02000506030000020004" pitchFamily="50" charset="0"/>
              </a:rPr>
              <a:t>De cumplimiento.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1871105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Diagrama 8"/>
          <p:cNvGraphicFramePr/>
          <p:nvPr>
            <p:extLst>
              <p:ext uri="{D42A27DB-BD31-4B8C-83A1-F6EECF244321}">
                <p14:modId xmlns:p14="http://schemas.microsoft.com/office/powerpoint/2010/main" val="161641366"/>
              </p:ext>
            </p:extLst>
          </p:nvPr>
        </p:nvGraphicFramePr>
        <p:xfrm>
          <a:off x="2399928" y="1379348"/>
          <a:ext cx="7216020" cy="43539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10" name="Conector recto de flecha 9"/>
          <p:cNvCxnSpPr>
            <a:cxnSpLocks/>
          </p:cNvCxnSpPr>
          <p:nvPr/>
        </p:nvCxnSpPr>
        <p:spPr>
          <a:xfrm>
            <a:off x="6769972" y="1379348"/>
            <a:ext cx="3022100" cy="3673099"/>
          </a:xfrm>
          <a:prstGeom prst="straightConnector1">
            <a:avLst/>
          </a:prstGeom>
          <a:ln w="76200">
            <a:solidFill>
              <a:schemeClr val="accent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uadroTexto 10"/>
          <p:cNvSpPr txBox="1"/>
          <p:nvPr/>
        </p:nvSpPr>
        <p:spPr>
          <a:xfrm>
            <a:off x="221226" y="306271"/>
            <a:ext cx="72160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600" b="1" dirty="0">
                <a:latin typeface="Proxima Nova Rg" panose="02000506030000020004" pitchFamily="50" charset="0"/>
              </a:rPr>
              <a:t>Despliegue de objetivos y metas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="" xmlns:a16="http://schemas.microsoft.com/office/drawing/2014/main" id="{C84168B5-DC34-4771-BD84-4510937CE07D}"/>
              </a:ext>
            </a:extLst>
          </p:cNvPr>
          <p:cNvSpPr txBox="1"/>
          <p:nvPr/>
        </p:nvSpPr>
        <p:spPr>
          <a:xfrm>
            <a:off x="-820758" y="2508011"/>
            <a:ext cx="52767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2000" b="1" dirty="0">
                <a:latin typeface="Proxima Nova Rg" panose="02000506030000020004" pitchFamily="50" charset="0"/>
                <a:hlinkClick r:id="rId7"/>
              </a:rPr>
              <a:t>www.coahuila.gob.mx</a:t>
            </a:r>
            <a:endParaRPr lang="es-ES" sz="2000" b="1" dirty="0">
              <a:latin typeface="Proxima Nova Rg" panose="02000506030000020004" pitchFamily="50" charset="0"/>
            </a:endParaRPr>
          </a:p>
          <a:p>
            <a:pPr algn="r"/>
            <a:endParaRPr lang="es-MX" sz="2000" b="1" dirty="0">
              <a:latin typeface="Proxima Nova Rg" panose="02000506030000020004" pitchFamily="50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BCF3E6B9-1B2C-424E-A75A-0954F4CC601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0000" t="25580" r="11088" b="50000"/>
          <a:stretch/>
        </p:blipFill>
        <p:spPr>
          <a:xfrm>
            <a:off x="1553186" y="952602"/>
            <a:ext cx="3186114" cy="15130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846281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3 CuadroTexto"/>
          <p:cNvSpPr txBox="1"/>
          <p:nvPr/>
        </p:nvSpPr>
        <p:spPr>
          <a:xfrm>
            <a:off x="1186542" y="2278412"/>
            <a:ext cx="91440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dirty="0">
                <a:latin typeface="Proxima Nova Rg" panose="02000506030000020004" pitchFamily="50" charset="0"/>
                <a:ea typeface="Gulim" panose="020B0600000101010101" pitchFamily="34" charset="-127"/>
              </a:rPr>
              <a:t>Proporcionar información del Modelo Estatal del Marco Integrado de Control Interno</a:t>
            </a:r>
            <a:r>
              <a:rPr lang="es-MX" sz="3200" dirty="0">
                <a:latin typeface="Proxima Nova Rg" panose="02000506030000020004" pitchFamily="50" charset="0"/>
                <a:ea typeface="Gulim" panose="020B0600000101010101" pitchFamily="34" charset="-127"/>
              </a:rPr>
              <a:t>, de tal manera que le permita conocer el panorama engloba  de implementación en la Administración Pública Estatal, para su correcta aplicación.</a:t>
            </a:r>
            <a:endParaRPr lang="es-ES" sz="3200" dirty="0">
              <a:latin typeface="Proxima Nova Rg" panose="02000506030000020004" pitchFamily="50" charset="0"/>
              <a:ea typeface="Gulim" panose="020B0600000101010101" pitchFamily="34" charset="-127"/>
            </a:endParaRPr>
          </a:p>
          <a:p>
            <a:pPr algn="ctr"/>
            <a:endParaRPr lang="es-ES" sz="3200" dirty="0">
              <a:latin typeface="Proxima Nova Rg" panose="02000506030000020004" pitchFamily="50" charset="0"/>
              <a:ea typeface="Gulim" panose="020B0600000101010101" pitchFamily="34" charset="-127"/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black">
          <a:xfrm>
            <a:off x="1847528" y="716420"/>
            <a:ext cx="6715172" cy="71913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/>
          <a:lstStyle/>
          <a:p>
            <a:pPr>
              <a:defRPr/>
            </a:pPr>
            <a:r>
              <a:rPr lang="es-MX" sz="4800" dirty="0">
                <a:solidFill>
                  <a:schemeClr val="tx1">
                    <a:lumMod val="65000"/>
                    <a:lumOff val="35000"/>
                  </a:schemeClr>
                </a:solidFill>
                <a:latin typeface="Proxima Nova Th" panose="02000506030000020004" pitchFamily="2" charset="0"/>
              </a:rPr>
              <a:t>OBJETIVO</a:t>
            </a:r>
            <a:endParaRPr lang="es-ES" sz="4800" dirty="0">
              <a:solidFill>
                <a:schemeClr val="tx1">
                  <a:lumMod val="65000"/>
                  <a:lumOff val="35000"/>
                </a:schemeClr>
              </a:solidFill>
              <a:latin typeface="Proxima Nova Th" panose="02000506030000020004" pitchFamily="2" charset="0"/>
            </a:endParaRPr>
          </a:p>
        </p:txBody>
      </p:sp>
      <p:grpSp>
        <p:nvGrpSpPr>
          <p:cNvPr id="6" name="object 8">
            <a:extLst>
              <a:ext uri="{FF2B5EF4-FFF2-40B4-BE49-F238E27FC236}">
                <a16:creationId xmlns="" xmlns:a16="http://schemas.microsoft.com/office/drawing/2014/main" id="{5407D3E8-F4FC-4D17-90D3-48FC8724DED8}"/>
              </a:ext>
            </a:extLst>
          </p:cNvPr>
          <p:cNvGrpSpPr/>
          <p:nvPr/>
        </p:nvGrpSpPr>
        <p:grpSpPr>
          <a:xfrm>
            <a:off x="834581" y="1531338"/>
            <a:ext cx="9170035" cy="71755"/>
            <a:chOff x="-12191" y="1513332"/>
            <a:chExt cx="9170035" cy="71755"/>
          </a:xfrm>
        </p:grpSpPr>
        <p:sp>
          <p:nvSpPr>
            <p:cNvPr id="7" name="object 9">
              <a:extLst>
                <a:ext uri="{FF2B5EF4-FFF2-40B4-BE49-F238E27FC236}">
                  <a16:creationId xmlns="" xmlns:a16="http://schemas.microsoft.com/office/drawing/2014/main" id="{AE10BF16-6DB5-4572-8DD0-01671FFD3D61}"/>
                </a:ext>
              </a:extLst>
            </p:cNvPr>
            <p:cNvSpPr/>
            <p:nvPr/>
          </p:nvSpPr>
          <p:spPr>
            <a:xfrm>
              <a:off x="762" y="1526286"/>
              <a:ext cx="9144000" cy="45720"/>
            </a:xfrm>
            <a:custGeom>
              <a:avLst/>
              <a:gdLst/>
              <a:ahLst/>
              <a:cxnLst/>
              <a:rect l="l" t="t" r="r" b="b"/>
              <a:pathLst>
                <a:path w="9144000" h="45719">
                  <a:moveTo>
                    <a:pt x="9144000" y="0"/>
                  </a:moveTo>
                  <a:lnTo>
                    <a:pt x="0" y="0"/>
                  </a:lnTo>
                  <a:lnTo>
                    <a:pt x="0" y="45720"/>
                  </a:lnTo>
                  <a:lnTo>
                    <a:pt x="9144000" y="45720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7E7E7E"/>
            </a:solidFill>
            <a:ln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10">
              <a:extLst>
                <a:ext uri="{FF2B5EF4-FFF2-40B4-BE49-F238E27FC236}">
                  <a16:creationId xmlns="" xmlns:a16="http://schemas.microsoft.com/office/drawing/2014/main" id="{D60DDF09-8E96-448E-84BC-A9537453134C}"/>
                </a:ext>
              </a:extLst>
            </p:cNvPr>
            <p:cNvSpPr/>
            <p:nvPr/>
          </p:nvSpPr>
          <p:spPr>
            <a:xfrm>
              <a:off x="762" y="1526286"/>
              <a:ext cx="9144000" cy="45720"/>
            </a:xfrm>
            <a:custGeom>
              <a:avLst/>
              <a:gdLst/>
              <a:ahLst/>
              <a:cxnLst/>
              <a:rect l="l" t="t" r="r" b="b"/>
              <a:pathLst>
                <a:path w="9144000" h="45719">
                  <a:moveTo>
                    <a:pt x="0" y="45720"/>
                  </a:moveTo>
                  <a:lnTo>
                    <a:pt x="9144000" y="45720"/>
                  </a:lnTo>
                  <a:lnTo>
                    <a:pt x="9144000" y="0"/>
                  </a:lnTo>
                  <a:lnTo>
                    <a:pt x="0" y="0"/>
                  </a:lnTo>
                  <a:lnTo>
                    <a:pt x="0" y="45720"/>
                  </a:lnTo>
                  <a:close/>
                </a:path>
              </a:pathLst>
            </a:custGeom>
            <a:ln w="25908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2" name="Imagen 11">
            <a:extLst>
              <a:ext uri="{FF2B5EF4-FFF2-40B4-BE49-F238E27FC236}">
                <a16:creationId xmlns="" xmlns:a16="http://schemas.microsoft.com/office/drawing/2014/main" id="{C1775289-77E5-43E6-92B1-3BB6D4E77E2B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889154" y="524225"/>
            <a:ext cx="919241" cy="1020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12473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8F9E8D03-5208-4615-A767-A05D6177D9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0379" y="2707897"/>
            <a:ext cx="4995712" cy="3327913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="" xmlns:a16="http://schemas.microsoft.com/office/drawing/2014/main" id="{05D92DC4-55B4-4AF9-BBD1-1480A7E9763A}"/>
              </a:ext>
            </a:extLst>
          </p:cNvPr>
          <p:cNvSpPr txBox="1"/>
          <p:nvPr/>
        </p:nvSpPr>
        <p:spPr>
          <a:xfrm>
            <a:off x="368792" y="1681318"/>
            <a:ext cx="849944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800" b="1" dirty="0"/>
              <a:t>¿En el desempeño de tu función </a:t>
            </a:r>
          </a:p>
          <a:p>
            <a:r>
              <a:rPr lang="es-ES" sz="4800" b="1" dirty="0"/>
              <a:t>qué riesgos enfrentas?</a:t>
            </a:r>
            <a:endParaRPr lang="es-MX" sz="4800" b="1" dirty="0"/>
          </a:p>
        </p:txBody>
      </p:sp>
    </p:spTree>
    <p:extLst>
      <p:ext uri="{BB962C8B-B14F-4D97-AF65-F5344CB8AC3E}">
        <p14:creationId xmlns:p14="http://schemas.microsoft.com/office/powerpoint/2010/main" val="744400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ángulo 14"/>
          <p:cNvSpPr/>
          <p:nvPr/>
        </p:nvSpPr>
        <p:spPr>
          <a:xfrm>
            <a:off x="8578090" y="1530759"/>
            <a:ext cx="338660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Courier New" panose="02070309020205020404" pitchFamily="49" charset="0"/>
              <a:buChar char="o"/>
            </a:pPr>
            <a:r>
              <a:rPr lang="es-ES" sz="1400" dirty="0">
                <a:latin typeface="Proxima Nova Rg" panose="02000506030000020004" pitchFamily="50" charset="0"/>
              </a:rPr>
              <a:t>Identificar los riesgos asociados con el mandato institucional, plan estratégico, los objetivos del PND, PED, programas sectoriales etc.</a:t>
            </a:r>
          </a:p>
          <a:p>
            <a:pPr marL="285750" indent="-285750" algn="just">
              <a:buFont typeface="Courier New" panose="02070309020205020404" pitchFamily="49" charset="0"/>
              <a:buChar char="o"/>
            </a:pPr>
            <a:endParaRPr lang="es-ES" sz="1400" dirty="0">
              <a:latin typeface="Proxima Nova Rg" panose="02000506030000020004" pitchFamily="50" charset="0"/>
            </a:endParaRPr>
          </a:p>
          <a:p>
            <a:pPr marL="285750" indent="-285750" algn="just">
              <a:buFont typeface="Courier New" panose="02070309020205020404" pitchFamily="49" charset="0"/>
              <a:buChar char="o"/>
            </a:pPr>
            <a:r>
              <a:rPr lang="es-ES" sz="1400" dirty="0">
                <a:latin typeface="Proxima Nova Rg" panose="02000506030000020004" pitchFamily="50" charset="0"/>
              </a:rPr>
              <a:t>Identificar los riesgo que impactan en el logro de los objetivos de  la institución</a:t>
            </a:r>
          </a:p>
          <a:p>
            <a:pPr marL="285750" indent="-285750" algn="just">
              <a:buFont typeface="Courier New" panose="02070309020205020404" pitchFamily="49" charset="0"/>
              <a:buChar char="o"/>
            </a:pPr>
            <a:endParaRPr lang="es-MX" sz="1400" dirty="0">
              <a:latin typeface="Proxima Nova Rg" panose="02000506030000020004" pitchFamily="50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="" xmlns:a16="http://schemas.microsoft.com/office/drawing/2014/main" id="{0F4195F4-D84E-46A2-8D71-CF383155F984}"/>
              </a:ext>
            </a:extLst>
          </p:cNvPr>
          <p:cNvSpPr txBox="1"/>
          <p:nvPr/>
        </p:nvSpPr>
        <p:spPr>
          <a:xfrm>
            <a:off x="139486" y="94970"/>
            <a:ext cx="6292312" cy="14834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MX" sz="3200" b="1" dirty="0">
                <a:solidFill>
                  <a:schemeClr val="accent1"/>
                </a:solidFill>
                <a:latin typeface="Proxima Nova Rg" panose="02000506030000020004" pitchFamily="50" charset="0"/>
                <a:cs typeface="Times New Roman" panose="02020603050405020304" pitchFamily="18" charset="0"/>
              </a:rPr>
              <a:t>Principio 7</a:t>
            </a:r>
          </a:p>
          <a:p>
            <a:pPr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MX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oxima Nova Rg" panose="02000506030000020004" pitchFamily="50" charset="0"/>
                <a:cs typeface="Times New Roman" panose="02020603050405020304" pitchFamily="18" charset="0"/>
              </a:rPr>
              <a:t>Identificar</a:t>
            </a:r>
            <a:r>
              <a:rPr lang="es-MX" sz="2800" b="1" dirty="0">
                <a:solidFill>
                  <a:schemeClr val="tx1"/>
                </a:solidFill>
                <a:latin typeface="Proxima Nova Rg" panose="02000506030000020004" pitchFamily="50" charset="0"/>
                <a:cs typeface="Times New Roman" panose="02020603050405020304" pitchFamily="18" charset="0"/>
              </a:rPr>
              <a:t>, Analizar y Responder al Riesgo</a:t>
            </a:r>
          </a:p>
        </p:txBody>
      </p:sp>
      <p:sp>
        <p:nvSpPr>
          <p:cNvPr id="11" name="Forma libre 6">
            <a:extLst>
              <a:ext uri="{FF2B5EF4-FFF2-40B4-BE49-F238E27FC236}">
                <a16:creationId xmlns="" xmlns:a16="http://schemas.microsoft.com/office/drawing/2014/main" id="{C04AE18F-A079-44F5-8388-2F37E3D8AB9F}"/>
              </a:ext>
            </a:extLst>
          </p:cNvPr>
          <p:cNvSpPr/>
          <p:nvPr/>
        </p:nvSpPr>
        <p:spPr>
          <a:xfrm>
            <a:off x="458949" y="2297552"/>
            <a:ext cx="3933357" cy="3043910"/>
          </a:xfrm>
          <a:custGeom>
            <a:avLst/>
            <a:gdLst>
              <a:gd name="connsiteX0" fmla="*/ 0 w 1952159"/>
              <a:gd name="connsiteY0" fmla="*/ 195216 h 4032448"/>
              <a:gd name="connsiteX1" fmla="*/ 195216 w 1952159"/>
              <a:gd name="connsiteY1" fmla="*/ 0 h 4032448"/>
              <a:gd name="connsiteX2" fmla="*/ 1756943 w 1952159"/>
              <a:gd name="connsiteY2" fmla="*/ 0 h 4032448"/>
              <a:gd name="connsiteX3" fmla="*/ 1952159 w 1952159"/>
              <a:gd name="connsiteY3" fmla="*/ 195216 h 4032448"/>
              <a:gd name="connsiteX4" fmla="*/ 1952159 w 1952159"/>
              <a:gd name="connsiteY4" fmla="*/ 3837232 h 4032448"/>
              <a:gd name="connsiteX5" fmla="*/ 1756943 w 1952159"/>
              <a:gd name="connsiteY5" fmla="*/ 4032448 h 4032448"/>
              <a:gd name="connsiteX6" fmla="*/ 195216 w 1952159"/>
              <a:gd name="connsiteY6" fmla="*/ 4032448 h 4032448"/>
              <a:gd name="connsiteX7" fmla="*/ 0 w 1952159"/>
              <a:gd name="connsiteY7" fmla="*/ 3837232 h 4032448"/>
              <a:gd name="connsiteX8" fmla="*/ 0 w 1952159"/>
              <a:gd name="connsiteY8" fmla="*/ 195216 h 4032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52159" h="4032448">
                <a:moveTo>
                  <a:pt x="0" y="195216"/>
                </a:moveTo>
                <a:cubicBezTo>
                  <a:pt x="0" y="87401"/>
                  <a:pt x="87401" y="0"/>
                  <a:pt x="195216" y="0"/>
                </a:cubicBezTo>
                <a:lnTo>
                  <a:pt x="1756943" y="0"/>
                </a:lnTo>
                <a:cubicBezTo>
                  <a:pt x="1864758" y="0"/>
                  <a:pt x="1952159" y="87401"/>
                  <a:pt x="1952159" y="195216"/>
                </a:cubicBezTo>
                <a:lnTo>
                  <a:pt x="1952159" y="3837232"/>
                </a:lnTo>
                <a:cubicBezTo>
                  <a:pt x="1952159" y="3945047"/>
                  <a:pt x="1864758" y="4032448"/>
                  <a:pt x="1756943" y="4032448"/>
                </a:cubicBezTo>
                <a:lnTo>
                  <a:pt x="195216" y="4032448"/>
                </a:lnTo>
                <a:cubicBezTo>
                  <a:pt x="87401" y="4032448"/>
                  <a:pt x="0" y="3945047"/>
                  <a:pt x="0" y="3837232"/>
                </a:cubicBezTo>
                <a:lnTo>
                  <a:pt x="0" y="195216"/>
                </a:lnTo>
                <a:close/>
              </a:path>
            </a:pathLst>
          </a:custGeom>
          <a:solidFill>
            <a:srgbClr val="63C180"/>
          </a:solidFill>
          <a:scene3d>
            <a:camera prst="orthographicFront"/>
            <a:lightRig rig="threePt" dir="t">
              <a:rot lat="0" lon="0" rev="7500000"/>
            </a:lightRig>
          </a:scene3d>
          <a:sp3d z="-152400" extrusionH="63500" prstMaterial="matte">
            <a:bevelT w="144450" h="6350" prst="relaxedInset"/>
            <a:contourClr>
              <a:schemeClr val="bg1"/>
            </a:contourClr>
          </a:sp3d>
        </p:spPr>
        <p:style>
          <a:lnRef idx="0">
            <a:schemeClr val="accent2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0">
            <a:schemeClr val="accent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0960" tIns="60960" rIns="60960" bIns="2883674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s-MX" sz="2400" dirty="0">
              <a:solidFill>
                <a:schemeClr val="tx1"/>
              </a:solidFill>
              <a:latin typeface="Proxima Nova Rg" panose="02000506030000020004" pitchFamily="50" charset="0"/>
              <a:cs typeface="Times New Roman" panose="02020603050405020304" pitchFamily="18" charset="0"/>
            </a:endParaRPr>
          </a:p>
          <a:p>
            <a:pPr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s-MX" sz="2400" dirty="0">
              <a:solidFill>
                <a:schemeClr val="tx1"/>
              </a:solidFill>
              <a:latin typeface="Proxima Nova Rg" panose="02000506030000020004" pitchFamily="50" charset="0"/>
              <a:cs typeface="Times New Roman" panose="02020603050405020304" pitchFamily="18" charset="0"/>
            </a:endParaRPr>
          </a:p>
          <a:p>
            <a:pPr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s-MX" sz="2400" dirty="0">
              <a:solidFill>
                <a:schemeClr val="tx1"/>
              </a:solidFill>
              <a:latin typeface="Proxima Nova Rg" panose="02000506030000020004" pitchFamily="50" charset="0"/>
              <a:cs typeface="Times New Roman" panose="02020603050405020304" pitchFamily="18" charset="0"/>
            </a:endParaRPr>
          </a:p>
          <a:p>
            <a:pPr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s-MX" sz="2400" dirty="0">
              <a:solidFill>
                <a:schemeClr val="tx1"/>
              </a:solidFill>
              <a:latin typeface="Proxima Nova Rg" panose="02000506030000020004" pitchFamily="50" charset="0"/>
              <a:cs typeface="Times New Roman" panose="02020603050405020304" pitchFamily="18" charset="0"/>
            </a:endParaRPr>
          </a:p>
          <a:p>
            <a:pPr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s-MX" sz="2400" dirty="0">
              <a:solidFill>
                <a:schemeClr val="tx1"/>
              </a:solidFill>
              <a:latin typeface="Proxima Nova Rg" panose="02000506030000020004" pitchFamily="50" charset="0"/>
              <a:cs typeface="Times New Roman" panose="02020603050405020304" pitchFamily="18" charset="0"/>
            </a:endParaRPr>
          </a:p>
          <a:p>
            <a:pPr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s-MX" sz="2400" dirty="0">
              <a:solidFill>
                <a:schemeClr val="tx1"/>
              </a:solidFill>
              <a:latin typeface="Proxima Nova Rg" panose="02000506030000020004" pitchFamily="50" charset="0"/>
              <a:cs typeface="Times New Roman" panose="02020603050405020304" pitchFamily="18" charset="0"/>
            </a:endParaRPr>
          </a:p>
          <a:p>
            <a:pPr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MX" sz="2400" b="1" dirty="0">
                <a:solidFill>
                  <a:schemeClr val="tx1"/>
                </a:solidFill>
                <a:latin typeface="Proxima Nova Rg" panose="02000506030000020004" pitchFamily="50" charset="0"/>
                <a:cs typeface="Times New Roman" panose="02020603050405020304" pitchFamily="18" charset="0"/>
              </a:rPr>
              <a:t>La </a:t>
            </a:r>
            <a:r>
              <a:rPr lang="es-MX" sz="2400" b="1" u="sng" dirty="0">
                <a:solidFill>
                  <a:schemeClr val="tx1"/>
                </a:solidFill>
                <a:latin typeface="Proxima Nova Rg" panose="02000506030000020004" pitchFamily="50" charset="0"/>
                <a:cs typeface="Times New Roman" panose="02020603050405020304" pitchFamily="18" charset="0"/>
              </a:rPr>
              <a:t>Administración</a:t>
            </a:r>
            <a:r>
              <a:rPr lang="es-MX" sz="2400" dirty="0">
                <a:solidFill>
                  <a:schemeClr val="tx1"/>
                </a:solidFill>
                <a:latin typeface="Proxima Nova Rg" panose="02000506030000020004" pitchFamily="50" charset="0"/>
                <a:cs typeface="Times New Roman" panose="02020603050405020304" pitchFamily="18" charset="0"/>
              </a:rPr>
              <a:t>, debe identificar, analizar y responder a los </a:t>
            </a:r>
            <a:r>
              <a:rPr lang="es-MX" sz="2400" u="sng" dirty="0">
                <a:solidFill>
                  <a:schemeClr val="tx1"/>
                </a:solidFill>
                <a:latin typeface="Proxima Nova Rg" panose="02000506030000020004" pitchFamily="50" charset="0"/>
                <a:cs typeface="Times New Roman" panose="02020603050405020304" pitchFamily="18" charset="0"/>
              </a:rPr>
              <a:t>riesgos </a:t>
            </a:r>
            <a:r>
              <a:rPr lang="es-MX" sz="2400" dirty="0">
                <a:solidFill>
                  <a:schemeClr val="tx1"/>
                </a:solidFill>
                <a:latin typeface="Proxima Nova Rg" panose="02000506030000020004" pitchFamily="50" charset="0"/>
                <a:cs typeface="Times New Roman" panose="02020603050405020304" pitchFamily="18" charset="0"/>
              </a:rPr>
              <a:t>relacionados  con el cumplimiento de los objetivos institucionales.</a:t>
            </a:r>
          </a:p>
        </p:txBody>
      </p:sp>
      <p:sp>
        <p:nvSpPr>
          <p:cNvPr id="12" name="Abrir llave 11">
            <a:extLst>
              <a:ext uri="{FF2B5EF4-FFF2-40B4-BE49-F238E27FC236}">
                <a16:creationId xmlns="" xmlns:a16="http://schemas.microsoft.com/office/drawing/2014/main" id="{DAD1D818-4555-45A8-9CEF-47697B275F02}"/>
              </a:ext>
            </a:extLst>
          </p:cNvPr>
          <p:cNvSpPr/>
          <p:nvPr/>
        </p:nvSpPr>
        <p:spPr>
          <a:xfrm>
            <a:off x="4744791" y="2059640"/>
            <a:ext cx="433587" cy="3669069"/>
          </a:xfrm>
          <a:prstGeom prst="leftBrace">
            <a:avLst/>
          </a:prstGeom>
          <a:ln w="57150">
            <a:solidFill>
              <a:srgbClr val="63C1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="" xmlns:a16="http://schemas.microsoft.com/office/drawing/2014/main" id="{BD0D6C77-5C7F-4645-BAFA-5196BE12991A}"/>
              </a:ext>
            </a:extLst>
          </p:cNvPr>
          <p:cNvSpPr txBox="1"/>
          <p:nvPr/>
        </p:nvSpPr>
        <p:spPr>
          <a:xfrm>
            <a:off x="5228742" y="1616508"/>
            <a:ext cx="62923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b="1" dirty="0">
                <a:latin typeface="Proxima Nova Rg" panose="02000506030000020004" pitchFamily="50" charset="0"/>
              </a:rPr>
              <a:t>PUNTOS DE INTERÉS (3)</a:t>
            </a:r>
          </a:p>
        </p:txBody>
      </p:sp>
      <p:graphicFrame>
        <p:nvGraphicFramePr>
          <p:cNvPr id="16" name="Diagrama 15">
            <a:extLst>
              <a:ext uri="{FF2B5EF4-FFF2-40B4-BE49-F238E27FC236}">
                <a16:creationId xmlns="" xmlns:a16="http://schemas.microsoft.com/office/drawing/2014/main" id="{82F7DEBD-5D24-4737-9EF1-CAA250F7AA6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34846567"/>
              </p:ext>
            </p:extLst>
          </p:nvPr>
        </p:nvGraphicFramePr>
        <p:xfrm>
          <a:off x="5179870" y="1271426"/>
          <a:ext cx="2913329" cy="44572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7" name="Abrir llave 16">
            <a:extLst>
              <a:ext uri="{FF2B5EF4-FFF2-40B4-BE49-F238E27FC236}">
                <a16:creationId xmlns="" xmlns:a16="http://schemas.microsoft.com/office/drawing/2014/main" id="{167D03F1-09B7-4F1F-87CC-B1F77A944CAA}"/>
              </a:ext>
            </a:extLst>
          </p:cNvPr>
          <p:cNvSpPr/>
          <p:nvPr/>
        </p:nvSpPr>
        <p:spPr>
          <a:xfrm>
            <a:off x="8218984" y="1437125"/>
            <a:ext cx="718213" cy="1933709"/>
          </a:xfrm>
          <a:prstGeom prst="leftBrace">
            <a:avLst/>
          </a:prstGeom>
          <a:ln w="12700">
            <a:solidFill>
              <a:srgbClr val="63C1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="" xmlns:a16="http://schemas.microsoft.com/office/drawing/2014/main" id="{D8C09CFF-AA72-4024-8685-0D9AD98D4AA5}"/>
              </a:ext>
            </a:extLst>
          </p:cNvPr>
          <p:cNvSpPr txBox="1"/>
          <p:nvPr/>
        </p:nvSpPr>
        <p:spPr>
          <a:xfrm>
            <a:off x="8710762" y="3600139"/>
            <a:ext cx="338660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Courier New" panose="02070309020205020404" pitchFamily="49" charset="0"/>
              <a:buChar char="o"/>
            </a:pPr>
            <a:r>
              <a:rPr lang="es-ES" sz="1400" dirty="0">
                <a:latin typeface="Proxima Nova Rg" panose="02000506030000020004" pitchFamily="50" charset="0"/>
              </a:rPr>
              <a:t>Aplicación de la metodología MARI para los  analizar riesgos.</a:t>
            </a:r>
          </a:p>
        </p:txBody>
      </p:sp>
      <p:sp>
        <p:nvSpPr>
          <p:cNvPr id="19" name="Abrir llave 18">
            <a:extLst>
              <a:ext uri="{FF2B5EF4-FFF2-40B4-BE49-F238E27FC236}">
                <a16:creationId xmlns="" xmlns:a16="http://schemas.microsoft.com/office/drawing/2014/main" id="{091FE865-ADCA-4D5C-93F3-5288521ED18A}"/>
              </a:ext>
            </a:extLst>
          </p:cNvPr>
          <p:cNvSpPr/>
          <p:nvPr/>
        </p:nvSpPr>
        <p:spPr>
          <a:xfrm>
            <a:off x="8218984" y="3521575"/>
            <a:ext cx="718213" cy="738664"/>
          </a:xfrm>
          <a:prstGeom prst="leftBrace">
            <a:avLst/>
          </a:prstGeom>
          <a:ln w="12700">
            <a:solidFill>
              <a:srgbClr val="63C1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0" name="Abrir llave 19">
            <a:extLst>
              <a:ext uri="{FF2B5EF4-FFF2-40B4-BE49-F238E27FC236}">
                <a16:creationId xmlns="" xmlns:a16="http://schemas.microsoft.com/office/drawing/2014/main" id="{AFB061A4-6940-49AE-8FA1-F93D85B582DB}"/>
              </a:ext>
            </a:extLst>
          </p:cNvPr>
          <p:cNvSpPr/>
          <p:nvPr/>
        </p:nvSpPr>
        <p:spPr>
          <a:xfrm>
            <a:off x="8199228" y="4434797"/>
            <a:ext cx="718213" cy="954107"/>
          </a:xfrm>
          <a:prstGeom prst="leftBrace">
            <a:avLst/>
          </a:prstGeom>
          <a:ln w="12700">
            <a:solidFill>
              <a:srgbClr val="63C1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1" name="CuadroTexto 20">
            <a:extLst>
              <a:ext uri="{FF2B5EF4-FFF2-40B4-BE49-F238E27FC236}">
                <a16:creationId xmlns="" xmlns:a16="http://schemas.microsoft.com/office/drawing/2014/main" id="{C90ED908-3BEE-4C65-833E-C4C34308A3DF}"/>
              </a:ext>
            </a:extLst>
          </p:cNvPr>
          <p:cNvSpPr txBox="1"/>
          <p:nvPr/>
        </p:nvSpPr>
        <p:spPr>
          <a:xfrm>
            <a:off x="9023470" y="4434797"/>
            <a:ext cx="380809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Courier New" panose="02070309020205020404" pitchFamily="49" charset="0"/>
              <a:buChar char="o"/>
            </a:pPr>
            <a:r>
              <a:rPr lang="es-ES" sz="1400" dirty="0">
                <a:latin typeface="Proxima Nova Rg" panose="02000506030000020004" pitchFamily="50" charset="0"/>
              </a:rPr>
              <a:t>Evitar: </a:t>
            </a:r>
          </a:p>
          <a:p>
            <a:pPr marL="285750" indent="-285750" algn="just">
              <a:buFont typeface="Courier New" panose="02070309020205020404" pitchFamily="49" charset="0"/>
              <a:buChar char="o"/>
            </a:pPr>
            <a:r>
              <a:rPr lang="es-ES" sz="1400" dirty="0">
                <a:latin typeface="Proxima Nova Rg" panose="02000506030000020004" pitchFamily="50" charset="0"/>
              </a:rPr>
              <a:t>Reducir:.</a:t>
            </a:r>
          </a:p>
          <a:p>
            <a:pPr marL="285750" indent="-285750" algn="just">
              <a:buFont typeface="Courier New" panose="02070309020205020404" pitchFamily="49" charset="0"/>
              <a:buChar char="o"/>
            </a:pPr>
            <a:r>
              <a:rPr lang="es-ES" sz="1400" dirty="0">
                <a:latin typeface="Proxima Nova Rg" panose="02000506030000020004" pitchFamily="50" charset="0"/>
              </a:rPr>
              <a:t>Asumir</a:t>
            </a:r>
          </a:p>
          <a:p>
            <a:pPr marL="285750" indent="-285750" algn="just">
              <a:buFont typeface="Courier New" panose="02070309020205020404" pitchFamily="49" charset="0"/>
              <a:buChar char="o"/>
            </a:pPr>
            <a:r>
              <a:rPr lang="es-ES" sz="1400" dirty="0">
                <a:latin typeface="Proxima Nova Rg" panose="02000506030000020004" pitchFamily="50" charset="0"/>
              </a:rPr>
              <a:t>Transferir</a:t>
            </a:r>
            <a:endParaRPr lang="es-MX" sz="1400" dirty="0">
              <a:latin typeface="Proxima Nova Rg" panose="0200050603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802883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1 Título"/>
          <p:cNvSpPr txBox="1">
            <a:spLocks/>
          </p:cNvSpPr>
          <p:nvPr/>
        </p:nvSpPr>
        <p:spPr bwMode="auto">
          <a:xfrm>
            <a:off x="-1143842" y="467517"/>
            <a:ext cx="7626350" cy="782637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>
              <a:defRPr/>
            </a:pPr>
            <a:r>
              <a:rPr lang="es-MX" sz="32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oxima Nova Th" panose="02000506030000020004" pitchFamily="2" charset="0"/>
                <a:ea typeface="+mj-ea"/>
                <a:cs typeface="Aharoni" pitchFamily="2" charset="-79"/>
              </a:rPr>
              <a:t> </a:t>
            </a:r>
            <a:r>
              <a:rPr lang="es-MX" sz="44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oxima Nova Th" panose="02000506030000020004" pitchFamily="2" charset="0"/>
                <a:ea typeface="+mj-ea"/>
                <a:cs typeface="Aharoni" pitchFamily="2" charset="-79"/>
              </a:rPr>
              <a:t>RIESGO</a:t>
            </a:r>
            <a:endParaRPr lang="es-ES" sz="4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roxima Nova Th" panose="02000506030000020004" pitchFamily="2" charset="0"/>
              <a:cs typeface="Aharoni" pitchFamily="2" charset="-79"/>
            </a:endParaRPr>
          </a:p>
        </p:txBody>
      </p:sp>
      <p:sp>
        <p:nvSpPr>
          <p:cNvPr id="8" name="2 Marcador de contenido"/>
          <p:cNvSpPr txBox="1">
            <a:spLocks/>
          </p:cNvSpPr>
          <p:nvPr/>
        </p:nvSpPr>
        <p:spPr bwMode="auto">
          <a:xfrm>
            <a:off x="1333407" y="1405358"/>
            <a:ext cx="6145212" cy="881030"/>
          </a:xfrm>
          <a:prstGeom prst="rect">
            <a:avLst/>
          </a:prstGeom>
        </p:spPr>
        <p:txBody>
          <a:bodyPr/>
          <a:lstStyle/>
          <a:p>
            <a:pPr marL="342900" algn="ctr" eaLnBrk="0" hangingPunct="0">
              <a:spcBef>
                <a:spcPct val="20000"/>
              </a:spcBef>
              <a:defRPr/>
            </a:pPr>
            <a:r>
              <a:rPr lang="es-MX" sz="2400" b="1" kern="0" dirty="0">
                <a:latin typeface="Proxima Nova Rg" panose="02000506030000020004" pitchFamily="50" charset="0"/>
              </a:rPr>
              <a:t>Es la posibilidad de que un evento pueda ocurrir y afecte negativamente en el logro de Objetivos </a:t>
            </a:r>
          </a:p>
        </p:txBody>
      </p:sp>
      <p:pic>
        <p:nvPicPr>
          <p:cNvPr id="9" name="Picture 8" descr="http://4.bp.blogspot.com/-GPfGylImpCg/URuKHRxG6vI/AAAAAAAAAS0/lhrKMvMq7Ts/s320/CIP+AUDITORES+-RIESGO+ALT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63615" y="2891301"/>
            <a:ext cx="3118893" cy="310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Flecha derecha 8"/>
          <p:cNvSpPr/>
          <p:nvPr/>
        </p:nvSpPr>
        <p:spPr bwMode="auto">
          <a:xfrm>
            <a:off x="6699200" y="2891301"/>
            <a:ext cx="509620" cy="2153513"/>
          </a:xfrm>
          <a:prstGeom prst="rightArrow">
            <a:avLst/>
          </a:prstGeom>
          <a:solidFill>
            <a:schemeClr val="bg2">
              <a:lumMod val="75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>
              <a:latin typeface="Proxima Nova Rg" panose="02000506030000020004" pitchFamily="50" charset="0"/>
            </a:endParaRPr>
          </a:p>
        </p:txBody>
      </p:sp>
      <p:sp>
        <p:nvSpPr>
          <p:cNvPr id="11" name="Rectángulo redondeado 9"/>
          <p:cNvSpPr/>
          <p:nvPr/>
        </p:nvSpPr>
        <p:spPr bwMode="auto">
          <a:xfrm>
            <a:off x="7478619" y="1642820"/>
            <a:ext cx="2951740" cy="4356344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MX" sz="2000" dirty="0">
                <a:latin typeface="Proxima Nova Rg" panose="02000506030000020004" pitchFamily="50" charset="0"/>
              </a:rPr>
              <a:t>Administrativo</a:t>
            </a:r>
          </a:p>
          <a:p>
            <a:pPr algn="ctr">
              <a:defRPr/>
            </a:pPr>
            <a:r>
              <a:rPr lang="es-MX" sz="2000" dirty="0">
                <a:latin typeface="Proxima Nova Rg" panose="02000506030000020004" pitchFamily="50" charset="0"/>
              </a:rPr>
              <a:t>Legal </a:t>
            </a:r>
          </a:p>
          <a:p>
            <a:pPr algn="ctr">
              <a:defRPr/>
            </a:pPr>
            <a:r>
              <a:rPr lang="es-MX" sz="2000" dirty="0">
                <a:latin typeface="Proxima Nova Rg" panose="02000506030000020004" pitchFamily="50" charset="0"/>
              </a:rPr>
              <a:t>Financiero</a:t>
            </a:r>
          </a:p>
          <a:p>
            <a:pPr algn="ctr">
              <a:defRPr/>
            </a:pPr>
            <a:r>
              <a:rPr lang="es-MX" sz="2000" dirty="0">
                <a:latin typeface="Proxima Nova Rg" panose="02000506030000020004" pitchFamily="50" charset="0"/>
              </a:rPr>
              <a:t>Presupuestal</a:t>
            </a:r>
          </a:p>
          <a:p>
            <a:pPr algn="ctr">
              <a:defRPr/>
            </a:pPr>
            <a:r>
              <a:rPr lang="es-MX" sz="2000" dirty="0">
                <a:latin typeface="Proxima Nova Rg" panose="02000506030000020004" pitchFamily="50" charset="0"/>
              </a:rPr>
              <a:t>Servicios</a:t>
            </a:r>
          </a:p>
          <a:p>
            <a:pPr algn="ctr">
              <a:defRPr/>
            </a:pPr>
            <a:r>
              <a:rPr lang="es-MX" sz="2000" dirty="0">
                <a:latin typeface="Proxima Nova Rg" panose="02000506030000020004" pitchFamily="50" charset="0"/>
              </a:rPr>
              <a:t>Seguridad</a:t>
            </a:r>
          </a:p>
          <a:p>
            <a:pPr algn="ctr">
              <a:defRPr/>
            </a:pPr>
            <a:r>
              <a:rPr lang="es-MX" sz="2000" dirty="0">
                <a:latin typeface="Proxima Nova Rg" panose="02000506030000020004" pitchFamily="50" charset="0"/>
              </a:rPr>
              <a:t>Obra Pública</a:t>
            </a:r>
          </a:p>
          <a:p>
            <a:pPr algn="ctr">
              <a:defRPr/>
            </a:pPr>
            <a:r>
              <a:rPr lang="es-MX" sz="2000" dirty="0">
                <a:latin typeface="Proxima Nova Rg" panose="02000506030000020004" pitchFamily="50" charset="0"/>
              </a:rPr>
              <a:t>Recursos Humanos</a:t>
            </a:r>
          </a:p>
          <a:p>
            <a:pPr algn="ctr">
              <a:defRPr/>
            </a:pPr>
            <a:r>
              <a:rPr lang="es-MX" sz="2000" dirty="0">
                <a:latin typeface="Proxima Nova Rg" panose="02000506030000020004" pitchFamily="50" charset="0"/>
              </a:rPr>
              <a:t>Imagen </a:t>
            </a:r>
          </a:p>
          <a:p>
            <a:pPr algn="ctr">
              <a:defRPr/>
            </a:pPr>
            <a:r>
              <a:rPr lang="es-MX" sz="2000" dirty="0" err="1">
                <a:latin typeface="Proxima Nova Rg" panose="02000506030000020004" pitchFamily="50" charset="0"/>
              </a:rPr>
              <a:t>TIC´s</a:t>
            </a:r>
            <a:endParaRPr lang="es-MX" sz="2000" dirty="0">
              <a:latin typeface="Proxima Nova Rg" panose="02000506030000020004" pitchFamily="50" charset="0"/>
            </a:endParaRPr>
          </a:p>
          <a:p>
            <a:pPr algn="ctr">
              <a:defRPr/>
            </a:pPr>
            <a:r>
              <a:rPr lang="es-MX" sz="2000" dirty="0">
                <a:latin typeface="Proxima Nova Rg" panose="02000506030000020004" pitchFamily="50" charset="0"/>
              </a:rPr>
              <a:t>Salud</a:t>
            </a:r>
          </a:p>
          <a:p>
            <a:pPr algn="ctr">
              <a:defRPr/>
            </a:pPr>
            <a:r>
              <a:rPr lang="es-MX" sz="2000" dirty="0">
                <a:latin typeface="Proxima Nova Rg" panose="02000506030000020004" pitchFamily="50" charset="0"/>
              </a:rPr>
              <a:t>Corrupción</a:t>
            </a:r>
          </a:p>
          <a:p>
            <a:pPr algn="ctr">
              <a:defRPr/>
            </a:pPr>
            <a:r>
              <a:rPr lang="es-MX" sz="2000" dirty="0">
                <a:latin typeface="Proxima Nova Rg" panose="02000506030000020004" pitchFamily="50" charset="0"/>
              </a:rPr>
              <a:t>Entre otros</a:t>
            </a:r>
          </a:p>
        </p:txBody>
      </p:sp>
    </p:spTree>
    <p:extLst>
      <p:ext uri="{BB962C8B-B14F-4D97-AF65-F5344CB8AC3E}">
        <p14:creationId xmlns:p14="http://schemas.microsoft.com/office/powerpoint/2010/main" val="292414453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2020615" y="1988840"/>
            <a:ext cx="8251851" cy="4032448"/>
          </a:xfrm>
          <a:prstGeom prst="rect">
            <a:avLst/>
          </a:prstGeom>
          <a:noFill/>
        </p:spPr>
      </p:sp>
      <p:sp>
        <p:nvSpPr>
          <p:cNvPr id="15" name="Rectángulo 14"/>
          <p:cNvSpPr/>
          <p:nvPr/>
        </p:nvSpPr>
        <p:spPr>
          <a:xfrm>
            <a:off x="7029398" y="1527175"/>
            <a:ext cx="45573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>
                <a:latin typeface="Proxima Nova Rg" panose="02000506030000020004" pitchFamily="50" charset="0"/>
              </a:rPr>
              <a:t>PUNTOS DE INTERÉS (3)</a:t>
            </a:r>
          </a:p>
          <a:p>
            <a:endParaRPr lang="es-MX" b="1" dirty="0">
              <a:latin typeface="Proxima Nova Rg" panose="02000506030000020004" pitchFamily="50" charset="0"/>
            </a:endParaRPr>
          </a:p>
          <a:p>
            <a:pPr marL="285750" indent="-285750"/>
            <a:endParaRPr lang="es-MX" dirty="0">
              <a:latin typeface="Proxima Nova Rg" panose="02000506030000020004" pitchFamily="50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="" xmlns:a16="http://schemas.microsoft.com/office/drawing/2014/main" id="{7360B119-3C18-453A-80D8-D7EC4F3C560F}"/>
              </a:ext>
            </a:extLst>
          </p:cNvPr>
          <p:cNvSpPr txBox="1"/>
          <p:nvPr/>
        </p:nvSpPr>
        <p:spPr>
          <a:xfrm>
            <a:off x="48082" y="171739"/>
            <a:ext cx="6098458" cy="14834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MX" sz="3200" b="1" dirty="0">
                <a:solidFill>
                  <a:schemeClr val="accent1"/>
                </a:solidFill>
                <a:latin typeface="Proxima Nova Rg" panose="02000506030000020004" pitchFamily="50" charset="0"/>
                <a:cs typeface="Times New Roman" panose="02020603050405020304" pitchFamily="18" charset="0"/>
              </a:rPr>
              <a:t>Principio 8</a:t>
            </a:r>
          </a:p>
          <a:p>
            <a:pPr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MX" sz="2800" b="1" dirty="0">
                <a:solidFill>
                  <a:schemeClr val="tx1"/>
                </a:solidFill>
                <a:latin typeface="Proxima Nova Rg" panose="02000506030000020004" pitchFamily="50" charset="0"/>
                <a:cs typeface="Times New Roman" panose="02020603050405020304" pitchFamily="18" charset="0"/>
              </a:rPr>
              <a:t>Considerar el Riesgo </a:t>
            </a:r>
            <a:r>
              <a:rPr lang="es-MX" sz="2800" b="1" dirty="0">
                <a:latin typeface="Proxima Nova Rg" panose="02000506030000020004" pitchFamily="50" charset="0"/>
                <a:cs typeface="Times New Roman" panose="02020603050405020304" pitchFamily="18" charset="0"/>
              </a:rPr>
              <a:t>                               </a:t>
            </a:r>
            <a:r>
              <a:rPr lang="es-MX" sz="2800" b="1" dirty="0">
                <a:solidFill>
                  <a:schemeClr val="tx1"/>
                </a:solidFill>
                <a:latin typeface="Proxima Nova Rg" panose="02000506030000020004" pitchFamily="50" charset="0"/>
                <a:cs typeface="Times New Roman" panose="02020603050405020304" pitchFamily="18" charset="0"/>
              </a:rPr>
              <a:t>de Corrupción</a:t>
            </a:r>
          </a:p>
        </p:txBody>
      </p:sp>
      <p:sp>
        <p:nvSpPr>
          <p:cNvPr id="9" name="Forma libre 6">
            <a:extLst>
              <a:ext uri="{FF2B5EF4-FFF2-40B4-BE49-F238E27FC236}">
                <a16:creationId xmlns="" xmlns:a16="http://schemas.microsoft.com/office/drawing/2014/main" id="{B11CC7E9-E8B2-4EF3-A663-419293908923}"/>
              </a:ext>
            </a:extLst>
          </p:cNvPr>
          <p:cNvSpPr/>
          <p:nvPr/>
        </p:nvSpPr>
        <p:spPr>
          <a:xfrm>
            <a:off x="695389" y="1904916"/>
            <a:ext cx="5109864" cy="3788666"/>
          </a:xfrm>
          <a:custGeom>
            <a:avLst/>
            <a:gdLst>
              <a:gd name="connsiteX0" fmla="*/ 0 w 1952159"/>
              <a:gd name="connsiteY0" fmla="*/ 195216 h 4032448"/>
              <a:gd name="connsiteX1" fmla="*/ 195216 w 1952159"/>
              <a:gd name="connsiteY1" fmla="*/ 0 h 4032448"/>
              <a:gd name="connsiteX2" fmla="*/ 1756943 w 1952159"/>
              <a:gd name="connsiteY2" fmla="*/ 0 h 4032448"/>
              <a:gd name="connsiteX3" fmla="*/ 1952159 w 1952159"/>
              <a:gd name="connsiteY3" fmla="*/ 195216 h 4032448"/>
              <a:gd name="connsiteX4" fmla="*/ 1952159 w 1952159"/>
              <a:gd name="connsiteY4" fmla="*/ 3837232 h 4032448"/>
              <a:gd name="connsiteX5" fmla="*/ 1756943 w 1952159"/>
              <a:gd name="connsiteY5" fmla="*/ 4032448 h 4032448"/>
              <a:gd name="connsiteX6" fmla="*/ 195216 w 1952159"/>
              <a:gd name="connsiteY6" fmla="*/ 4032448 h 4032448"/>
              <a:gd name="connsiteX7" fmla="*/ 0 w 1952159"/>
              <a:gd name="connsiteY7" fmla="*/ 3837232 h 4032448"/>
              <a:gd name="connsiteX8" fmla="*/ 0 w 1952159"/>
              <a:gd name="connsiteY8" fmla="*/ 195216 h 4032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52159" h="4032448">
                <a:moveTo>
                  <a:pt x="0" y="195216"/>
                </a:moveTo>
                <a:cubicBezTo>
                  <a:pt x="0" y="87401"/>
                  <a:pt x="87401" y="0"/>
                  <a:pt x="195216" y="0"/>
                </a:cubicBezTo>
                <a:lnTo>
                  <a:pt x="1756943" y="0"/>
                </a:lnTo>
                <a:cubicBezTo>
                  <a:pt x="1864758" y="0"/>
                  <a:pt x="1952159" y="87401"/>
                  <a:pt x="1952159" y="195216"/>
                </a:cubicBezTo>
                <a:lnTo>
                  <a:pt x="1952159" y="3837232"/>
                </a:lnTo>
                <a:cubicBezTo>
                  <a:pt x="1952159" y="3945047"/>
                  <a:pt x="1864758" y="4032448"/>
                  <a:pt x="1756943" y="4032448"/>
                </a:cubicBezTo>
                <a:lnTo>
                  <a:pt x="195216" y="4032448"/>
                </a:lnTo>
                <a:cubicBezTo>
                  <a:pt x="87401" y="4032448"/>
                  <a:pt x="0" y="3945047"/>
                  <a:pt x="0" y="3837232"/>
                </a:cubicBezTo>
                <a:lnTo>
                  <a:pt x="0" y="195216"/>
                </a:lnTo>
                <a:close/>
              </a:path>
            </a:pathLst>
          </a:custGeom>
          <a:solidFill>
            <a:srgbClr val="63C180"/>
          </a:solidFill>
          <a:scene3d>
            <a:camera prst="orthographicFront"/>
            <a:lightRig rig="threePt" dir="t">
              <a:rot lat="0" lon="0" rev="7500000"/>
            </a:lightRig>
          </a:scene3d>
          <a:sp3d z="-152400" extrusionH="63500" prstMaterial="matte">
            <a:bevelT w="144450" h="6350" prst="relaxedInset"/>
            <a:contourClr>
              <a:schemeClr val="bg1"/>
            </a:contourClr>
          </a:sp3d>
        </p:spPr>
        <p:style>
          <a:lnRef idx="0">
            <a:schemeClr val="accent2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0">
            <a:schemeClr val="accent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0960" tIns="60960" rIns="60960" bIns="2883674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s-MX" sz="2400" dirty="0">
              <a:solidFill>
                <a:schemeClr val="tx1"/>
              </a:solidFill>
              <a:latin typeface="Proxima Nova Rg" panose="02000506030000020004" pitchFamily="50" charset="0"/>
              <a:cs typeface="Times New Roman" panose="02020603050405020304" pitchFamily="18" charset="0"/>
            </a:endParaRPr>
          </a:p>
          <a:p>
            <a:pPr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s-MX" sz="2400" dirty="0">
              <a:solidFill>
                <a:schemeClr val="tx1"/>
              </a:solidFill>
              <a:latin typeface="Proxima Nova Rg" panose="02000506030000020004" pitchFamily="50" charset="0"/>
              <a:cs typeface="Times New Roman" panose="02020603050405020304" pitchFamily="18" charset="0"/>
            </a:endParaRPr>
          </a:p>
          <a:p>
            <a:pPr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s-MX" sz="2400" dirty="0">
              <a:solidFill>
                <a:schemeClr val="tx1"/>
              </a:solidFill>
              <a:latin typeface="Proxima Nova Rg" panose="02000506030000020004" pitchFamily="50" charset="0"/>
              <a:cs typeface="Times New Roman" panose="02020603050405020304" pitchFamily="18" charset="0"/>
            </a:endParaRPr>
          </a:p>
          <a:p>
            <a:pPr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s-MX" sz="2400" dirty="0">
              <a:solidFill>
                <a:schemeClr val="tx1"/>
              </a:solidFill>
              <a:latin typeface="Proxima Nova Rg" panose="02000506030000020004" pitchFamily="50" charset="0"/>
              <a:cs typeface="Times New Roman" panose="02020603050405020304" pitchFamily="18" charset="0"/>
            </a:endParaRPr>
          </a:p>
          <a:p>
            <a:pPr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s-MX" sz="2400" dirty="0">
              <a:solidFill>
                <a:schemeClr val="tx1"/>
              </a:solidFill>
              <a:latin typeface="Proxima Nova Rg" panose="02000506030000020004" pitchFamily="50" charset="0"/>
              <a:cs typeface="Times New Roman" panose="02020603050405020304" pitchFamily="18" charset="0"/>
            </a:endParaRPr>
          </a:p>
          <a:p>
            <a:pPr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s-MX" sz="2400" dirty="0">
              <a:solidFill>
                <a:schemeClr val="tx1"/>
              </a:solidFill>
              <a:latin typeface="Proxima Nova Rg" panose="02000506030000020004" pitchFamily="50" charset="0"/>
              <a:cs typeface="Times New Roman" panose="02020603050405020304" pitchFamily="18" charset="0"/>
            </a:endParaRPr>
          </a:p>
          <a:p>
            <a:pPr marL="176213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MX" sz="2400" dirty="0">
                <a:solidFill>
                  <a:schemeClr val="tx1"/>
                </a:solidFill>
                <a:latin typeface="Proxima Nova Rg" panose="02000506030000020004" pitchFamily="50" charset="0"/>
                <a:cs typeface="Times New Roman" panose="02020603050405020304" pitchFamily="18" charset="0"/>
              </a:rPr>
              <a:t>La Administración, debe considerar la probabilidad de ocurrencia de actos corruptos, abuso, desperdicio y otras irregularidades que atentan contra la apropiada salvaguarda  de los bienes y recursos públicos al identificar, analizar y responder a los riesgos con actividades de control</a:t>
            </a:r>
          </a:p>
        </p:txBody>
      </p:sp>
      <p:graphicFrame>
        <p:nvGraphicFramePr>
          <p:cNvPr id="10" name="Diagrama 9">
            <a:extLst>
              <a:ext uri="{FF2B5EF4-FFF2-40B4-BE49-F238E27FC236}">
                <a16:creationId xmlns="" xmlns:a16="http://schemas.microsoft.com/office/drawing/2014/main" id="{D2CDC5CD-EAD0-4DA4-80D1-859AE8095E3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75795938"/>
              </p:ext>
            </p:extLst>
          </p:nvPr>
        </p:nvGraphicFramePr>
        <p:xfrm>
          <a:off x="7048430" y="1515815"/>
          <a:ext cx="3618570" cy="42571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3" name="Abrir llave 12">
            <a:extLst>
              <a:ext uri="{FF2B5EF4-FFF2-40B4-BE49-F238E27FC236}">
                <a16:creationId xmlns="" xmlns:a16="http://schemas.microsoft.com/office/drawing/2014/main" id="{A37C86BC-D951-4F38-9D5C-30BAD1CDC351}"/>
              </a:ext>
            </a:extLst>
          </p:cNvPr>
          <p:cNvSpPr/>
          <p:nvPr/>
        </p:nvSpPr>
        <p:spPr>
          <a:xfrm>
            <a:off x="6199787" y="2024513"/>
            <a:ext cx="718213" cy="3669069"/>
          </a:xfrm>
          <a:prstGeom prst="leftBrace">
            <a:avLst/>
          </a:prstGeom>
          <a:ln w="57150">
            <a:solidFill>
              <a:srgbClr val="63C1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7118041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486696" y="226443"/>
            <a:ext cx="7278688" cy="667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s-ES" sz="2800" b="1" dirty="0">
                <a:latin typeface="Proxima Nova Th" panose="02000506030000020004" pitchFamily="2" charset="0"/>
              </a:rPr>
              <a:t>TIPOS DE RIESGOS DE CORRUPCIÓN</a:t>
            </a:r>
            <a:endParaRPr lang="en-US" sz="2800" b="1" dirty="0">
              <a:latin typeface="Proxima Nova Th" panose="02000506030000020004" pitchFamily="2" charset="0"/>
            </a:endParaRPr>
          </a:p>
        </p:txBody>
      </p:sp>
      <p:sp>
        <p:nvSpPr>
          <p:cNvPr id="7" name="Rectángulo 3"/>
          <p:cNvSpPr>
            <a:spLocks noChangeArrowheads="1"/>
          </p:cNvSpPr>
          <p:nvPr/>
        </p:nvSpPr>
        <p:spPr bwMode="auto">
          <a:xfrm>
            <a:off x="658760" y="893998"/>
            <a:ext cx="6184492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s-MX" sz="2400" dirty="0">
                <a:solidFill>
                  <a:srgbClr val="000000"/>
                </a:solidFill>
                <a:latin typeface="Proxima Nova Rg" panose="02000506030000020004" pitchFamily="50" charset="0"/>
                <a:cs typeface="Times New Roman" pitchFamily="18" charset="0"/>
              </a:rPr>
              <a:t>Los riesgos de corrupción representan la </a:t>
            </a:r>
            <a:r>
              <a:rPr lang="es-MX" sz="2400" b="1" dirty="0">
                <a:solidFill>
                  <a:srgbClr val="000000"/>
                </a:solidFill>
                <a:latin typeface="Proxima Nova Rg" panose="02000506030000020004" pitchFamily="50" charset="0"/>
                <a:cs typeface="Times New Roman" pitchFamily="18" charset="0"/>
              </a:rPr>
              <a:t>posibilidad</a:t>
            </a:r>
            <a:r>
              <a:rPr lang="es-MX" sz="2400" dirty="0">
                <a:solidFill>
                  <a:srgbClr val="000000"/>
                </a:solidFill>
                <a:latin typeface="Proxima Nova Rg" panose="02000506030000020004" pitchFamily="50" charset="0"/>
                <a:cs typeface="Times New Roman" pitchFamily="18" charset="0"/>
              </a:rPr>
              <a:t> de que por acción u omisión, mediante el abuso del poder y/o el uso indebido de recursos y/o de información, empleo, cargo o comisión, </a:t>
            </a:r>
            <a:r>
              <a:rPr lang="es-MX" sz="2400" b="1" dirty="0">
                <a:solidFill>
                  <a:srgbClr val="000000"/>
                </a:solidFill>
                <a:latin typeface="Proxima Nova Rg" panose="02000506030000020004" pitchFamily="50" charset="0"/>
                <a:cs typeface="Times New Roman" pitchFamily="18" charset="0"/>
              </a:rPr>
              <a:t>se dañan los intereses de una institución, para la obtención de un beneficio particular o de terceros.</a:t>
            </a:r>
            <a:endParaRPr lang="es-MX" sz="2400" dirty="0">
              <a:solidFill>
                <a:srgbClr val="000000"/>
              </a:solidFill>
              <a:latin typeface="Proxima Nova Rg" panose="02000506030000020004" pitchFamily="50" charset="0"/>
              <a:cs typeface="Times New Roman" pitchFamily="18" charset="0"/>
            </a:endParaRPr>
          </a:p>
        </p:txBody>
      </p:sp>
      <p:pic>
        <p:nvPicPr>
          <p:cNvPr id="8" name="Imagen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87097" y="3940986"/>
            <a:ext cx="3535448" cy="2268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uadroTexto 8">
            <a:extLst>
              <a:ext uri="{FF2B5EF4-FFF2-40B4-BE49-F238E27FC236}">
                <a16:creationId xmlns="" xmlns:a16="http://schemas.microsoft.com/office/drawing/2014/main" id="{D3D8CD43-7B06-40D7-999E-6579A5698EDA}"/>
              </a:ext>
            </a:extLst>
          </p:cNvPr>
          <p:cNvSpPr txBox="1"/>
          <p:nvPr/>
        </p:nvSpPr>
        <p:spPr>
          <a:xfrm>
            <a:off x="7123472" y="2008562"/>
            <a:ext cx="4828778" cy="3570208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s-MX" sz="2400" b="1" dirty="0">
                <a:solidFill>
                  <a:schemeClr val="bg1"/>
                </a:solidFill>
                <a:latin typeface="Proxima Nova Rg" panose="02000506030000020004" pitchFamily="50" charset="0"/>
                <a:cs typeface="Times New Roman" pitchFamily="18" charset="0"/>
              </a:rPr>
              <a:t>Considera: 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s-MX" sz="2400" b="1" dirty="0">
                <a:solidFill>
                  <a:schemeClr val="bg1"/>
                </a:solidFill>
                <a:latin typeface="Proxima Nova Rg" panose="02000506030000020004" pitchFamily="50" charset="0"/>
                <a:cs typeface="Times New Roman" pitchFamily="18" charset="0"/>
              </a:rPr>
              <a:t>Soborno, fraude, apropiación indebida u otras formas de desviación de recursos por un funcionario público, nepotismo, extorsión, tráfico de influencias, uso indebido de información privilegiada, entre otras prácticas.</a:t>
            </a:r>
            <a:endParaRPr lang="es-MX" sz="3600" b="1" dirty="0">
              <a:solidFill>
                <a:schemeClr val="bg1"/>
              </a:solidFill>
              <a:latin typeface="Proxima Nova Rg" panose="02000506030000020004" pitchFamily="50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036085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7"/>
          <p:cNvPicPr>
            <a:picLocks noChangeAspect="1" noChangeArrowheads="1"/>
          </p:cNvPicPr>
          <p:nvPr/>
        </p:nvPicPr>
        <p:blipFill>
          <a:blip r:embed="rId2"/>
          <a:srcRect l="26250" t="44507" r="28970" b="10373"/>
          <a:stretch>
            <a:fillRect/>
          </a:stretch>
        </p:blipFill>
        <p:spPr bwMode="auto">
          <a:xfrm>
            <a:off x="1666567" y="1142711"/>
            <a:ext cx="8952271" cy="5110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uadroTexto 3"/>
          <p:cNvSpPr txBox="1">
            <a:spLocks noChangeArrowheads="1"/>
          </p:cNvSpPr>
          <p:nvPr/>
        </p:nvSpPr>
        <p:spPr bwMode="auto">
          <a:xfrm>
            <a:off x="155575" y="463406"/>
            <a:ext cx="804067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MX" sz="2800" b="1" dirty="0">
                <a:latin typeface="Proxima Nova Th" panose="02000506030000020004" pitchFamily="2" charset="0"/>
              </a:rPr>
              <a:t>  FACTORES DE RIESGO DE CORRUPCIÓN</a:t>
            </a:r>
          </a:p>
        </p:txBody>
      </p:sp>
      <p:sp>
        <p:nvSpPr>
          <p:cNvPr id="9" name="AutoShape 2" descr="Detener la corrupción, negándose a aceptar el concepto de dinero de soborno  | Vector Premiu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0472623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>
            <a:spLocks noChangeArrowheads="1"/>
          </p:cNvSpPr>
          <p:nvPr/>
        </p:nvSpPr>
        <p:spPr bwMode="auto">
          <a:xfrm>
            <a:off x="6064470" y="2447404"/>
            <a:ext cx="5249544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s-MX" sz="2800" dirty="0">
                <a:latin typeface="Proxima Nova Rg" panose="02000506030000020004" pitchFamily="50" charset="0"/>
              </a:rPr>
              <a:t>Establecer acciones de control tendientes a que reducir el riesgo de corrupción</a:t>
            </a:r>
          </a:p>
        </p:txBody>
      </p:sp>
      <p:sp>
        <p:nvSpPr>
          <p:cNvPr id="7" name="CuadroTexto 7"/>
          <p:cNvSpPr txBox="1">
            <a:spLocks noChangeArrowheads="1"/>
          </p:cNvSpPr>
          <p:nvPr/>
        </p:nvSpPr>
        <p:spPr bwMode="auto">
          <a:xfrm>
            <a:off x="6403682" y="4130374"/>
            <a:ext cx="5096155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solidFill>
                  <a:schemeClr val="accent1"/>
                </a:solidFill>
                <a:latin typeface="Proxima Nova Rg" panose="02000506030000020004" pitchFamily="50" charset="0"/>
              </a:rPr>
              <a:t>“CERO TOLERANCIA A LA CORRUPCIÓN”</a:t>
            </a: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307975" y="967653"/>
            <a:ext cx="7278688" cy="749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s-ES" sz="3200" b="1" dirty="0">
                <a:latin typeface="Proxima Nova Rg" panose="02000506030000020004" pitchFamily="50" charset="0"/>
              </a:rPr>
              <a:t>Respuesta a los riesgos de corrupción</a:t>
            </a:r>
            <a:endParaRPr lang="en-US" sz="3200" b="1" dirty="0">
              <a:latin typeface="Proxima Nova Rg" panose="02000506030000020004" pitchFamily="50" charset="0"/>
            </a:endParaRPr>
          </a:p>
        </p:txBody>
      </p:sp>
      <p:sp>
        <p:nvSpPr>
          <p:cNvPr id="9" name="AutoShape 2" descr="Estrategia contra la corrupción es declarada de interés públic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E1075E6B-150F-4704-980F-7A63956270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617" y="2110315"/>
            <a:ext cx="4909684" cy="3394494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="" xmlns:a16="http://schemas.microsoft.com/office/drawing/2014/main" id="{1C153C4A-7E41-4B6B-A018-0FF7D6DA00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82023" y="2702563"/>
            <a:ext cx="2763171" cy="2209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36641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14"/>
          <p:cNvSpPr/>
          <p:nvPr/>
        </p:nvSpPr>
        <p:spPr>
          <a:xfrm>
            <a:off x="261279" y="919409"/>
            <a:ext cx="6343452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/>
            <a:r>
              <a:rPr lang="es-MX" sz="3200" b="1" dirty="0">
                <a:latin typeface="Proxima Nova Rg" panose="02000506030000020004" pitchFamily="50" charset="0"/>
              </a:rPr>
              <a:t>   La administración con el apoyo de Comité ética establecen :</a:t>
            </a:r>
          </a:p>
          <a:p>
            <a:pPr marL="285750" indent="-285750"/>
            <a:endParaRPr lang="es-ES" sz="3200" dirty="0">
              <a:latin typeface="Proxima Nova Rg" panose="02000506030000020004" pitchFamily="50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s-ES" sz="2800" dirty="0">
                <a:latin typeface="Proxima Nova Rg" panose="02000506030000020004" pitchFamily="50" charset="0"/>
              </a:rPr>
              <a:t>Código Conducta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ES" sz="2800" dirty="0">
                <a:latin typeface="Proxima Nova Rg" panose="02000506030000020004" pitchFamily="50" charset="0"/>
              </a:rPr>
              <a:t>Programa de Integridad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ES" sz="2800" dirty="0">
                <a:latin typeface="Proxima Nova Rg" panose="02000506030000020004" pitchFamily="50" charset="0"/>
              </a:rPr>
              <a:t>Reglas de Integridad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ES" sz="2800" dirty="0">
                <a:latin typeface="Proxima Nova Rg" panose="02000506030000020004" pitchFamily="50" charset="0"/>
              </a:rPr>
              <a:t>Contamos con el Código de Ética del Gobierno del Estado de Coahuila.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ES" sz="2800" dirty="0">
                <a:latin typeface="Proxima Nova Rg" panose="02000506030000020004" pitchFamily="50" charset="0"/>
              </a:rPr>
              <a:t>Buzón  de Quejas y Sugerencias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ES" sz="2800" dirty="0" err="1">
                <a:latin typeface="Proxima Nova Rg" panose="02000506030000020004" pitchFamily="50" charset="0"/>
              </a:rPr>
              <a:t>Quejanet</a:t>
            </a:r>
            <a:r>
              <a:rPr lang="es-ES" sz="2800" dirty="0">
                <a:latin typeface="Proxima Nova Rg" panose="02000506030000020004" pitchFamily="50" charset="0"/>
              </a:rPr>
              <a:t>/</a:t>
            </a:r>
            <a:r>
              <a:rPr lang="es-ES" sz="2800" dirty="0" err="1">
                <a:latin typeface="Proxima Nova Rg" panose="02000506030000020004" pitchFamily="50" charset="0"/>
              </a:rPr>
              <a:t>Quejatel</a:t>
            </a:r>
            <a:endParaRPr lang="es-MX" sz="2800" dirty="0">
              <a:latin typeface="Proxima Nova Rg" panose="02000506030000020004" pitchFamily="50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/>
          <a:srcRect l="29297" t="11719" r="25293" b="10742"/>
          <a:stretch>
            <a:fillRect/>
          </a:stretch>
        </p:blipFill>
        <p:spPr bwMode="auto">
          <a:xfrm>
            <a:off x="9403034" y="1461666"/>
            <a:ext cx="1785583" cy="22867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/>
          <a:srcRect l="28027" t="10937" r="25097" b="8984"/>
          <a:stretch>
            <a:fillRect/>
          </a:stretch>
        </p:blipFill>
        <p:spPr bwMode="auto">
          <a:xfrm>
            <a:off x="7355084" y="1461666"/>
            <a:ext cx="1785583" cy="228777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grpSp>
        <p:nvGrpSpPr>
          <p:cNvPr id="2" name="Grupo 1"/>
          <p:cNvGrpSpPr/>
          <p:nvPr/>
        </p:nvGrpSpPr>
        <p:grpSpPr>
          <a:xfrm>
            <a:off x="7166841" y="3888631"/>
            <a:ext cx="4472386" cy="2258877"/>
            <a:chOff x="6810380" y="3429001"/>
            <a:chExt cx="3500462" cy="1820247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4"/>
            <a:srcRect l="2197" t="23437" r="6250" b="13086"/>
            <a:stretch>
              <a:fillRect/>
            </a:stretch>
          </p:blipFill>
          <p:spPr bwMode="auto">
            <a:xfrm>
              <a:off x="6810380" y="3429001"/>
              <a:ext cx="3500462" cy="182024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</p:pic>
        <p:pic>
          <p:nvPicPr>
            <p:cNvPr id="7" name="Imagen 6" descr="Interfaz de usuario gráfica, Aplicación&#10;&#10;Descripción generada automáticamente">
              <a:extLst>
                <a:ext uri="{FF2B5EF4-FFF2-40B4-BE49-F238E27FC236}">
                  <a16:creationId xmlns="" xmlns:a16="http://schemas.microsoft.com/office/drawing/2014/main" id="{EF571EE6-7591-4E03-BAA0-D5E9852B418B}"/>
                </a:ext>
              </a:extLst>
            </p:cNvPr>
            <p:cNvPicPr/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008" t="6894" r="7229" b="87558"/>
            <a:stretch/>
          </p:blipFill>
          <p:spPr bwMode="auto">
            <a:xfrm>
              <a:off x="6971745" y="3429001"/>
              <a:ext cx="814102" cy="324841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9654088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2020615" y="1988840"/>
            <a:ext cx="8251851" cy="4032448"/>
          </a:xfrm>
          <a:prstGeom prst="rect">
            <a:avLst/>
          </a:prstGeom>
          <a:noFill/>
        </p:spPr>
      </p:sp>
      <p:sp>
        <p:nvSpPr>
          <p:cNvPr id="9" name="Rectángulo 8"/>
          <p:cNvSpPr/>
          <p:nvPr/>
        </p:nvSpPr>
        <p:spPr>
          <a:xfrm>
            <a:off x="7008771" y="1524431"/>
            <a:ext cx="45573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>
                <a:latin typeface="Proxima Nova Rg" panose="02000506030000020004" pitchFamily="50" charset="0"/>
              </a:rPr>
              <a:t>PUNTOS DE INTERÉS (2)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="" xmlns:a16="http://schemas.microsoft.com/office/drawing/2014/main" id="{65380FFE-A802-4AB9-84E4-7CF7A96D21C5}"/>
              </a:ext>
            </a:extLst>
          </p:cNvPr>
          <p:cNvSpPr txBox="1"/>
          <p:nvPr/>
        </p:nvSpPr>
        <p:spPr>
          <a:xfrm>
            <a:off x="0" y="193820"/>
            <a:ext cx="6362054" cy="14834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MX" sz="3200" b="1" dirty="0">
                <a:solidFill>
                  <a:schemeClr val="accent1"/>
                </a:solidFill>
                <a:latin typeface="Proxima Nova Rg" panose="02000506030000020004" pitchFamily="50" charset="0"/>
                <a:cs typeface="Times New Roman" panose="02020603050405020304" pitchFamily="18" charset="0"/>
              </a:rPr>
              <a:t>Principio 9</a:t>
            </a:r>
          </a:p>
          <a:p>
            <a:pPr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MX" sz="2800" b="1" dirty="0">
                <a:solidFill>
                  <a:schemeClr val="tx1"/>
                </a:solidFill>
                <a:latin typeface="Proxima Nova Rg" panose="02000506030000020004" pitchFamily="50" charset="0"/>
                <a:cs typeface="Times New Roman" panose="02020603050405020304" pitchFamily="18" charset="0"/>
              </a:rPr>
              <a:t>Identificar, Analizar y Responder al Cambio</a:t>
            </a:r>
          </a:p>
        </p:txBody>
      </p:sp>
      <p:sp>
        <p:nvSpPr>
          <p:cNvPr id="10" name="Forma libre 6">
            <a:extLst>
              <a:ext uri="{FF2B5EF4-FFF2-40B4-BE49-F238E27FC236}">
                <a16:creationId xmlns="" xmlns:a16="http://schemas.microsoft.com/office/drawing/2014/main" id="{52FF0F33-EC16-4781-A41B-2939BC9022D6}"/>
              </a:ext>
            </a:extLst>
          </p:cNvPr>
          <p:cNvSpPr/>
          <p:nvPr/>
        </p:nvSpPr>
        <p:spPr>
          <a:xfrm>
            <a:off x="1158384" y="1988840"/>
            <a:ext cx="4402598" cy="2970618"/>
          </a:xfrm>
          <a:custGeom>
            <a:avLst/>
            <a:gdLst>
              <a:gd name="connsiteX0" fmla="*/ 0 w 1952159"/>
              <a:gd name="connsiteY0" fmla="*/ 195216 h 4032448"/>
              <a:gd name="connsiteX1" fmla="*/ 195216 w 1952159"/>
              <a:gd name="connsiteY1" fmla="*/ 0 h 4032448"/>
              <a:gd name="connsiteX2" fmla="*/ 1756943 w 1952159"/>
              <a:gd name="connsiteY2" fmla="*/ 0 h 4032448"/>
              <a:gd name="connsiteX3" fmla="*/ 1952159 w 1952159"/>
              <a:gd name="connsiteY3" fmla="*/ 195216 h 4032448"/>
              <a:gd name="connsiteX4" fmla="*/ 1952159 w 1952159"/>
              <a:gd name="connsiteY4" fmla="*/ 3837232 h 4032448"/>
              <a:gd name="connsiteX5" fmla="*/ 1756943 w 1952159"/>
              <a:gd name="connsiteY5" fmla="*/ 4032448 h 4032448"/>
              <a:gd name="connsiteX6" fmla="*/ 195216 w 1952159"/>
              <a:gd name="connsiteY6" fmla="*/ 4032448 h 4032448"/>
              <a:gd name="connsiteX7" fmla="*/ 0 w 1952159"/>
              <a:gd name="connsiteY7" fmla="*/ 3837232 h 4032448"/>
              <a:gd name="connsiteX8" fmla="*/ 0 w 1952159"/>
              <a:gd name="connsiteY8" fmla="*/ 195216 h 4032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52159" h="4032448">
                <a:moveTo>
                  <a:pt x="0" y="195216"/>
                </a:moveTo>
                <a:cubicBezTo>
                  <a:pt x="0" y="87401"/>
                  <a:pt x="87401" y="0"/>
                  <a:pt x="195216" y="0"/>
                </a:cubicBezTo>
                <a:lnTo>
                  <a:pt x="1756943" y="0"/>
                </a:lnTo>
                <a:cubicBezTo>
                  <a:pt x="1864758" y="0"/>
                  <a:pt x="1952159" y="87401"/>
                  <a:pt x="1952159" y="195216"/>
                </a:cubicBezTo>
                <a:lnTo>
                  <a:pt x="1952159" y="3837232"/>
                </a:lnTo>
                <a:cubicBezTo>
                  <a:pt x="1952159" y="3945047"/>
                  <a:pt x="1864758" y="4032448"/>
                  <a:pt x="1756943" y="4032448"/>
                </a:cubicBezTo>
                <a:lnTo>
                  <a:pt x="195216" y="4032448"/>
                </a:lnTo>
                <a:cubicBezTo>
                  <a:pt x="87401" y="4032448"/>
                  <a:pt x="0" y="3945047"/>
                  <a:pt x="0" y="3837232"/>
                </a:cubicBezTo>
                <a:lnTo>
                  <a:pt x="0" y="195216"/>
                </a:lnTo>
                <a:close/>
              </a:path>
            </a:pathLst>
          </a:custGeom>
          <a:solidFill>
            <a:srgbClr val="63C180"/>
          </a:solidFill>
          <a:scene3d>
            <a:camera prst="orthographicFront"/>
            <a:lightRig rig="threePt" dir="t">
              <a:rot lat="0" lon="0" rev="7500000"/>
            </a:lightRig>
          </a:scene3d>
          <a:sp3d z="-152400" extrusionH="63500" prstMaterial="matte">
            <a:bevelT w="144450" h="6350" prst="relaxedInset"/>
            <a:contourClr>
              <a:schemeClr val="bg1"/>
            </a:contourClr>
          </a:sp3d>
        </p:spPr>
        <p:style>
          <a:lnRef idx="0">
            <a:schemeClr val="accent2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0">
            <a:schemeClr val="accent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0960" tIns="60960" rIns="60960" bIns="2883674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s-MX" sz="2800" dirty="0">
              <a:solidFill>
                <a:schemeClr val="tx1"/>
              </a:solidFill>
              <a:latin typeface="Proxima Nova Rg" panose="02000506030000020004" pitchFamily="50" charset="0"/>
              <a:cs typeface="Times New Roman" panose="02020603050405020304" pitchFamily="18" charset="0"/>
            </a:endParaRPr>
          </a:p>
          <a:p>
            <a:pPr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s-MX" sz="2800" dirty="0">
              <a:solidFill>
                <a:schemeClr val="tx1"/>
              </a:solidFill>
              <a:latin typeface="Proxima Nova Rg" panose="02000506030000020004" pitchFamily="50" charset="0"/>
              <a:cs typeface="Times New Roman" panose="02020603050405020304" pitchFamily="18" charset="0"/>
            </a:endParaRPr>
          </a:p>
          <a:p>
            <a:pPr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s-MX" sz="2800" dirty="0">
              <a:solidFill>
                <a:schemeClr val="tx1"/>
              </a:solidFill>
              <a:latin typeface="Proxima Nova Rg" panose="02000506030000020004" pitchFamily="50" charset="0"/>
              <a:cs typeface="Times New Roman" panose="02020603050405020304" pitchFamily="18" charset="0"/>
            </a:endParaRPr>
          </a:p>
          <a:p>
            <a:pPr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s-MX" sz="2800" dirty="0">
              <a:solidFill>
                <a:schemeClr val="tx1"/>
              </a:solidFill>
              <a:latin typeface="Proxima Nova Rg" panose="02000506030000020004" pitchFamily="50" charset="0"/>
              <a:cs typeface="Times New Roman" panose="02020603050405020304" pitchFamily="18" charset="0"/>
            </a:endParaRPr>
          </a:p>
          <a:p>
            <a:pPr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s-MX" sz="2800" dirty="0">
              <a:solidFill>
                <a:schemeClr val="tx1"/>
              </a:solidFill>
              <a:latin typeface="Proxima Nova Rg" panose="02000506030000020004" pitchFamily="50" charset="0"/>
              <a:cs typeface="Times New Roman" panose="02020603050405020304" pitchFamily="18" charset="0"/>
            </a:endParaRPr>
          </a:p>
          <a:p>
            <a:pPr marL="176213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MX" sz="2800" dirty="0">
                <a:solidFill>
                  <a:schemeClr val="tx1"/>
                </a:solidFill>
                <a:latin typeface="Proxima Nova Rg" panose="02000506030000020004" pitchFamily="50" charset="0"/>
                <a:cs typeface="Times New Roman" panose="02020603050405020304" pitchFamily="18" charset="0"/>
              </a:rPr>
              <a:t>La Administración, debe identificar, analizar y responder a los </a:t>
            </a:r>
            <a:r>
              <a:rPr lang="es-MX" sz="2800" b="1" dirty="0">
                <a:solidFill>
                  <a:schemeClr val="tx1"/>
                </a:solidFill>
                <a:latin typeface="Proxima Nova Rg" panose="02000506030000020004" pitchFamily="50" charset="0"/>
                <a:cs typeface="Times New Roman" panose="02020603050405020304" pitchFamily="18" charset="0"/>
              </a:rPr>
              <a:t>cambios significativos </a:t>
            </a:r>
            <a:r>
              <a:rPr lang="es-MX" sz="2800" dirty="0">
                <a:solidFill>
                  <a:schemeClr val="tx1"/>
                </a:solidFill>
                <a:latin typeface="Proxima Nova Rg" panose="02000506030000020004" pitchFamily="50" charset="0"/>
                <a:cs typeface="Times New Roman" panose="02020603050405020304" pitchFamily="18" charset="0"/>
              </a:rPr>
              <a:t>que puedan impactar al control interno</a:t>
            </a:r>
          </a:p>
        </p:txBody>
      </p:sp>
      <p:graphicFrame>
        <p:nvGraphicFramePr>
          <p:cNvPr id="11" name="Diagrama 10">
            <a:extLst>
              <a:ext uri="{FF2B5EF4-FFF2-40B4-BE49-F238E27FC236}">
                <a16:creationId xmlns="" xmlns:a16="http://schemas.microsoft.com/office/drawing/2014/main" id="{47442D92-61FB-4CAD-8BA3-24A802D49BA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51224307"/>
              </p:ext>
            </p:extLst>
          </p:nvPr>
        </p:nvGraphicFramePr>
        <p:xfrm>
          <a:off x="7008771" y="1798686"/>
          <a:ext cx="2753532" cy="42571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2" name="Abrir llave 11">
            <a:extLst>
              <a:ext uri="{FF2B5EF4-FFF2-40B4-BE49-F238E27FC236}">
                <a16:creationId xmlns="" xmlns:a16="http://schemas.microsoft.com/office/drawing/2014/main" id="{9811315F-43BE-4862-B997-02C46FDDA23D}"/>
              </a:ext>
            </a:extLst>
          </p:cNvPr>
          <p:cNvSpPr/>
          <p:nvPr/>
        </p:nvSpPr>
        <p:spPr>
          <a:xfrm>
            <a:off x="6199787" y="2024513"/>
            <a:ext cx="718213" cy="2547487"/>
          </a:xfrm>
          <a:prstGeom prst="leftBrace">
            <a:avLst/>
          </a:prstGeom>
          <a:ln w="57150">
            <a:solidFill>
              <a:srgbClr val="63C1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2673915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black">
          <a:xfrm>
            <a:off x="611669" y="4020240"/>
            <a:ext cx="5374703" cy="114776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/>
          <a:lstStyle/>
          <a:p>
            <a:pPr algn="just">
              <a:defRPr/>
            </a:pPr>
            <a:r>
              <a:rPr lang="es-ES" sz="2400" dirty="0">
                <a:latin typeface="Proxima Nova Rg" panose="02000506030000020004" pitchFamily="50" charset="0"/>
              </a:rPr>
              <a:t>Son aquellas acciones establecidas, a través de políticas y procedimientos, por los responsables de las unidades administrativas para alcanzar los objetivos institucionales y responder a sus riesgos asociados, incluidos los de corrupción y los demás sistemas de información.</a:t>
            </a:r>
          </a:p>
          <a:p>
            <a:pPr algn="just">
              <a:defRPr/>
            </a:pPr>
            <a:endParaRPr lang="es-ES" sz="2400" dirty="0">
              <a:latin typeface="Proxima Nova Th" panose="02000506030000020004" pitchFamily="2" charset="0"/>
            </a:endParaRPr>
          </a:p>
          <a:p>
            <a:pPr algn="just">
              <a:defRPr/>
            </a:pPr>
            <a:endParaRPr lang="es-ES" sz="4000" dirty="0">
              <a:latin typeface="Proxima Nova Th" panose="02000506030000020004" pitchFamily="2" charset="0"/>
            </a:endParaRPr>
          </a:p>
          <a:p>
            <a:pPr algn="just">
              <a:defRPr/>
            </a:pPr>
            <a:endParaRPr lang="es-ES" sz="2400" dirty="0">
              <a:latin typeface="Proxima Nova Th" panose="02000506030000020004" pitchFamily="2" charset="0"/>
            </a:endParaRPr>
          </a:p>
          <a:p>
            <a:pPr algn="just">
              <a:defRPr/>
            </a:pPr>
            <a:endParaRPr lang="es-ES" sz="2400" dirty="0">
              <a:latin typeface="Proxima Nova Th" panose="02000506030000020004" pitchFamily="2" charset="0"/>
            </a:endParaRPr>
          </a:p>
          <a:p>
            <a:pPr algn="just">
              <a:defRPr/>
            </a:pPr>
            <a:endParaRPr lang="es-ES" sz="2400" dirty="0">
              <a:latin typeface="Proxima Nova Th" panose="02000506030000020004" pitchFamily="2" charset="0"/>
            </a:endParaRPr>
          </a:p>
          <a:p>
            <a:pPr algn="just">
              <a:defRPr/>
            </a:pPr>
            <a:endParaRPr lang="es-ES" sz="2400" dirty="0">
              <a:latin typeface="Proxima Nova Th" panose="02000506030000020004" pitchFamily="2" charset="0"/>
            </a:endParaRPr>
          </a:p>
        </p:txBody>
      </p:sp>
      <p:sp>
        <p:nvSpPr>
          <p:cNvPr id="2" name="AutoShape 2" descr="Actividades de Control: COSO Parte 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8" name="Rectangle 4">
            <a:extLst>
              <a:ext uri="{FF2B5EF4-FFF2-40B4-BE49-F238E27FC236}">
                <a16:creationId xmlns="" xmlns:a16="http://schemas.microsoft.com/office/drawing/2014/main" id="{09279E08-B616-4E81-B51A-F274BA744851}"/>
              </a:ext>
            </a:extLst>
          </p:cNvPr>
          <p:cNvSpPr>
            <a:spLocks noChangeArrowheads="1"/>
          </p:cNvSpPr>
          <p:nvPr/>
        </p:nvSpPr>
        <p:spPr bwMode="black">
          <a:xfrm>
            <a:off x="1263078" y="764846"/>
            <a:ext cx="9144000" cy="71913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/>
          <a:lstStyle/>
          <a:p>
            <a:pPr>
              <a:defRPr/>
            </a:pPr>
            <a:r>
              <a:rPr lang="es-ES" sz="3600" b="1" dirty="0">
                <a:latin typeface="Proxima Nova Rg" panose="02000506030000020004" pitchFamily="50" charset="0"/>
              </a:rPr>
              <a:t>Componente 3: </a:t>
            </a:r>
          </a:p>
          <a:p>
            <a:pPr>
              <a:defRPr/>
            </a:pPr>
            <a:r>
              <a:rPr lang="es-ES" sz="3600" b="1" dirty="0">
                <a:latin typeface="Proxima Nova Rg" panose="02000506030000020004" pitchFamily="50" charset="0"/>
              </a:rPr>
              <a:t>Actividades de Control</a:t>
            </a:r>
            <a:endParaRPr lang="es-MX" sz="3600" b="1" dirty="0">
              <a:latin typeface="Proxima Nova Rg" panose="02000506030000020004" pitchFamily="50" charset="0"/>
            </a:endParaRPr>
          </a:p>
          <a:p>
            <a:pPr>
              <a:defRPr/>
            </a:pPr>
            <a:endParaRPr lang="es-ES" sz="3600" b="1" dirty="0">
              <a:latin typeface="Proxima Nova Rg" panose="02000506030000020004" pitchFamily="50" charset="0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="" xmlns:a16="http://schemas.microsoft.com/office/drawing/2014/main" id="{B2170BBC-1916-4588-8D9C-B5A29FAF6198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52049" y="104349"/>
            <a:ext cx="919241" cy="1020067"/>
          </a:xfrm>
          <a:prstGeom prst="rect">
            <a:avLst/>
          </a:prstGeom>
        </p:spPr>
      </p:pic>
      <p:graphicFrame>
        <p:nvGraphicFramePr>
          <p:cNvPr id="17" name="Diagrama 16">
            <a:extLst>
              <a:ext uri="{FF2B5EF4-FFF2-40B4-BE49-F238E27FC236}">
                <a16:creationId xmlns="" xmlns:a16="http://schemas.microsoft.com/office/drawing/2014/main" id="{7EEDF330-0046-49A1-962A-1BBB90D9FEC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85080783"/>
              </p:ext>
            </p:extLst>
          </p:nvPr>
        </p:nvGraphicFramePr>
        <p:xfrm>
          <a:off x="7511824" y="4822723"/>
          <a:ext cx="4436569" cy="12704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9" name="Imagen 18">
            <a:extLst>
              <a:ext uri="{FF2B5EF4-FFF2-40B4-BE49-F238E27FC236}">
                <a16:creationId xmlns="" xmlns:a16="http://schemas.microsoft.com/office/drawing/2014/main" id="{16B0E33E-120B-4213-827C-C4717EF9B1C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0613" y="1483985"/>
            <a:ext cx="5161299" cy="29700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226482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7 CuadroTexto"/>
          <p:cNvSpPr txBox="1"/>
          <p:nvPr/>
        </p:nvSpPr>
        <p:spPr>
          <a:xfrm>
            <a:off x="1113002" y="642094"/>
            <a:ext cx="31913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4400" b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oxima Nova Rg" panose="02000506030000020004" pitchFamily="50" charset="0"/>
                <a:cs typeface="Arial" pitchFamily="34" charset="0"/>
              </a:rPr>
              <a:t>TEMARIO</a:t>
            </a:r>
            <a:endParaRPr lang="es-ES" sz="4400" b="1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roxima Nova Rg" panose="02000506030000020004" pitchFamily="50" charset="0"/>
              <a:cs typeface="Arial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="" xmlns:a16="http://schemas.microsoft.com/office/drawing/2014/main" id="{C5677210-044A-451A-8FB2-4626B5AB858C}"/>
              </a:ext>
            </a:extLst>
          </p:cNvPr>
          <p:cNvSpPr txBox="1"/>
          <p:nvPr/>
        </p:nvSpPr>
        <p:spPr>
          <a:xfrm>
            <a:off x="889154" y="1590012"/>
            <a:ext cx="11634518" cy="54356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es-MX" sz="1100" dirty="0">
              <a:latin typeface="Proxima Nova Rg" panose="02000506030000020004" pitchFamily="50" charset="0"/>
            </a:endParaRPr>
          </a:p>
          <a:p>
            <a:pPr>
              <a:lnSpc>
                <a:spcPct val="150000"/>
              </a:lnSpc>
            </a:pPr>
            <a:r>
              <a:rPr lang="es-MX" sz="3200" dirty="0">
                <a:latin typeface="Proxima Nova Rg" panose="02000506030000020004" pitchFamily="50" charset="0"/>
              </a:rPr>
              <a:t>I.- Introducción al Control Interno.</a:t>
            </a:r>
          </a:p>
          <a:p>
            <a:pPr>
              <a:lnSpc>
                <a:spcPct val="150000"/>
              </a:lnSpc>
            </a:pPr>
            <a:r>
              <a:rPr lang="es-MX" sz="3200" dirty="0">
                <a:latin typeface="Proxima Nova Rg" panose="02000506030000020004" pitchFamily="50" charset="0"/>
              </a:rPr>
              <a:t>II.-Modelo Estatal del Marco Integrado de Control Interno</a:t>
            </a:r>
          </a:p>
          <a:p>
            <a:pPr>
              <a:lnSpc>
                <a:spcPct val="150000"/>
              </a:lnSpc>
            </a:pPr>
            <a:r>
              <a:rPr lang="es-MX" sz="3200" dirty="0">
                <a:latin typeface="Proxima Nova Rg" panose="02000506030000020004" pitchFamily="50" charset="0"/>
              </a:rPr>
              <a:t>III.-Esquema de implementación del SCII</a:t>
            </a:r>
          </a:p>
          <a:p>
            <a:pPr>
              <a:lnSpc>
                <a:spcPct val="150000"/>
              </a:lnSpc>
            </a:pPr>
            <a:r>
              <a:rPr lang="es-MX" sz="3200" dirty="0">
                <a:latin typeface="Proxima Nova Rg" panose="02000506030000020004" pitchFamily="50" charset="0"/>
              </a:rPr>
              <a:t>IV.- Metodología para el Análisis de Riesgos</a:t>
            </a:r>
          </a:p>
          <a:p>
            <a:pPr>
              <a:lnSpc>
                <a:spcPct val="150000"/>
              </a:lnSpc>
            </a:pPr>
            <a:endParaRPr lang="es-MX" sz="3200" dirty="0">
              <a:latin typeface="Proxima Nova Rg" panose="02000506030000020004" pitchFamily="50" charset="0"/>
            </a:endParaRPr>
          </a:p>
          <a:p>
            <a:pPr>
              <a:lnSpc>
                <a:spcPct val="150000"/>
              </a:lnSpc>
            </a:pPr>
            <a:endParaRPr lang="es-MX" sz="3200" dirty="0">
              <a:latin typeface="Proxima Nova Rg" panose="02000506030000020004" pitchFamily="50" charset="0"/>
            </a:endParaRPr>
          </a:p>
          <a:p>
            <a:pPr>
              <a:lnSpc>
                <a:spcPct val="150000"/>
              </a:lnSpc>
            </a:pPr>
            <a:endParaRPr lang="es-MX" sz="3200" dirty="0">
              <a:latin typeface="Proxima Nova Rg" panose="02000506030000020004" pitchFamily="50" charset="0"/>
            </a:endParaRPr>
          </a:p>
        </p:txBody>
      </p:sp>
      <p:grpSp>
        <p:nvGrpSpPr>
          <p:cNvPr id="6" name="object 8">
            <a:extLst>
              <a:ext uri="{FF2B5EF4-FFF2-40B4-BE49-F238E27FC236}">
                <a16:creationId xmlns="" xmlns:a16="http://schemas.microsoft.com/office/drawing/2014/main" id="{782AFFDC-03A5-4D09-91B2-8F5DEC290BFE}"/>
              </a:ext>
            </a:extLst>
          </p:cNvPr>
          <p:cNvGrpSpPr/>
          <p:nvPr/>
        </p:nvGrpSpPr>
        <p:grpSpPr>
          <a:xfrm>
            <a:off x="834581" y="1531338"/>
            <a:ext cx="9170035" cy="71755"/>
            <a:chOff x="-12191" y="1513332"/>
            <a:chExt cx="9170035" cy="71755"/>
          </a:xfrm>
        </p:grpSpPr>
        <p:sp>
          <p:nvSpPr>
            <p:cNvPr id="7" name="object 9">
              <a:extLst>
                <a:ext uri="{FF2B5EF4-FFF2-40B4-BE49-F238E27FC236}">
                  <a16:creationId xmlns="" xmlns:a16="http://schemas.microsoft.com/office/drawing/2014/main" id="{C4937273-E6A2-4704-86DA-6CE09B590F28}"/>
                </a:ext>
              </a:extLst>
            </p:cNvPr>
            <p:cNvSpPr/>
            <p:nvPr/>
          </p:nvSpPr>
          <p:spPr>
            <a:xfrm>
              <a:off x="762" y="1526286"/>
              <a:ext cx="9144000" cy="45720"/>
            </a:xfrm>
            <a:custGeom>
              <a:avLst/>
              <a:gdLst/>
              <a:ahLst/>
              <a:cxnLst/>
              <a:rect l="l" t="t" r="r" b="b"/>
              <a:pathLst>
                <a:path w="9144000" h="45719">
                  <a:moveTo>
                    <a:pt x="9144000" y="0"/>
                  </a:moveTo>
                  <a:lnTo>
                    <a:pt x="0" y="0"/>
                  </a:lnTo>
                  <a:lnTo>
                    <a:pt x="0" y="45720"/>
                  </a:lnTo>
                  <a:lnTo>
                    <a:pt x="9144000" y="45720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7E7E7E"/>
            </a:solidFill>
            <a:ln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10">
              <a:extLst>
                <a:ext uri="{FF2B5EF4-FFF2-40B4-BE49-F238E27FC236}">
                  <a16:creationId xmlns="" xmlns:a16="http://schemas.microsoft.com/office/drawing/2014/main" id="{A1DBF715-B4B1-412E-8382-79F9267BB6B6}"/>
                </a:ext>
              </a:extLst>
            </p:cNvPr>
            <p:cNvSpPr/>
            <p:nvPr/>
          </p:nvSpPr>
          <p:spPr>
            <a:xfrm>
              <a:off x="762" y="1526286"/>
              <a:ext cx="9144000" cy="45720"/>
            </a:xfrm>
            <a:custGeom>
              <a:avLst/>
              <a:gdLst/>
              <a:ahLst/>
              <a:cxnLst/>
              <a:rect l="l" t="t" r="r" b="b"/>
              <a:pathLst>
                <a:path w="9144000" h="45719">
                  <a:moveTo>
                    <a:pt x="0" y="45720"/>
                  </a:moveTo>
                  <a:lnTo>
                    <a:pt x="9144000" y="45720"/>
                  </a:lnTo>
                  <a:lnTo>
                    <a:pt x="9144000" y="0"/>
                  </a:lnTo>
                  <a:lnTo>
                    <a:pt x="0" y="0"/>
                  </a:lnTo>
                  <a:lnTo>
                    <a:pt x="0" y="45720"/>
                  </a:lnTo>
                  <a:close/>
                </a:path>
              </a:pathLst>
            </a:custGeom>
            <a:ln w="25908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0" name="Imagen 9">
            <a:extLst>
              <a:ext uri="{FF2B5EF4-FFF2-40B4-BE49-F238E27FC236}">
                <a16:creationId xmlns="" xmlns:a16="http://schemas.microsoft.com/office/drawing/2014/main" id="{4707349A-0788-4FDA-A37F-2ADA3C82A4BD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889154" y="524225"/>
            <a:ext cx="919241" cy="1020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25851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2020615" y="1700808"/>
            <a:ext cx="8251851" cy="4320480"/>
          </a:xfrm>
          <a:prstGeom prst="rect">
            <a:avLst/>
          </a:prstGeom>
          <a:noFill/>
        </p:spPr>
      </p:sp>
      <p:sp>
        <p:nvSpPr>
          <p:cNvPr id="7" name="Forma libre 6"/>
          <p:cNvSpPr/>
          <p:nvPr/>
        </p:nvSpPr>
        <p:spPr>
          <a:xfrm>
            <a:off x="653563" y="2184639"/>
            <a:ext cx="4069800" cy="3642102"/>
          </a:xfrm>
          <a:custGeom>
            <a:avLst/>
            <a:gdLst>
              <a:gd name="connsiteX0" fmla="*/ 0 w 2618995"/>
              <a:gd name="connsiteY0" fmla="*/ 261900 h 4320480"/>
              <a:gd name="connsiteX1" fmla="*/ 261900 w 2618995"/>
              <a:gd name="connsiteY1" fmla="*/ 0 h 4320480"/>
              <a:gd name="connsiteX2" fmla="*/ 2357096 w 2618995"/>
              <a:gd name="connsiteY2" fmla="*/ 0 h 4320480"/>
              <a:gd name="connsiteX3" fmla="*/ 2618996 w 2618995"/>
              <a:gd name="connsiteY3" fmla="*/ 261900 h 4320480"/>
              <a:gd name="connsiteX4" fmla="*/ 2618995 w 2618995"/>
              <a:gd name="connsiteY4" fmla="*/ 4058581 h 4320480"/>
              <a:gd name="connsiteX5" fmla="*/ 2357095 w 2618995"/>
              <a:gd name="connsiteY5" fmla="*/ 4320481 h 4320480"/>
              <a:gd name="connsiteX6" fmla="*/ 261900 w 2618995"/>
              <a:gd name="connsiteY6" fmla="*/ 4320480 h 4320480"/>
              <a:gd name="connsiteX7" fmla="*/ 0 w 2618995"/>
              <a:gd name="connsiteY7" fmla="*/ 4058580 h 4320480"/>
              <a:gd name="connsiteX8" fmla="*/ 0 w 2618995"/>
              <a:gd name="connsiteY8" fmla="*/ 261900 h 4320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18995" h="4320480">
                <a:moveTo>
                  <a:pt x="0" y="261900"/>
                </a:moveTo>
                <a:cubicBezTo>
                  <a:pt x="0" y="117257"/>
                  <a:pt x="117257" y="0"/>
                  <a:pt x="261900" y="0"/>
                </a:cubicBezTo>
                <a:lnTo>
                  <a:pt x="2357096" y="0"/>
                </a:lnTo>
                <a:cubicBezTo>
                  <a:pt x="2501739" y="0"/>
                  <a:pt x="2618996" y="117257"/>
                  <a:pt x="2618996" y="261900"/>
                </a:cubicBezTo>
                <a:cubicBezTo>
                  <a:pt x="2618996" y="1527460"/>
                  <a:pt x="2618995" y="2793021"/>
                  <a:pt x="2618995" y="4058581"/>
                </a:cubicBezTo>
                <a:cubicBezTo>
                  <a:pt x="2618995" y="4203224"/>
                  <a:pt x="2501738" y="4320481"/>
                  <a:pt x="2357095" y="4320481"/>
                </a:cubicBezTo>
                <a:lnTo>
                  <a:pt x="261900" y="4320480"/>
                </a:lnTo>
                <a:cubicBezTo>
                  <a:pt x="117257" y="4320480"/>
                  <a:pt x="0" y="4203223"/>
                  <a:pt x="0" y="4058580"/>
                </a:cubicBezTo>
                <a:lnTo>
                  <a:pt x="0" y="261900"/>
                </a:lnTo>
                <a:close/>
              </a:path>
            </a:pathLst>
          </a:custGeom>
          <a:solidFill>
            <a:srgbClr val="7A84CC"/>
          </a:solidFill>
          <a:scene3d>
            <a:camera prst="orthographicFront"/>
            <a:lightRig rig="threePt" dir="t">
              <a:rot lat="0" lon="0" rev="7500000"/>
            </a:lightRig>
          </a:scene3d>
          <a:sp3d z="-152400" extrusionH="63500" prstMaterial="matte">
            <a:bevelT w="144450" h="6350" prst="relaxedInset"/>
            <a:contourClr>
              <a:schemeClr val="bg1"/>
            </a:contourClr>
          </a:sp3d>
        </p:spPr>
        <p:style>
          <a:lnRef idx="0">
            <a:schemeClr val="accent2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0">
            <a:schemeClr val="accent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algn="ctr" defTabSz="577836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s-MX" sz="2000" dirty="0">
              <a:solidFill>
                <a:schemeClr val="bg1"/>
              </a:solidFill>
              <a:latin typeface="Proxima Nova Rg" panose="02000506030000020004" pitchFamily="50" charset="0"/>
              <a:cs typeface="Times New Roman" panose="02020603050405020304" pitchFamily="18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="" xmlns:a16="http://schemas.microsoft.com/office/drawing/2014/main" id="{BC4134BA-1D03-4119-B3A8-109A4E7CD9E6}"/>
              </a:ext>
            </a:extLst>
          </p:cNvPr>
          <p:cNvSpPr txBox="1"/>
          <p:nvPr/>
        </p:nvSpPr>
        <p:spPr>
          <a:xfrm>
            <a:off x="861474" y="2629929"/>
            <a:ext cx="3653978" cy="27515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MX" sz="2400" dirty="0">
                <a:solidFill>
                  <a:schemeClr val="bg1"/>
                </a:solidFill>
                <a:latin typeface="Proxima Nova Rg" panose="02000506030000020004" pitchFamily="50" charset="0"/>
                <a:cs typeface="Times New Roman" panose="02020603050405020304" pitchFamily="18" charset="0"/>
              </a:rPr>
              <a:t>La Administración, debe diseñar, actualizar y garantizar la suficiencia e idoneidad de las actividades de control para alcanzar los objetivos institucionales y responder a los riesgos.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="" xmlns:a16="http://schemas.microsoft.com/office/drawing/2014/main" id="{08C13A38-D119-48E1-A072-99EDC95B53A4}"/>
              </a:ext>
            </a:extLst>
          </p:cNvPr>
          <p:cNvSpPr txBox="1"/>
          <p:nvPr/>
        </p:nvSpPr>
        <p:spPr>
          <a:xfrm>
            <a:off x="-393744" y="279919"/>
            <a:ext cx="6540284" cy="10956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MX" sz="3200" b="1" dirty="0">
                <a:solidFill>
                  <a:schemeClr val="accent1"/>
                </a:solidFill>
                <a:latin typeface="Proxima Nova Rg" panose="02000506030000020004" pitchFamily="50" charset="0"/>
                <a:cs typeface="Times New Roman" panose="02020603050405020304" pitchFamily="18" charset="0"/>
              </a:rPr>
              <a:t>Principio 10</a:t>
            </a:r>
          </a:p>
          <a:p>
            <a:pPr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MX" sz="2800" b="1" dirty="0">
                <a:latin typeface="Proxima Nova Rg" panose="02000506030000020004" pitchFamily="50" charset="0"/>
                <a:cs typeface="Times New Roman" panose="02020603050405020304" pitchFamily="18" charset="0"/>
              </a:rPr>
              <a:t>Diseñar Actividades de Control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="" xmlns:a16="http://schemas.microsoft.com/office/drawing/2014/main" id="{F48E9920-A20D-4C0E-A045-4355D05F5EEB}"/>
              </a:ext>
            </a:extLst>
          </p:cNvPr>
          <p:cNvSpPr txBox="1"/>
          <p:nvPr/>
        </p:nvSpPr>
        <p:spPr>
          <a:xfrm>
            <a:off x="5862856" y="1456841"/>
            <a:ext cx="312616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b="1" dirty="0">
                <a:latin typeface="Proxima Nova Rg" panose="02000506030000020004" pitchFamily="50" charset="0"/>
              </a:rPr>
              <a:t>PUNTOS DE INTERÉS (4)</a:t>
            </a:r>
          </a:p>
        </p:txBody>
      </p:sp>
      <p:sp>
        <p:nvSpPr>
          <p:cNvPr id="14" name="Abrir llave 13">
            <a:extLst>
              <a:ext uri="{FF2B5EF4-FFF2-40B4-BE49-F238E27FC236}">
                <a16:creationId xmlns="" xmlns:a16="http://schemas.microsoft.com/office/drawing/2014/main" id="{A2DF68B5-593C-456A-B800-103D140C21AC}"/>
              </a:ext>
            </a:extLst>
          </p:cNvPr>
          <p:cNvSpPr/>
          <p:nvPr/>
        </p:nvSpPr>
        <p:spPr>
          <a:xfrm>
            <a:off x="5006344" y="2034265"/>
            <a:ext cx="718213" cy="3653566"/>
          </a:xfrm>
          <a:prstGeom prst="leftBrace">
            <a:avLst/>
          </a:prstGeom>
          <a:ln w="5715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graphicFrame>
        <p:nvGraphicFramePr>
          <p:cNvPr id="15" name="Diagrama 14">
            <a:extLst>
              <a:ext uri="{FF2B5EF4-FFF2-40B4-BE49-F238E27FC236}">
                <a16:creationId xmlns="" xmlns:a16="http://schemas.microsoft.com/office/drawing/2014/main" id="{CEEADA28-222E-4F07-8F3B-77EB40106F1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27059007"/>
              </p:ext>
            </p:extLst>
          </p:nvPr>
        </p:nvGraphicFramePr>
        <p:xfrm>
          <a:off x="4917853" y="2070140"/>
          <a:ext cx="5042470" cy="35993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2842571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2020615" y="1700808"/>
            <a:ext cx="8251851" cy="4320480"/>
          </a:xfrm>
          <a:prstGeom prst="rect">
            <a:avLst/>
          </a:prstGeom>
          <a:noFill/>
        </p:spPr>
      </p:sp>
      <p:sp>
        <p:nvSpPr>
          <p:cNvPr id="9" name="Forma libre 8"/>
          <p:cNvSpPr/>
          <p:nvPr/>
        </p:nvSpPr>
        <p:spPr>
          <a:xfrm>
            <a:off x="722679" y="1938571"/>
            <a:ext cx="4105060" cy="3456384"/>
          </a:xfrm>
          <a:custGeom>
            <a:avLst/>
            <a:gdLst>
              <a:gd name="connsiteX0" fmla="*/ 0 w 2618995"/>
              <a:gd name="connsiteY0" fmla="*/ 261900 h 4320480"/>
              <a:gd name="connsiteX1" fmla="*/ 261900 w 2618995"/>
              <a:gd name="connsiteY1" fmla="*/ 0 h 4320480"/>
              <a:gd name="connsiteX2" fmla="*/ 2357096 w 2618995"/>
              <a:gd name="connsiteY2" fmla="*/ 0 h 4320480"/>
              <a:gd name="connsiteX3" fmla="*/ 2618996 w 2618995"/>
              <a:gd name="connsiteY3" fmla="*/ 261900 h 4320480"/>
              <a:gd name="connsiteX4" fmla="*/ 2618995 w 2618995"/>
              <a:gd name="connsiteY4" fmla="*/ 4058581 h 4320480"/>
              <a:gd name="connsiteX5" fmla="*/ 2357095 w 2618995"/>
              <a:gd name="connsiteY5" fmla="*/ 4320481 h 4320480"/>
              <a:gd name="connsiteX6" fmla="*/ 261900 w 2618995"/>
              <a:gd name="connsiteY6" fmla="*/ 4320480 h 4320480"/>
              <a:gd name="connsiteX7" fmla="*/ 0 w 2618995"/>
              <a:gd name="connsiteY7" fmla="*/ 4058580 h 4320480"/>
              <a:gd name="connsiteX8" fmla="*/ 0 w 2618995"/>
              <a:gd name="connsiteY8" fmla="*/ 261900 h 4320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18995" h="4320480">
                <a:moveTo>
                  <a:pt x="0" y="261900"/>
                </a:moveTo>
                <a:cubicBezTo>
                  <a:pt x="0" y="117257"/>
                  <a:pt x="117257" y="0"/>
                  <a:pt x="261900" y="0"/>
                </a:cubicBezTo>
                <a:lnTo>
                  <a:pt x="2357096" y="0"/>
                </a:lnTo>
                <a:cubicBezTo>
                  <a:pt x="2501739" y="0"/>
                  <a:pt x="2618996" y="117257"/>
                  <a:pt x="2618996" y="261900"/>
                </a:cubicBezTo>
                <a:cubicBezTo>
                  <a:pt x="2618996" y="1527460"/>
                  <a:pt x="2618995" y="2793021"/>
                  <a:pt x="2618995" y="4058581"/>
                </a:cubicBezTo>
                <a:cubicBezTo>
                  <a:pt x="2618995" y="4203224"/>
                  <a:pt x="2501738" y="4320481"/>
                  <a:pt x="2357095" y="4320481"/>
                </a:cubicBezTo>
                <a:lnTo>
                  <a:pt x="261900" y="4320480"/>
                </a:lnTo>
                <a:cubicBezTo>
                  <a:pt x="117257" y="4320480"/>
                  <a:pt x="0" y="4203223"/>
                  <a:pt x="0" y="4058580"/>
                </a:cubicBezTo>
                <a:lnTo>
                  <a:pt x="0" y="261900"/>
                </a:lnTo>
                <a:close/>
              </a:path>
            </a:pathLst>
          </a:custGeom>
          <a:solidFill>
            <a:srgbClr val="7A84CC"/>
          </a:solidFill>
          <a:scene3d>
            <a:camera prst="orthographicFront"/>
            <a:lightRig rig="threePt" dir="t">
              <a:rot lat="0" lon="0" rev="7500000"/>
            </a:lightRig>
          </a:scene3d>
          <a:sp3d z="-152400" extrusionH="63500" prstMaterial="matte">
            <a:bevelT w="144450" h="6350" prst="relaxedInset"/>
            <a:contourClr>
              <a:schemeClr val="bg1"/>
            </a:contourClr>
          </a:sp3d>
        </p:spPr>
        <p:style>
          <a:lnRef idx="0">
            <a:schemeClr val="accent2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0">
            <a:schemeClr val="accent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s-MX" sz="2000" dirty="0">
              <a:solidFill>
                <a:schemeClr val="bg1"/>
              </a:solidFill>
              <a:latin typeface="Proxima Nova Rg" panose="02000506030000020004" pitchFamily="50" charset="0"/>
              <a:cs typeface="Times New Roman" panose="02020603050405020304" pitchFamily="18" charset="0"/>
            </a:endParaRPr>
          </a:p>
          <a:p>
            <a:pPr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MX" sz="2400" dirty="0">
                <a:solidFill>
                  <a:schemeClr val="bg1"/>
                </a:solidFill>
                <a:latin typeface="Proxima Nova Rg" panose="02000506030000020004" pitchFamily="50" charset="0"/>
                <a:cs typeface="Times New Roman" panose="02020603050405020304" pitchFamily="18" charset="0"/>
              </a:rPr>
              <a:t>La Administración, debe diseñar los sistemas de información institucional y las actividades de control asociadas a fin de alcanzar los objetivos y responder a los riesgos.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="" xmlns:a16="http://schemas.microsoft.com/office/drawing/2014/main" id="{D7325344-FC62-4545-B92A-21BFCBCEF7A4}"/>
              </a:ext>
            </a:extLst>
          </p:cNvPr>
          <p:cNvSpPr txBox="1"/>
          <p:nvPr/>
        </p:nvSpPr>
        <p:spPr>
          <a:xfrm>
            <a:off x="507569" y="210531"/>
            <a:ext cx="5366288" cy="13726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MX" sz="3200" b="1" dirty="0">
                <a:solidFill>
                  <a:schemeClr val="accent1"/>
                </a:solidFill>
                <a:latin typeface="Proxima Nova Rg" panose="02000506030000020004" pitchFamily="50" charset="0"/>
                <a:cs typeface="Times New Roman" panose="02020603050405020304" pitchFamily="18" charset="0"/>
              </a:rPr>
              <a:t>Principio 11</a:t>
            </a:r>
          </a:p>
          <a:p>
            <a:pPr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MX" sz="2400" b="1" dirty="0">
                <a:latin typeface="Proxima Nova Rg" panose="02000506030000020004" pitchFamily="50" charset="0"/>
                <a:cs typeface="Times New Roman" panose="02020603050405020304" pitchFamily="18" charset="0"/>
              </a:rPr>
              <a:t>Diseñar Actividades para los Sistemas de Información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="" xmlns:a16="http://schemas.microsoft.com/office/drawing/2014/main" id="{64F36B81-66B0-4DF0-869A-8676BE3DDD91}"/>
              </a:ext>
            </a:extLst>
          </p:cNvPr>
          <p:cNvSpPr txBox="1"/>
          <p:nvPr/>
        </p:nvSpPr>
        <p:spPr>
          <a:xfrm>
            <a:off x="6623611" y="1516142"/>
            <a:ext cx="60985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b="1" dirty="0">
                <a:latin typeface="Proxima Nova Rg" panose="02000506030000020004" pitchFamily="50" charset="0"/>
              </a:rPr>
              <a:t>PUNTOS DE INTERÉS (5)</a:t>
            </a:r>
          </a:p>
        </p:txBody>
      </p:sp>
      <p:graphicFrame>
        <p:nvGraphicFramePr>
          <p:cNvPr id="14" name="Diagrama 13">
            <a:extLst>
              <a:ext uri="{FF2B5EF4-FFF2-40B4-BE49-F238E27FC236}">
                <a16:creationId xmlns="" xmlns:a16="http://schemas.microsoft.com/office/drawing/2014/main" id="{339A8734-40B5-4B9F-981D-AAD57001F24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06805948"/>
              </p:ext>
            </p:extLst>
          </p:nvPr>
        </p:nvGraphicFramePr>
        <p:xfrm>
          <a:off x="5733745" y="1873044"/>
          <a:ext cx="6098582" cy="35874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5" name="Abrir llave 14">
            <a:extLst>
              <a:ext uri="{FF2B5EF4-FFF2-40B4-BE49-F238E27FC236}">
                <a16:creationId xmlns="" xmlns:a16="http://schemas.microsoft.com/office/drawing/2014/main" id="{BADE73A5-3A79-481A-AB4F-2B49519215BE}"/>
              </a:ext>
            </a:extLst>
          </p:cNvPr>
          <p:cNvSpPr/>
          <p:nvPr/>
        </p:nvSpPr>
        <p:spPr>
          <a:xfrm>
            <a:off x="5155645" y="2034265"/>
            <a:ext cx="454742" cy="3653566"/>
          </a:xfrm>
          <a:prstGeom prst="leftBrace">
            <a:avLst/>
          </a:prstGeom>
          <a:ln w="5715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8700066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2020615" y="1700808"/>
            <a:ext cx="8251851" cy="4320480"/>
          </a:xfrm>
          <a:prstGeom prst="rect">
            <a:avLst/>
          </a:prstGeom>
          <a:noFill/>
        </p:spPr>
      </p:sp>
      <p:sp>
        <p:nvSpPr>
          <p:cNvPr id="11" name="Forma libre 10"/>
          <p:cNvSpPr/>
          <p:nvPr/>
        </p:nvSpPr>
        <p:spPr>
          <a:xfrm>
            <a:off x="983287" y="1763861"/>
            <a:ext cx="4374533" cy="2914254"/>
          </a:xfrm>
          <a:custGeom>
            <a:avLst/>
            <a:gdLst>
              <a:gd name="connsiteX0" fmla="*/ 0 w 2618995"/>
              <a:gd name="connsiteY0" fmla="*/ 261900 h 4320480"/>
              <a:gd name="connsiteX1" fmla="*/ 261900 w 2618995"/>
              <a:gd name="connsiteY1" fmla="*/ 0 h 4320480"/>
              <a:gd name="connsiteX2" fmla="*/ 2357096 w 2618995"/>
              <a:gd name="connsiteY2" fmla="*/ 0 h 4320480"/>
              <a:gd name="connsiteX3" fmla="*/ 2618996 w 2618995"/>
              <a:gd name="connsiteY3" fmla="*/ 261900 h 4320480"/>
              <a:gd name="connsiteX4" fmla="*/ 2618995 w 2618995"/>
              <a:gd name="connsiteY4" fmla="*/ 4058581 h 4320480"/>
              <a:gd name="connsiteX5" fmla="*/ 2357095 w 2618995"/>
              <a:gd name="connsiteY5" fmla="*/ 4320481 h 4320480"/>
              <a:gd name="connsiteX6" fmla="*/ 261900 w 2618995"/>
              <a:gd name="connsiteY6" fmla="*/ 4320480 h 4320480"/>
              <a:gd name="connsiteX7" fmla="*/ 0 w 2618995"/>
              <a:gd name="connsiteY7" fmla="*/ 4058580 h 4320480"/>
              <a:gd name="connsiteX8" fmla="*/ 0 w 2618995"/>
              <a:gd name="connsiteY8" fmla="*/ 261900 h 4320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18995" h="4320480">
                <a:moveTo>
                  <a:pt x="0" y="261900"/>
                </a:moveTo>
                <a:cubicBezTo>
                  <a:pt x="0" y="117257"/>
                  <a:pt x="117257" y="0"/>
                  <a:pt x="261900" y="0"/>
                </a:cubicBezTo>
                <a:lnTo>
                  <a:pt x="2357096" y="0"/>
                </a:lnTo>
                <a:cubicBezTo>
                  <a:pt x="2501739" y="0"/>
                  <a:pt x="2618996" y="117257"/>
                  <a:pt x="2618996" y="261900"/>
                </a:cubicBezTo>
                <a:cubicBezTo>
                  <a:pt x="2618996" y="1527460"/>
                  <a:pt x="2618995" y="2793021"/>
                  <a:pt x="2618995" y="4058581"/>
                </a:cubicBezTo>
                <a:cubicBezTo>
                  <a:pt x="2618995" y="4203224"/>
                  <a:pt x="2501738" y="4320481"/>
                  <a:pt x="2357095" y="4320481"/>
                </a:cubicBezTo>
                <a:lnTo>
                  <a:pt x="261900" y="4320480"/>
                </a:lnTo>
                <a:cubicBezTo>
                  <a:pt x="117257" y="4320480"/>
                  <a:pt x="0" y="4203223"/>
                  <a:pt x="0" y="4058580"/>
                </a:cubicBezTo>
                <a:lnTo>
                  <a:pt x="0" y="261900"/>
                </a:lnTo>
                <a:close/>
              </a:path>
            </a:pathLst>
          </a:custGeom>
          <a:solidFill>
            <a:srgbClr val="7A84CC"/>
          </a:solidFill>
          <a:scene3d>
            <a:camera prst="orthographicFront"/>
            <a:lightRig rig="threePt" dir="t">
              <a:rot lat="0" lon="0" rev="7500000"/>
            </a:lightRig>
          </a:scene3d>
          <a:sp3d z="-152400" extrusionH="63500" prstMaterial="matte">
            <a:bevelT w="144450" h="6350" prst="relaxedInset"/>
            <a:contourClr>
              <a:schemeClr val="bg1"/>
            </a:contourClr>
          </a:sp3d>
        </p:spPr>
        <p:style>
          <a:lnRef idx="0">
            <a:schemeClr val="accent2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0">
            <a:schemeClr val="accent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s-MX" sz="2400" dirty="0">
              <a:solidFill>
                <a:schemeClr val="bg1"/>
              </a:solidFill>
              <a:latin typeface="Proxima Nova Rg" panose="02000506030000020004" pitchFamily="50" charset="0"/>
              <a:cs typeface="Times New Roman" panose="02020603050405020304" pitchFamily="18" charset="0"/>
            </a:endParaRPr>
          </a:p>
          <a:p>
            <a:pPr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MX" sz="2400" dirty="0">
                <a:solidFill>
                  <a:schemeClr val="bg1"/>
                </a:solidFill>
                <a:latin typeface="Proxima Nova Rg" panose="02000506030000020004" pitchFamily="50" charset="0"/>
                <a:cs typeface="Times New Roman" panose="02020603050405020304" pitchFamily="18" charset="0"/>
              </a:rPr>
              <a:t>La Administración, debe implementar las actividades de control a través de políticas, procedimientos y otros medios de similar naturaleza. </a:t>
            </a:r>
          </a:p>
        </p:txBody>
      </p:sp>
      <p:sp>
        <p:nvSpPr>
          <p:cNvPr id="13" name="Rectángulo 12"/>
          <p:cNvSpPr/>
          <p:nvPr/>
        </p:nvSpPr>
        <p:spPr>
          <a:xfrm>
            <a:off x="713354" y="474116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s-MX" dirty="0">
              <a:latin typeface="Proxima Nova Rg" panose="02000506030000020004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>
                <a:latin typeface="Proxima Nova Rg" panose="02000506030000020004" pitchFamily="50" charset="0"/>
              </a:rPr>
              <a:t>.  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="" xmlns:a16="http://schemas.microsoft.com/office/drawing/2014/main" id="{4937A1FB-1849-4DD1-99F5-BD8641D4AB6D}"/>
              </a:ext>
            </a:extLst>
          </p:cNvPr>
          <p:cNvSpPr txBox="1"/>
          <p:nvPr/>
        </p:nvSpPr>
        <p:spPr>
          <a:xfrm>
            <a:off x="474441" y="154272"/>
            <a:ext cx="5049825" cy="14834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MX" sz="3200" b="1" dirty="0">
                <a:solidFill>
                  <a:schemeClr val="accent1"/>
                </a:solidFill>
                <a:latin typeface="Proxima Nova Rg" panose="02000506030000020004" pitchFamily="50" charset="0"/>
                <a:cs typeface="Times New Roman" panose="02020603050405020304" pitchFamily="18" charset="0"/>
              </a:rPr>
              <a:t>Principio 12</a:t>
            </a:r>
          </a:p>
          <a:p>
            <a:pPr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MX" sz="2800" b="1" dirty="0">
                <a:latin typeface="Proxima Nova Rg" panose="02000506030000020004" pitchFamily="50" charset="0"/>
                <a:cs typeface="Times New Roman" panose="02020603050405020304" pitchFamily="18" charset="0"/>
              </a:rPr>
              <a:t>Implementar Actividades de Control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="" xmlns:a16="http://schemas.microsoft.com/office/drawing/2014/main" id="{BA5FBBCC-2D10-4EDB-BCD8-B757134BAA97}"/>
              </a:ext>
            </a:extLst>
          </p:cNvPr>
          <p:cNvSpPr txBox="1"/>
          <p:nvPr/>
        </p:nvSpPr>
        <p:spPr>
          <a:xfrm>
            <a:off x="6334111" y="1516142"/>
            <a:ext cx="60985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b="1" dirty="0">
                <a:latin typeface="Proxima Nova Rg" panose="02000506030000020004" pitchFamily="50" charset="0"/>
              </a:rPr>
              <a:t>PUNTOS DE INTERÉS (2)</a:t>
            </a:r>
          </a:p>
        </p:txBody>
      </p:sp>
      <p:graphicFrame>
        <p:nvGraphicFramePr>
          <p:cNvPr id="14" name="Diagrama 13">
            <a:extLst>
              <a:ext uri="{FF2B5EF4-FFF2-40B4-BE49-F238E27FC236}">
                <a16:creationId xmlns="" xmlns:a16="http://schemas.microsoft.com/office/drawing/2014/main" id="{641F44ED-90A6-4D41-B7BE-5E73D9FB04F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78299644"/>
              </p:ext>
            </p:extLst>
          </p:nvPr>
        </p:nvGraphicFramePr>
        <p:xfrm>
          <a:off x="6592615" y="1642248"/>
          <a:ext cx="3714703" cy="31648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5" name="Abrir llave 14">
            <a:extLst>
              <a:ext uri="{FF2B5EF4-FFF2-40B4-BE49-F238E27FC236}">
                <a16:creationId xmlns="" xmlns:a16="http://schemas.microsoft.com/office/drawing/2014/main" id="{35920BEC-8D23-4566-8284-9DA2799A5018}"/>
              </a:ext>
            </a:extLst>
          </p:cNvPr>
          <p:cNvSpPr/>
          <p:nvPr/>
        </p:nvSpPr>
        <p:spPr>
          <a:xfrm>
            <a:off x="5810681" y="2070140"/>
            <a:ext cx="671718" cy="2176396"/>
          </a:xfrm>
          <a:prstGeom prst="leftBrace">
            <a:avLst/>
          </a:prstGeom>
          <a:ln w="5715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4192585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black">
          <a:xfrm>
            <a:off x="1263078" y="3776170"/>
            <a:ext cx="5078368" cy="114776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/>
          <a:lstStyle/>
          <a:p>
            <a:pPr algn="just">
              <a:defRPr/>
            </a:pPr>
            <a:r>
              <a:rPr lang="es-ES" sz="2400" dirty="0">
                <a:latin typeface="Proxima Nova Rg" panose="02000506030000020004" pitchFamily="50" charset="0"/>
              </a:rPr>
              <a:t>Es la información de calidad que la administración y los demás servidores públicos generan, obtienen, utilizan y comunican para respaldar el sistema de control interno y dar cumplimiento a su mandato legal.</a:t>
            </a:r>
          </a:p>
          <a:p>
            <a:pPr algn="just">
              <a:defRPr/>
            </a:pPr>
            <a:endParaRPr lang="es-ES" sz="2400" dirty="0">
              <a:latin typeface="Proxima Nova Rg" panose="02000506030000020004" pitchFamily="50" charset="0"/>
            </a:endParaRPr>
          </a:p>
          <a:p>
            <a:pPr algn="just">
              <a:defRPr/>
            </a:pPr>
            <a:endParaRPr lang="es-ES" sz="2400" dirty="0">
              <a:latin typeface="Proxima Nova Rg" panose="02000506030000020004" pitchFamily="50" charset="0"/>
            </a:endParaRPr>
          </a:p>
          <a:p>
            <a:pPr algn="just">
              <a:defRPr/>
            </a:pPr>
            <a:endParaRPr lang="es-ES" sz="2400" dirty="0">
              <a:latin typeface="Proxima Nova Rg" panose="02000506030000020004" pitchFamily="50" charset="0"/>
            </a:endParaRPr>
          </a:p>
          <a:p>
            <a:pPr algn="just">
              <a:defRPr/>
            </a:pPr>
            <a:endParaRPr lang="es-ES" sz="2400" dirty="0">
              <a:latin typeface="Proxima Nova Rg" panose="02000506030000020004" pitchFamily="50" charset="0"/>
            </a:endParaRPr>
          </a:p>
          <a:p>
            <a:pPr algn="just">
              <a:defRPr/>
            </a:pPr>
            <a:endParaRPr lang="es-ES" sz="2400" dirty="0">
              <a:latin typeface="Proxima Nova Rg" panose="02000506030000020004" pitchFamily="50" charset="0"/>
            </a:endParaRPr>
          </a:p>
          <a:p>
            <a:pPr algn="just">
              <a:defRPr/>
            </a:pPr>
            <a:endParaRPr lang="es-ES" sz="2400" dirty="0">
              <a:latin typeface="Proxima Nova Rg" panose="02000506030000020004" pitchFamily="50" charset="0"/>
            </a:endParaRPr>
          </a:p>
        </p:txBody>
      </p:sp>
      <p:sp>
        <p:nvSpPr>
          <p:cNvPr id="8" name="Rectangle 4">
            <a:extLst>
              <a:ext uri="{FF2B5EF4-FFF2-40B4-BE49-F238E27FC236}">
                <a16:creationId xmlns="" xmlns:a16="http://schemas.microsoft.com/office/drawing/2014/main" id="{ACF4695A-1BFA-42B1-83B7-6D2E05FB3F99}"/>
              </a:ext>
            </a:extLst>
          </p:cNvPr>
          <p:cNvSpPr>
            <a:spLocks noChangeArrowheads="1"/>
          </p:cNvSpPr>
          <p:nvPr/>
        </p:nvSpPr>
        <p:spPr bwMode="black">
          <a:xfrm>
            <a:off x="1263078" y="764846"/>
            <a:ext cx="9144000" cy="71913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/>
          <a:lstStyle/>
          <a:p>
            <a:pPr>
              <a:defRPr/>
            </a:pPr>
            <a:r>
              <a:rPr lang="es-ES" sz="3600" b="1" dirty="0">
                <a:latin typeface="Proxima Nova Rg" panose="02000506030000020004" pitchFamily="50" charset="0"/>
              </a:rPr>
              <a:t>Componente 4: </a:t>
            </a:r>
          </a:p>
          <a:p>
            <a:pPr>
              <a:defRPr/>
            </a:pPr>
            <a:r>
              <a:rPr lang="es-ES" sz="3600" b="1" dirty="0">
                <a:latin typeface="Proxima Nova Rg" panose="02000506030000020004" pitchFamily="50" charset="0"/>
              </a:rPr>
              <a:t>Información y comunicación</a:t>
            </a:r>
            <a:endParaRPr lang="es-MX" sz="3600" b="1" dirty="0">
              <a:latin typeface="Proxima Nova Rg" panose="02000506030000020004" pitchFamily="50" charset="0"/>
            </a:endParaRPr>
          </a:p>
          <a:p>
            <a:pPr>
              <a:defRPr/>
            </a:pPr>
            <a:endParaRPr lang="es-ES" sz="3600" b="1" dirty="0">
              <a:latin typeface="Proxima Nova Rg" panose="02000506030000020004" pitchFamily="50" charset="0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EDCF7C2B-622F-440C-AC82-74070463739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52049" y="104349"/>
            <a:ext cx="919241" cy="1020067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4E15D55C-5F3C-4B24-9832-E3F9FCA01A6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6576"/>
          <a:stretch/>
        </p:blipFill>
        <p:spPr>
          <a:xfrm>
            <a:off x="6663625" y="1689315"/>
            <a:ext cx="5326508" cy="2815225"/>
          </a:xfrm>
          <a:prstGeom prst="rect">
            <a:avLst/>
          </a:prstGeom>
        </p:spPr>
      </p:pic>
      <p:graphicFrame>
        <p:nvGraphicFramePr>
          <p:cNvPr id="11" name="Diagrama 10">
            <a:extLst>
              <a:ext uri="{FF2B5EF4-FFF2-40B4-BE49-F238E27FC236}">
                <a16:creationId xmlns="" xmlns:a16="http://schemas.microsoft.com/office/drawing/2014/main" id="{A731E3B0-4668-4847-AB33-374CA7FFF13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9425039"/>
              </p:ext>
            </p:extLst>
          </p:nvPr>
        </p:nvGraphicFramePr>
        <p:xfrm>
          <a:off x="7942056" y="4822723"/>
          <a:ext cx="4436569" cy="12704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153116375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rma libre 6"/>
          <p:cNvSpPr/>
          <p:nvPr/>
        </p:nvSpPr>
        <p:spPr>
          <a:xfrm>
            <a:off x="679839" y="1814155"/>
            <a:ext cx="3980651" cy="2831588"/>
          </a:xfrm>
          <a:custGeom>
            <a:avLst/>
            <a:gdLst>
              <a:gd name="connsiteX0" fmla="*/ 0 w 2618995"/>
              <a:gd name="connsiteY0" fmla="*/ 261900 h 4176464"/>
              <a:gd name="connsiteX1" fmla="*/ 261900 w 2618995"/>
              <a:gd name="connsiteY1" fmla="*/ 0 h 4176464"/>
              <a:gd name="connsiteX2" fmla="*/ 2357096 w 2618995"/>
              <a:gd name="connsiteY2" fmla="*/ 0 h 4176464"/>
              <a:gd name="connsiteX3" fmla="*/ 2618996 w 2618995"/>
              <a:gd name="connsiteY3" fmla="*/ 261900 h 4176464"/>
              <a:gd name="connsiteX4" fmla="*/ 2618995 w 2618995"/>
              <a:gd name="connsiteY4" fmla="*/ 3914565 h 4176464"/>
              <a:gd name="connsiteX5" fmla="*/ 2357095 w 2618995"/>
              <a:gd name="connsiteY5" fmla="*/ 4176465 h 4176464"/>
              <a:gd name="connsiteX6" fmla="*/ 261900 w 2618995"/>
              <a:gd name="connsiteY6" fmla="*/ 4176464 h 4176464"/>
              <a:gd name="connsiteX7" fmla="*/ 0 w 2618995"/>
              <a:gd name="connsiteY7" fmla="*/ 3914564 h 4176464"/>
              <a:gd name="connsiteX8" fmla="*/ 0 w 2618995"/>
              <a:gd name="connsiteY8" fmla="*/ 261900 h 4176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18995" h="4176464">
                <a:moveTo>
                  <a:pt x="0" y="261900"/>
                </a:moveTo>
                <a:cubicBezTo>
                  <a:pt x="0" y="117257"/>
                  <a:pt x="117257" y="0"/>
                  <a:pt x="261900" y="0"/>
                </a:cubicBezTo>
                <a:lnTo>
                  <a:pt x="2357096" y="0"/>
                </a:lnTo>
                <a:cubicBezTo>
                  <a:pt x="2501739" y="0"/>
                  <a:pt x="2618996" y="117257"/>
                  <a:pt x="2618996" y="261900"/>
                </a:cubicBezTo>
                <a:cubicBezTo>
                  <a:pt x="2618996" y="1479455"/>
                  <a:pt x="2618995" y="2697010"/>
                  <a:pt x="2618995" y="3914565"/>
                </a:cubicBezTo>
                <a:cubicBezTo>
                  <a:pt x="2618995" y="4059208"/>
                  <a:pt x="2501738" y="4176465"/>
                  <a:pt x="2357095" y="4176465"/>
                </a:cubicBezTo>
                <a:lnTo>
                  <a:pt x="261900" y="4176464"/>
                </a:lnTo>
                <a:cubicBezTo>
                  <a:pt x="117257" y="4176464"/>
                  <a:pt x="0" y="4059207"/>
                  <a:pt x="0" y="3914564"/>
                </a:cubicBezTo>
                <a:lnTo>
                  <a:pt x="0" y="26190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0" vert="horz" wrap="square" lIns="60960" tIns="60960" rIns="60960" bIns="2984485" numCol="1" spcCol="1270" anchor="ctr" anchorCtr="0">
            <a:noAutofit/>
          </a:bodyPr>
          <a:lstStyle/>
          <a:p>
            <a:pPr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s-MX" sz="2400" dirty="0">
              <a:solidFill>
                <a:schemeClr val="bg1"/>
              </a:solidFill>
              <a:latin typeface="Proxima Nova Rg" panose="02000506030000020004" pitchFamily="50" charset="0"/>
              <a:cs typeface="Times New Roman" panose="02020603050405020304" pitchFamily="18" charset="0"/>
            </a:endParaRPr>
          </a:p>
          <a:p>
            <a:pPr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s-MX" sz="2400" dirty="0">
              <a:solidFill>
                <a:schemeClr val="bg1"/>
              </a:solidFill>
              <a:latin typeface="Proxima Nova Rg" panose="02000506030000020004" pitchFamily="50" charset="0"/>
              <a:cs typeface="Times New Roman" panose="02020603050405020304" pitchFamily="18" charset="0"/>
            </a:endParaRPr>
          </a:p>
          <a:p>
            <a:pPr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s-MX" sz="2400" dirty="0">
              <a:solidFill>
                <a:schemeClr val="bg1"/>
              </a:solidFill>
              <a:latin typeface="Proxima Nova Rg" panose="02000506030000020004" pitchFamily="50" charset="0"/>
              <a:cs typeface="Times New Roman" panose="02020603050405020304" pitchFamily="18" charset="0"/>
            </a:endParaRPr>
          </a:p>
          <a:p>
            <a:pPr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s-MX" sz="2400" dirty="0">
              <a:solidFill>
                <a:schemeClr val="bg1"/>
              </a:solidFill>
              <a:latin typeface="Proxima Nova Rg" panose="02000506030000020004" pitchFamily="50" charset="0"/>
              <a:cs typeface="Times New Roman" panose="02020603050405020304" pitchFamily="18" charset="0"/>
            </a:endParaRPr>
          </a:p>
          <a:p>
            <a:pPr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s-MX" sz="2400" dirty="0">
              <a:solidFill>
                <a:schemeClr val="bg1"/>
              </a:solidFill>
              <a:latin typeface="Proxima Nova Rg" panose="02000506030000020004" pitchFamily="50" charset="0"/>
              <a:cs typeface="Times New Roman" panose="02020603050405020304" pitchFamily="18" charset="0"/>
            </a:endParaRPr>
          </a:p>
          <a:p>
            <a:pPr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s-MX" sz="2400" dirty="0">
              <a:solidFill>
                <a:schemeClr val="bg1"/>
              </a:solidFill>
              <a:latin typeface="Proxima Nova Rg" panose="02000506030000020004" pitchFamily="50" charset="0"/>
              <a:cs typeface="Times New Roman" panose="02020603050405020304" pitchFamily="18" charset="0"/>
            </a:endParaRPr>
          </a:p>
          <a:p>
            <a:pPr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MX" sz="2400" dirty="0">
                <a:solidFill>
                  <a:schemeClr val="bg1"/>
                </a:solidFill>
                <a:latin typeface="Proxima Nova Rg" panose="02000506030000020004" pitchFamily="50" charset="0"/>
                <a:cs typeface="Times New Roman" panose="02020603050405020304" pitchFamily="18" charset="0"/>
              </a:rPr>
              <a:t>La Administración, debe utilizar información de calidad para la consecución de los objetivos institucionales.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="" xmlns:a16="http://schemas.microsoft.com/office/drawing/2014/main" id="{AAA35351-7B51-48FF-9559-90D74B40407E}"/>
              </a:ext>
            </a:extLst>
          </p:cNvPr>
          <p:cNvSpPr txBox="1"/>
          <p:nvPr/>
        </p:nvSpPr>
        <p:spPr>
          <a:xfrm>
            <a:off x="-132737" y="173075"/>
            <a:ext cx="6105832" cy="10956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MX" sz="3200" b="1" dirty="0">
                <a:solidFill>
                  <a:schemeClr val="accent1"/>
                </a:solidFill>
                <a:latin typeface="Proxima Nova Rg" panose="02000506030000020004" pitchFamily="50" charset="0"/>
                <a:cs typeface="Times New Roman" panose="02020603050405020304" pitchFamily="18" charset="0"/>
              </a:rPr>
              <a:t>Principio 13</a:t>
            </a:r>
          </a:p>
          <a:p>
            <a:pPr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MX" sz="2800" b="1" dirty="0">
                <a:latin typeface="Proxima Nova Rg" panose="02000506030000020004" pitchFamily="50" charset="0"/>
                <a:cs typeface="Times New Roman" panose="02020603050405020304" pitchFamily="18" charset="0"/>
              </a:rPr>
              <a:t>Usar Información de Calidad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="" xmlns:a16="http://schemas.microsoft.com/office/drawing/2014/main" id="{7607CAE0-D90A-45F9-B2CB-00E49E5703C2}"/>
              </a:ext>
            </a:extLst>
          </p:cNvPr>
          <p:cNvSpPr txBox="1"/>
          <p:nvPr/>
        </p:nvSpPr>
        <p:spPr>
          <a:xfrm>
            <a:off x="6096000" y="1332325"/>
            <a:ext cx="61648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b="1" dirty="0">
                <a:latin typeface="Proxima Nova Rg" panose="02000506030000020004" pitchFamily="50" charset="0"/>
              </a:rPr>
              <a:t>PUNTOS DE INTERÉS (3)</a:t>
            </a:r>
          </a:p>
        </p:txBody>
      </p:sp>
      <p:graphicFrame>
        <p:nvGraphicFramePr>
          <p:cNvPr id="11" name="Diagrama 10">
            <a:extLst>
              <a:ext uri="{FF2B5EF4-FFF2-40B4-BE49-F238E27FC236}">
                <a16:creationId xmlns="" xmlns:a16="http://schemas.microsoft.com/office/drawing/2014/main" id="{E565F933-EE6E-4239-970C-FB82C06E16F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47693119"/>
              </p:ext>
            </p:extLst>
          </p:nvPr>
        </p:nvGraphicFramePr>
        <p:xfrm>
          <a:off x="5803994" y="1701657"/>
          <a:ext cx="3714703" cy="38240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2" name="Abrir llave 11">
            <a:extLst>
              <a:ext uri="{FF2B5EF4-FFF2-40B4-BE49-F238E27FC236}">
                <a16:creationId xmlns="" xmlns:a16="http://schemas.microsoft.com/office/drawing/2014/main" id="{6F25A83D-53A0-4FBB-9836-38C0AC8C8E27}"/>
              </a:ext>
            </a:extLst>
          </p:cNvPr>
          <p:cNvSpPr/>
          <p:nvPr/>
        </p:nvSpPr>
        <p:spPr>
          <a:xfrm>
            <a:off x="5323752" y="1814155"/>
            <a:ext cx="364126" cy="3711520"/>
          </a:xfrm>
          <a:prstGeom prst="leftBrac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899076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rma libre 8"/>
          <p:cNvSpPr/>
          <p:nvPr/>
        </p:nvSpPr>
        <p:spPr>
          <a:xfrm>
            <a:off x="992309" y="1572761"/>
            <a:ext cx="3951650" cy="3123225"/>
          </a:xfrm>
          <a:custGeom>
            <a:avLst/>
            <a:gdLst>
              <a:gd name="connsiteX0" fmla="*/ 0 w 2618995"/>
              <a:gd name="connsiteY0" fmla="*/ 261900 h 4176464"/>
              <a:gd name="connsiteX1" fmla="*/ 261900 w 2618995"/>
              <a:gd name="connsiteY1" fmla="*/ 0 h 4176464"/>
              <a:gd name="connsiteX2" fmla="*/ 2357096 w 2618995"/>
              <a:gd name="connsiteY2" fmla="*/ 0 h 4176464"/>
              <a:gd name="connsiteX3" fmla="*/ 2618996 w 2618995"/>
              <a:gd name="connsiteY3" fmla="*/ 261900 h 4176464"/>
              <a:gd name="connsiteX4" fmla="*/ 2618995 w 2618995"/>
              <a:gd name="connsiteY4" fmla="*/ 3914565 h 4176464"/>
              <a:gd name="connsiteX5" fmla="*/ 2357095 w 2618995"/>
              <a:gd name="connsiteY5" fmla="*/ 4176465 h 4176464"/>
              <a:gd name="connsiteX6" fmla="*/ 261900 w 2618995"/>
              <a:gd name="connsiteY6" fmla="*/ 4176464 h 4176464"/>
              <a:gd name="connsiteX7" fmla="*/ 0 w 2618995"/>
              <a:gd name="connsiteY7" fmla="*/ 3914564 h 4176464"/>
              <a:gd name="connsiteX8" fmla="*/ 0 w 2618995"/>
              <a:gd name="connsiteY8" fmla="*/ 261900 h 4176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18995" h="4176464">
                <a:moveTo>
                  <a:pt x="0" y="261900"/>
                </a:moveTo>
                <a:cubicBezTo>
                  <a:pt x="0" y="117257"/>
                  <a:pt x="117257" y="0"/>
                  <a:pt x="261900" y="0"/>
                </a:cubicBezTo>
                <a:lnTo>
                  <a:pt x="2357096" y="0"/>
                </a:lnTo>
                <a:cubicBezTo>
                  <a:pt x="2501739" y="0"/>
                  <a:pt x="2618996" y="117257"/>
                  <a:pt x="2618996" y="261900"/>
                </a:cubicBezTo>
                <a:cubicBezTo>
                  <a:pt x="2618996" y="1479455"/>
                  <a:pt x="2618995" y="2697010"/>
                  <a:pt x="2618995" y="3914565"/>
                </a:cubicBezTo>
                <a:cubicBezTo>
                  <a:pt x="2618995" y="4059208"/>
                  <a:pt x="2501738" y="4176465"/>
                  <a:pt x="2357095" y="4176465"/>
                </a:cubicBezTo>
                <a:lnTo>
                  <a:pt x="261900" y="4176464"/>
                </a:lnTo>
                <a:cubicBezTo>
                  <a:pt x="117257" y="4176464"/>
                  <a:pt x="0" y="4059207"/>
                  <a:pt x="0" y="3914564"/>
                </a:cubicBezTo>
                <a:lnTo>
                  <a:pt x="0" y="26190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0" vert="horz" wrap="square" lIns="60960" tIns="60960" rIns="60960" bIns="2984485" numCol="1" spcCol="1270" anchor="ctr" anchorCtr="0">
            <a:noAutofit/>
          </a:bodyPr>
          <a:lstStyle/>
          <a:p>
            <a:pPr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s-MX" sz="2400" dirty="0">
              <a:solidFill>
                <a:schemeClr val="bg1"/>
              </a:solidFill>
              <a:latin typeface="Proxima Nova Rg" panose="02000506030000020004" pitchFamily="50" charset="0"/>
              <a:cs typeface="Times New Roman" panose="02020603050405020304" pitchFamily="18" charset="0"/>
            </a:endParaRPr>
          </a:p>
          <a:p>
            <a:pPr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s-MX" sz="2400" dirty="0">
              <a:solidFill>
                <a:schemeClr val="bg1"/>
              </a:solidFill>
              <a:latin typeface="Proxima Nova Rg" panose="02000506030000020004" pitchFamily="50" charset="0"/>
              <a:cs typeface="Times New Roman" panose="02020603050405020304" pitchFamily="18" charset="0"/>
            </a:endParaRPr>
          </a:p>
          <a:p>
            <a:pPr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s-MX" sz="2400" dirty="0">
              <a:solidFill>
                <a:schemeClr val="bg1"/>
              </a:solidFill>
              <a:latin typeface="Proxima Nova Rg" panose="02000506030000020004" pitchFamily="50" charset="0"/>
              <a:cs typeface="Times New Roman" panose="02020603050405020304" pitchFamily="18" charset="0"/>
            </a:endParaRPr>
          </a:p>
          <a:p>
            <a:pPr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s-MX" sz="2400" dirty="0">
              <a:solidFill>
                <a:schemeClr val="bg1"/>
              </a:solidFill>
              <a:latin typeface="Proxima Nova Rg" panose="02000506030000020004" pitchFamily="50" charset="0"/>
              <a:cs typeface="Times New Roman" panose="02020603050405020304" pitchFamily="18" charset="0"/>
            </a:endParaRPr>
          </a:p>
          <a:p>
            <a:pPr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s-MX" sz="2400" dirty="0">
              <a:solidFill>
                <a:schemeClr val="bg1"/>
              </a:solidFill>
              <a:latin typeface="Proxima Nova Rg" panose="02000506030000020004" pitchFamily="50" charset="0"/>
              <a:cs typeface="Times New Roman" panose="02020603050405020304" pitchFamily="18" charset="0"/>
            </a:endParaRPr>
          </a:p>
          <a:p>
            <a:pPr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s-MX" sz="2400" dirty="0">
              <a:solidFill>
                <a:schemeClr val="bg1"/>
              </a:solidFill>
              <a:latin typeface="Proxima Nova Rg" panose="02000506030000020004" pitchFamily="50" charset="0"/>
              <a:cs typeface="Times New Roman" panose="02020603050405020304" pitchFamily="18" charset="0"/>
            </a:endParaRPr>
          </a:p>
          <a:p>
            <a:pPr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MX" sz="2400" dirty="0">
                <a:solidFill>
                  <a:schemeClr val="bg1"/>
                </a:solidFill>
                <a:latin typeface="Proxima Nova Rg" panose="02000506030000020004" pitchFamily="50" charset="0"/>
                <a:cs typeface="Times New Roman" panose="02020603050405020304" pitchFamily="18" charset="0"/>
              </a:rPr>
              <a:t>El Titular y la Administración, debe comunicar internamente la información de calidad necesaria para la consecución de los objetivos institucionales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="" xmlns:a16="http://schemas.microsoft.com/office/drawing/2014/main" id="{5E951031-1489-4FDB-9A52-DB9EBEBBB500}"/>
              </a:ext>
            </a:extLst>
          </p:cNvPr>
          <p:cNvSpPr txBox="1"/>
          <p:nvPr/>
        </p:nvSpPr>
        <p:spPr>
          <a:xfrm>
            <a:off x="-305989" y="241799"/>
            <a:ext cx="6183822" cy="10956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MX" sz="3200" b="1" dirty="0">
                <a:solidFill>
                  <a:schemeClr val="accent1"/>
                </a:solidFill>
                <a:latin typeface="Proxima Nova Rg" panose="02000506030000020004" pitchFamily="50" charset="0"/>
                <a:cs typeface="Times New Roman" panose="02020603050405020304" pitchFamily="18" charset="0"/>
              </a:rPr>
              <a:t>Principio 14</a:t>
            </a:r>
          </a:p>
          <a:p>
            <a:pPr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MX" sz="2800" b="1" dirty="0">
                <a:latin typeface="Proxima Nova Rg" panose="02000506030000020004" pitchFamily="50" charset="0"/>
                <a:cs typeface="Times New Roman" panose="02020603050405020304" pitchFamily="18" charset="0"/>
              </a:rPr>
              <a:t>Comunicar Internamente</a:t>
            </a:r>
            <a:endParaRPr lang="es-MX" b="1" dirty="0">
              <a:latin typeface="Proxima Nova Rg" panose="02000506030000020004" pitchFamily="50" charset="0"/>
              <a:cs typeface="Times New Roman" panose="02020603050405020304" pitchFamily="18" charset="0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="" xmlns:a16="http://schemas.microsoft.com/office/drawing/2014/main" id="{C1ED75EC-7003-4C31-A696-4C4C9A773DC8}"/>
              </a:ext>
            </a:extLst>
          </p:cNvPr>
          <p:cNvSpPr txBox="1"/>
          <p:nvPr/>
        </p:nvSpPr>
        <p:spPr>
          <a:xfrm>
            <a:off x="6323862" y="1444823"/>
            <a:ext cx="63388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b="1" dirty="0">
                <a:latin typeface="Proxima Nova Rg" panose="02000506030000020004" pitchFamily="50" charset="0"/>
              </a:rPr>
              <a:t>PUNTOS DE INTERÉS (2)</a:t>
            </a:r>
          </a:p>
        </p:txBody>
      </p:sp>
      <p:graphicFrame>
        <p:nvGraphicFramePr>
          <p:cNvPr id="12" name="Diagrama 11">
            <a:extLst>
              <a:ext uri="{FF2B5EF4-FFF2-40B4-BE49-F238E27FC236}">
                <a16:creationId xmlns="" xmlns:a16="http://schemas.microsoft.com/office/drawing/2014/main" id="{89321C6C-3F5A-4033-9E20-30D6E42AB17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0513764"/>
              </p:ext>
            </p:extLst>
          </p:nvPr>
        </p:nvGraphicFramePr>
        <p:xfrm>
          <a:off x="5959183" y="1814155"/>
          <a:ext cx="3714703" cy="38240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4" name="Abrir llave 13">
            <a:extLst>
              <a:ext uri="{FF2B5EF4-FFF2-40B4-BE49-F238E27FC236}">
                <a16:creationId xmlns="" xmlns:a16="http://schemas.microsoft.com/office/drawing/2014/main" id="{1E38F82C-5C7F-4603-BBD6-F2B775616D82}"/>
              </a:ext>
            </a:extLst>
          </p:cNvPr>
          <p:cNvSpPr/>
          <p:nvPr/>
        </p:nvSpPr>
        <p:spPr>
          <a:xfrm>
            <a:off x="5532829" y="1949365"/>
            <a:ext cx="186046" cy="2705941"/>
          </a:xfrm>
          <a:prstGeom prst="leftBrac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2746887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/>
          <p:cNvSpPr/>
          <p:nvPr/>
        </p:nvSpPr>
        <p:spPr>
          <a:xfrm>
            <a:off x="1809598" y="5012391"/>
            <a:ext cx="76335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s-MX" b="1" dirty="0">
              <a:latin typeface="Proxima Nova Rg" panose="02000506030000020004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>
                <a:latin typeface="Proxima Nova Rg" panose="02000506030000020004" pitchFamily="50" charset="0"/>
              </a:rPr>
              <a:t>.    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="" xmlns:a16="http://schemas.microsoft.com/office/drawing/2014/main" id="{52B4310D-67A5-44E4-BDE2-FD7332983239}"/>
              </a:ext>
            </a:extLst>
          </p:cNvPr>
          <p:cNvSpPr txBox="1"/>
          <p:nvPr/>
        </p:nvSpPr>
        <p:spPr>
          <a:xfrm>
            <a:off x="228599" y="360877"/>
            <a:ext cx="6098582" cy="10956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MX" sz="3200" b="1" dirty="0">
                <a:solidFill>
                  <a:schemeClr val="accent1"/>
                </a:solidFill>
                <a:latin typeface="Proxima Nova Rg" panose="02000506030000020004" pitchFamily="50" charset="0"/>
                <a:cs typeface="Times New Roman" panose="02020603050405020304" pitchFamily="18" charset="0"/>
              </a:rPr>
              <a:t>Principio 15</a:t>
            </a:r>
          </a:p>
          <a:p>
            <a:pPr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MX" sz="2800" b="1" dirty="0">
                <a:latin typeface="Proxima Nova Rg" panose="02000506030000020004" pitchFamily="50" charset="0"/>
                <a:cs typeface="Times New Roman" panose="02020603050405020304" pitchFamily="18" charset="0"/>
              </a:rPr>
              <a:t>Comunicar Externamente</a:t>
            </a:r>
          </a:p>
        </p:txBody>
      </p:sp>
      <p:sp>
        <p:nvSpPr>
          <p:cNvPr id="8" name="Forma libre 8">
            <a:extLst>
              <a:ext uri="{FF2B5EF4-FFF2-40B4-BE49-F238E27FC236}">
                <a16:creationId xmlns="" xmlns:a16="http://schemas.microsoft.com/office/drawing/2014/main" id="{06863739-7BD3-40DE-878F-3CBA8564195B}"/>
              </a:ext>
            </a:extLst>
          </p:cNvPr>
          <p:cNvSpPr/>
          <p:nvPr/>
        </p:nvSpPr>
        <p:spPr>
          <a:xfrm>
            <a:off x="992309" y="1879641"/>
            <a:ext cx="3951650" cy="3123225"/>
          </a:xfrm>
          <a:custGeom>
            <a:avLst/>
            <a:gdLst>
              <a:gd name="connsiteX0" fmla="*/ 0 w 2618995"/>
              <a:gd name="connsiteY0" fmla="*/ 261900 h 4176464"/>
              <a:gd name="connsiteX1" fmla="*/ 261900 w 2618995"/>
              <a:gd name="connsiteY1" fmla="*/ 0 h 4176464"/>
              <a:gd name="connsiteX2" fmla="*/ 2357096 w 2618995"/>
              <a:gd name="connsiteY2" fmla="*/ 0 h 4176464"/>
              <a:gd name="connsiteX3" fmla="*/ 2618996 w 2618995"/>
              <a:gd name="connsiteY3" fmla="*/ 261900 h 4176464"/>
              <a:gd name="connsiteX4" fmla="*/ 2618995 w 2618995"/>
              <a:gd name="connsiteY4" fmla="*/ 3914565 h 4176464"/>
              <a:gd name="connsiteX5" fmla="*/ 2357095 w 2618995"/>
              <a:gd name="connsiteY5" fmla="*/ 4176465 h 4176464"/>
              <a:gd name="connsiteX6" fmla="*/ 261900 w 2618995"/>
              <a:gd name="connsiteY6" fmla="*/ 4176464 h 4176464"/>
              <a:gd name="connsiteX7" fmla="*/ 0 w 2618995"/>
              <a:gd name="connsiteY7" fmla="*/ 3914564 h 4176464"/>
              <a:gd name="connsiteX8" fmla="*/ 0 w 2618995"/>
              <a:gd name="connsiteY8" fmla="*/ 261900 h 4176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18995" h="4176464">
                <a:moveTo>
                  <a:pt x="0" y="261900"/>
                </a:moveTo>
                <a:cubicBezTo>
                  <a:pt x="0" y="117257"/>
                  <a:pt x="117257" y="0"/>
                  <a:pt x="261900" y="0"/>
                </a:cubicBezTo>
                <a:lnTo>
                  <a:pt x="2357096" y="0"/>
                </a:lnTo>
                <a:cubicBezTo>
                  <a:pt x="2501739" y="0"/>
                  <a:pt x="2618996" y="117257"/>
                  <a:pt x="2618996" y="261900"/>
                </a:cubicBezTo>
                <a:cubicBezTo>
                  <a:pt x="2618996" y="1479455"/>
                  <a:pt x="2618995" y="2697010"/>
                  <a:pt x="2618995" y="3914565"/>
                </a:cubicBezTo>
                <a:cubicBezTo>
                  <a:pt x="2618995" y="4059208"/>
                  <a:pt x="2501738" y="4176465"/>
                  <a:pt x="2357095" y="4176465"/>
                </a:cubicBezTo>
                <a:lnTo>
                  <a:pt x="261900" y="4176464"/>
                </a:lnTo>
                <a:cubicBezTo>
                  <a:pt x="117257" y="4176464"/>
                  <a:pt x="0" y="4059207"/>
                  <a:pt x="0" y="3914564"/>
                </a:cubicBezTo>
                <a:lnTo>
                  <a:pt x="0" y="26190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0" vert="horz" wrap="square" lIns="60960" tIns="60960" rIns="60960" bIns="2984485" numCol="1" spcCol="1270" anchor="ctr" anchorCtr="0">
            <a:noAutofit/>
          </a:bodyPr>
          <a:lstStyle/>
          <a:p>
            <a:pPr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s-MX" sz="2400" dirty="0">
              <a:solidFill>
                <a:schemeClr val="bg1"/>
              </a:solidFill>
              <a:latin typeface="Proxima Nova Rg" panose="02000506030000020004" pitchFamily="50" charset="0"/>
              <a:cs typeface="Times New Roman" panose="02020603050405020304" pitchFamily="18" charset="0"/>
            </a:endParaRPr>
          </a:p>
          <a:p>
            <a:pPr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s-MX" sz="2400" dirty="0">
              <a:solidFill>
                <a:schemeClr val="bg1"/>
              </a:solidFill>
              <a:latin typeface="Proxima Nova Rg" panose="02000506030000020004" pitchFamily="50" charset="0"/>
              <a:cs typeface="Times New Roman" panose="02020603050405020304" pitchFamily="18" charset="0"/>
            </a:endParaRPr>
          </a:p>
          <a:p>
            <a:pPr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s-MX" sz="2400" dirty="0">
              <a:solidFill>
                <a:schemeClr val="bg1"/>
              </a:solidFill>
              <a:latin typeface="Proxima Nova Rg" panose="02000506030000020004" pitchFamily="50" charset="0"/>
              <a:cs typeface="Times New Roman" panose="02020603050405020304" pitchFamily="18" charset="0"/>
            </a:endParaRPr>
          </a:p>
          <a:p>
            <a:pPr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s-MX" sz="2400" dirty="0">
              <a:solidFill>
                <a:schemeClr val="bg1"/>
              </a:solidFill>
              <a:latin typeface="Proxima Nova Rg" panose="02000506030000020004" pitchFamily="50" charset="0"/>
              <a:cs typeface="Times New Roman" panose="02020603050405020304" pitchFamily="18" charset="0"/>
            </a:endParaRPr>
          </a:p>
          <a:p>
            <a:pPr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s-MX" sz="2400" dirty="0">
              <a:solidFill>
                <a:schemeClr val="bg1"/>
              </a:solidFill>
              <a:latin typeface="Proxima Nova Rg" panose="02000506030000020004" pitchFamily="50" charset="0"/>
              <a:cs typeface="Times New Roman" panose="02020603050405020304" pitchFamily="18" charset="0"/>
            </a:endParaRPr>
          </a:p>
          <a:p>
            <a:pPr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s-MX" sz="2400" dirty="0">
              <a:solidFill>
                <a:schemeClr val="bg1"/>
              </a:solidFill>
              <a:latin typeface="Proxima Nova Rg" panose="02000506030000020004" pitchFamily="50" charset="0"/>
              <a:cs typeface="Times New Roman" panose="02020603050405020304" pitchFamily="18" charset="0"/>
            </a:endParaRPr>
          </a:p>
          <a:p>
            <a:pPr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MX" sz="2400" dirty="0">
                <a:solidFill>
                  <a:schemeClr val="bg1"/>
                </a:solidFill>
                <a:latin typeface="Proxima Nova Rg" panose="02000506030000020004" pitchFamily="50" charset="0"/>
                <a:cs typeface="Times New Roman" panose="02020603050405020304" pitchFamily="18" charset="0"/>
              </a:rPr>
              <a:t>La Administración debe comunicar externamente la información de calidad necesaria para la consecución de los objetivos institucionales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="" xmlns:a16="http://schemas.microsoft.com/office/drawing/2014/main" id="{988A4DD0-E492-4874-8350-E413BAFE4AE7}"/>
              </a:ext>
            </a:extLst>
          </p:cNvPr>
          <p:cNvSpPr txBox="1"/>
          <p:nvPr/>
        </p:nvSpPr>
        <p:spPr>
          <a:xfrm>
            <a:off x="6327181" y="1927752"/>
            <a:ext cx="60985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b="1" dirty="0">
                <a:latin typeface="Proxima Nova Rg" panose="02000506030000020004" pitchFamily="50" charset="0"/>
              </a:rPr>
              <a:t>PUNTOS DE INTERÉS (2)</a:t>
            </a:r>
          </a:p>
        </p:txBody>
      </p:sp>
      <p:graphicFrame>
        <p:nvGraphicFramePr>
          <p:cNvPr id="14" name="Diagrama 13">
            <a:extLst>
              <a:ext uri="{FF2B5EF4-FFF2-40B4-BE49-F238E27FC236}">
                <a16:creationId xmlns="" xmlns:a16="http://schemas.microsoft.com/office/drawing/2014/main" id="{A4471EB6-8BE1-413C-BD52-F1E7396A019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86731816"/>
              </p:ext>
            </p:extLst>
          </p:nvPr>
        </p:nvGraphicFramePr>
        <p:xfrm>
          <a:off x="6342677" y="2287548"/>
          <a:ext cx="3714703" cy="26262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5" name="Abrir llave 14">
            <a:extLst>
              <a:ext uri="{FF2B5EF4-FFF2-40B4-BE49-F238E27FC236}">
                <a16:creationId xmlns="" xmlns:a16="http://schemas.microsoft.com/office/drawing/2014/main" id="{A181F1AF-0126-4F3A-8414-F6FD277C5830}"/>
              </a:ext>
            </a:extLst>
          </p:cNvPr>
          <p:cNvSpPr/>
          <p:nvPr/>
        </p:nvSpPr>
        <p:spPr>
          <a:xfrm>
            <a:off x="5645363" y="2297084"/>
            <a:ext cx="462361" cy="2626246"/>
          </a:xfrm>
          <a:prstGeom prst="leftBrac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0963893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black">
          <a:xfrm>
            <a:off x="761593" y="3840149"/>
            <a:ext cx="5557287" cy="126408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/>
          <a:lstStyle/>
          <a:p>
            <a:pPr algn="just">
              <a:defRPr/>
            </a:pPr>
            <a:r>
              <a:rPr lang="es-ES" sz="2000" dirty="0">
                <a:latin typeface="Proxima Nova Rg" panose="02000506030000020004" pitchFamily="50" charset="0"/>
              </a:rPr>
              <a:t>Son las actividades establecidas y operadas por las unidades especificas que el Titular ha designado, con la finalidad de mejorar de manera continua al control interno mediante una vigilancia y evaluación periódicas a su eficacia, eficiencia y economía. La Supervisión es responsabilidad de la Administración en cada uno de los procesos que realiza y se apoya, por lo general, en unidades especificas para llevarlo a cabo.</a:t>
            </a:r>
          </a:p>
          <a:p>
            <a:pPr algn="just">
              <a:defRPr/>
            </a:pPr>
            <a:endParaRPr lang="es-ES" sz="2000" dirty="0">
              <a:latin typeface="Proxima Nova Rg" panose="02000506030000020004" pitchFamily="50" charset="0"/>
            </a:endParaRPr>
          </a:p>
          <a:p>
            <a:pPr algn="just">
              <a:defRPr/>
            </a:pPr>
            <a:endParaRPr lang="es-ES" sz="3600" dirty="0">
              <a:latin typeface="Proxima Nova Rg" panose="02000506030000020004" pitchFamily="50" charset="0"/>
            </a:endParaRPr>
          </a:p>
          <a:p>
            <a:pPr algn="just">
              <a:defRPr/>
            </a:pPr>
            <a:endParaRPr lang="es-ES" sz="2000" dirty="0">
              <a:latin typeface="Proxima Nova Rg" panose="02000506030000020004" pitchFamily="50" charset="0"/>
            </a:endParaRPr>
          </a:p>
          <a:p>
            <a:pPr algn="just">
              <a:defRPr/>
            </a:pPr>
            <a:endParaRPr lang="es-ES" sz="2000" dirty="0">
              <a:latin typeface="Proxima Nova Rg" panose="02000506030000020004" pitchFamily="50" charset="0"/>
            </a:endParaRPr>
          </a:p>
          <a:p>
            <a:pPr algn="just">
              <a:defRPr/>
            </a:pPr>
            <a:endParaRPr lang="es-ES" sz="2000" dirty="0">
              <a:latin typeface="Proxima Nova Rg" panose="02000506030000020004" pitchFamily="50" charset="0"/>
            </a:endParaRPr>
          </a:p>
          <a:p>
            <a:pPr algn="just">
              <a:defRPr/>
            </a:pPr>
            <a:endParaRPr lang="es-ES" sz="2000" dirty="0">
              <a:latin typeface="Proxima Nova Rg" panose="02000506030000020004" pitchFamily="50" charset="0"/>
            </a:endParaRPr>
          </a:p>
        </p:txBody>
      </p:sp>
      <p:sp>
        <p:nvSpPr>
          <p:cNvPr id="5122" name="AutoShape 2" descr="Resultado de imagen para SUPERVISION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5124" name="AutoShape 4" descr="Resultado de imagen para SUPERVISION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5127" name="AutoShape 7" descr="Resultado de imagen para SUPERVISION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2" name="AutoShape 2" descr="Importancia de la Supervisión Efectiva para obtener la Certificación ISO  9001:2015 - Consultoría en Sistemas de Gestión de Calidad y Cursos de  Capacitación en Méxic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11" name="Rectangle 4">
            <a:extLst>
              <a:ext uri="{FF2B5EF4-FFF2-40B4-BE49-F238E27FC236}">
                <a16:creationId xmlns="" xmlns:a16="http://schemas.microsoft.com/office/drawing/2014/main" id="{5D58C12C-8FB1-46E6-8061-BD20B47E0220}"/>
              </a:ext>
            </a:extLst>
          </p:cNvPr>
          <p:cNvSpPr>
            <a:spLocks noChangeArrowheads="1"/>
          </p:cNvSpPr>
          <p:nvPr/>
        </p:nvSpPr>
        <p:spPr bwMode="black">
          <a:xfrm>
            <a:off x="1263078" y="764846"/>
            <a:ext cx="9144000" cy="71913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/>
          <a:lstStyle/>
          <a:p>
            <a:pPr>
              <a:defRPr/>
            </a:pPr>
            <a:r>
              <a:rPr lang="es-ES" sz="3600" b="1" dirty="0">
                <a:latin typeface="Proxima Nova Rg" panose="02000506030000020004" pitchFamily="50" charset="0"/>
              </a:rPr>
              <a:t>Componente 5: </a:t>
            </a:r>
          </a:p>
          <a:p>
            <a:pPr>
              <a:defRPr/>
            </a:pPr>
            <a:r>
              <a:rPr lang="es-ES" sz="3600" b="1" dirty="0">
                <a:latin typeface="Proxima Nova Rg" panose="02000506030000020004" pitchFamily="50" charset="0"/>
              </a:rPr>
              <a:t>Supervisión</a:t>
            </a:r>
            <a:endParaRPr lang="es-MX" sz="3600" b="1" dirty="0">
              <a:latin typeface="Proxima Nova Rg" panose="02000506030000020004" pitchFamily="50" charset="0"/>
            </a:endParaRPr>
          </a:p>
          <a:p>
            <a:pPr>
              <a:defRPr/>
            </a:pPr>
            <a:endParaRPr lang="es-ES" sz="3600" b="1" dirty="0">
              <a:latin typeface="Proxima Nova Rg" panose="02000506030000020004" pitchFamily="50" charset="0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="" xmlns:a16="http://schemas.microsoft.com/office/drawing/2014/main" id="{14D43CDE-0110-4289-B561-BCA7D1AEB278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52049" y="104349"/>
            <a:ext cx="919241" cy="1020067"/>
          </a:xfrm>
          <a:prstGeom prst="rect">
            <a:avLst/>
          </a:prstGeom>
        </p:spPr>
      </p:pic>
      <p:graphicFrame>
        <p:nvGraphicFramePr>
          <p:cNvPr id="14" name="Diagrama 13">
            <a:extLst>
              <a:ext uri="{FF2B5EF4-FFF2-40B4-BE49-F238E27FC236}">
                <a16:creationId xmlns="" xmlns:a16="http://schemas.microsoft.com/office/drawing/2014/main" id="{88D78BC5-A044-48F3-8DA9-4CAE53BC401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73238298"/>
              </p:ext>
            </p:extLst>
          </p:nvPr>
        </p:nvGraphicFramePr>
        <p:xfrm>
          <a:off x="7755431" y="4469018"/>
          <a:ext cx="4436569" cy="12704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AD78127B-146D-4A96-A8D5-2B8FBD9A970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7430" y="1483985"/>
            <a:ext cx="4912978" cy="27635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9767920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2402124" y="1844825"/>
            <a:ext cx="7387753" cy="4155375"/>
          </a:xfrm>
          <a:prstGeom prst="rect">
            <a:avLst/>
          </a:prstGeom>
          <a:solidFill>
            <a:schemeClr val="bg1"/>
          </a:solidFill>
        </p:spPr>
      </p:sp>
      <p:sp>
        <p:nvSpPr>
          <p:cNvPr id="7" name="Forma libre 6"/>
          <p:cNvSpPr/>
          <p:nvPr/>
        </p:nvSpPr>
        <p:spPr>
          <a:xfrm>
            <a:off x="1777138" y="2135666"/>
            <a:ext cx="3757209" cy="3573691"/>
          </a:xfrm>
          <a:custGeom>
            <a:avLst/>
            <a:gdLst>
              <a:gd name="connsiteX0" fmla="*/ 0 w 3556799"/>
              <a:gd name="connsiteY0" fmla="*/ 355680 h 4155375"/>
              <a:gd name="connsiteX1" fmla="*/ 355680 w 3556799"/>
              <a:gd name="connsiteY1" fmla="*/ 0 h 4155375"/>
              <a:gd name="connsiteX2" fmla="*/ 3201119 w 3556799"/>
              <a:gd name="connsiteY2" fmla="*/ 0 h 4155375"/>
              <a:gd name="connsiteX3" fmla="*/ 3556799 w 3556799"/>
              <a:gd name="connsiteY3" fmla="*/ 355680 h 4155375"/>
              <a:gd name="connsiteX4" fmla="*/ 3556799 w 3556799"/>
              <a:gd name="connsiteY4" fmla="*/ 3799695 h 4155375"/>
              <a:gd name="connsiteX5" fmla="*/ 3201119 w 3556799"/>
              <a:gd name="connsiteY5" fmla="*/ 4155375 h 4155375"/>
              <a:gd name="connsiteX6" fmla="*/ 355680 w 3556799"/>
              <a:gd name="connsiteY6" fmla="*/ 4155375 h 4155375"/>
              <a:gd name="connsiteX7" fmla="*/ 0 w 3556799"/>
              <a:gd name="connsiteY7" fmla="*/ 3799695 h 4155375"/>
              <a:gd name="connsiteX8" fmla="*/ 0 w 3556799"/>
              <a:gd name="connsiteY8" fmla="*/ 355680 h 4155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56799" h="4155375">
                <a:moveTo>
                  <a:pt x="0" y="355680"/>
                </a:moveTo>
                <a:cubicBezTo>
                  <a:pt x="0" y="159243"/>
                  <a:pt x="159243" y="0"/>
                  <a:pt x="355680" y="0"/>
                </a:cubicBezTo>
                <a:lnTo>
                  <a:pt x="3201119" y="0"/>
                </a:lnTo>
                <a:cubicBezTo>
                  <a:pt x="3397556" y="0"/>
                  <a:pt x="3556799" y="159243"/>
                  <a:pt x="3556799" y="355680"/>
                </a:cubicBezTo>
                <a:lnTo>
                  <a:pt x="3556799" y="3799695"/>
                </a:lnTo>
                <a:cubicBezTo>
                  <a:pt x="3556799" y="3996132"/>
                  <a:pt x="3397556" y="4155375"/>
                  <a:pt x="3201119" y="4155375"/>
                </a:cubicBezTo>
                <a:lnTo>
                  <a:pt x="355680" y="4155375"/>
                </a:lnTo>
                <a:cubicBezTo>
                  <a:pt x="159243" y="4155375"/>
                  <a:pt x="0" y="3996132"/>
                  <a:pt x="0" y="3799695"/>
                </a:cubicBezTo>
                <a:lnTo>
                  <a:pt x="0" y="355680"/>
                </a:lnTo>
                <a:close/>
              </a:path>
            </a:pathLst>
          </a:custGeom>
          <a:solidFill>
            <a:srgbClr val="182B4C"/>
          </a:solidFill>
          <a:scene3d>
            <a:camera prst="orthographicFront"/>
            <a:lightRig rig="threePt" dir="t">
              <a:rot lat="0" lon="0" rev="7500000"/>
            </a:lightRig>
          </a:scene3d>
          <a:sp3d z="-152400" extrusionH="63500" prstMaterial="matte">
            <a:bevelT w="144450" h="6350" prst="relaxedInset"/>
            <a:contourClr>
              <a:schemeClr val="bg1"/>
            </a:contourClr>
          </a:sp3d>
        </p:spPr>
        <p:style>
          <a:lnRef idx="0">
            <a:schemeClr val="accent2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0">
            <a:schemeClr val="accent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6200" tIns="76200" rIns="76200" bIns="2984963" numCol="1" spcCol="1270" anchor="ctr" anchorCtr="0">
            <a:noAutofit/>
          </a:bodyPr>
          <a:lstStyle/>
          <a:p>
            <a:pPr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s-MX" b="1" dirty="0">
              <a:solidFill>
                <a:schemeClr val="bg1"/>
              </a:solidFill>
              <a:latin typeface="Proxima Nova Rg" panose="02000506030000020004" pitchFamily="50" charset="0"/>
              <a:cs typeface="Times New Roman" panose="02020603050405020304" pitchFamily="18" charset="0"/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6948293" y="4670103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MX" dirty="0">
                <a:latin typeface="Proxima Nova Rg" panose="02000506030000020004" pitchFamily="50" charset="0"/>
              </a:rPr>
              <a:t>. 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>
                <a:latin typeface="Proxima Nova Rg" panose="02000506030000020004" pitchFamily="50" charset="0"/>
              </a:rPr>
              <a:t>. 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="" xmlns:a16="http://schemas.microsoft.com/office/drawing/2014/main" id="{98FC1DC0-DCA8-4EC4-86E7-1BE226163FDB}"/>
              </a:ext>
            </a:extLst>
          </p:cNvPr>
          <p:cNvSpPr txBox="1"/>
          <p:nvPr/>
        </p:nvSpPr>
        <p:spPr>
          <a:xfrm>
            <a:off x="2094271" y="2536723"/>
            <a:ext cx="3252139" cy="24191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MX" sz="2400" dirty="0">
                <a:solidFill>
                  <a:schemeClr val="bg1"/>
                </a:solidFill>
                <a:latin typeface="Proxima Nova Rg" panose="02000506030000020004" pitchFamily="50" charset="0"/>
                <a:cs typeface="Times New Roman" panose="02020603050405020304" pitchFamily="18" charset="0"/>
              </a:rPr>
              <a:t>La Administración, debe establecer actividades para la adecuada supervisión del control interno y la evaluación de sus resultados.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="" xmlns:a16="http://schemas.microsoft.com/office/drawing/2014/main" id="{3022C4EB-DE29-4955-8C89-4F0575DAA341}"/>
              </a:ext>
            </a:extLst>
          </p:cNvPr>
          <p:cNvSpPr txBox="1"/>
          <p:nvPr/>
        </p:nvSpPr>
        <p:spPr>
          <a:xfrm>
            <a:off x="645361" y="197331"/>
            <a:ext cx="6098458" cy="14834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MX" sz="3200" b="1" dirty="0">
                <a:solidFill>
                  <a:schemeClr val="accent1"/>
                </a:solidFill>
                <a:latin typeface="Proxima Nova Rg" panose="02000506030000020004" pitchFamily="50" charset="0"/>
                <a:cs typeface="Times New Roman" panose="02020603050405020304" pitchFamily="18" charset="0"/>
              </a:rPr>
              <a:t>Principio 16</a:t>
            </a:r>
          </a:p>
          <a:p>
            <a:pPr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MX" sz="2800" b="1" dirty="0">
                <a:latin typeface="Proxima Nova Rg" panose="02000506030000020004" pitchFamily="50" charset="0"/>
                <a:cs typeface="Times New Roman" panose="02020603050405020304" pitchFamily="18" charset="0"/>
              </a:rPr>
              <a:t>Realizar Actividades de                 Supervisión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="" xmlns:a16="http://schemas.microsoft.com/office/drawing/2014/main" id="{CE2363E3-781A-4271-A116-23145827AA9C}"/>
              </a:ext>
            </a:extLst>
          </p:cNvPr>
          <p:cNvSpPr txBox="1"/>
          <p:nvPr/>
        </p:nvSpPr>
        <p:spPr>
          <a:xfrm>
            <a:off x="7133246" y="1844824"/>
            <a:ext cx="32816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b="1" dirty="0">
                <a:latin typeface="Proxima Nova Rg" panose="02000506030000020004" pitchFamily="50" charset="0"/>
              </a:rPr>
              <a:t>PUNTOS DE INTERÉS (3)</a:t>
            </a:r>
          </a:p>
        </p:txBody>
      </p:sp>
      <p:graphicFrame>
        <p:nvGraphicFramePr>
          <p:cNvPr id="13" name="Diagrama 12">
            <a:extLst>
              <a:ext uri="{FF2B5EF4-FFF2-40B4-BE49-F238E27FC236}">
                <a16:creationId xmlns="" xmlns:a16="http://schemas.microsoft.com/office/drawing/2014/main" id="{73D208D2-81A9-406A-A0F9-98E320537D3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71550254"/>
              </p:ext>
            </p:extLst>
          </p:nvPr>
        </p:nvGraphicFramePr>
        <p:xfrm>
          <a:off x="7133246" y="2418164"/>
          <a:ext cx="3281616" cy="26262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4" name="Abrir llave 13">
            <a:extLst>
              <a:ext uri="{FF2B5EF4-FFF2-40B4-BE49-F238E27FC236}">
                <a16:creationId xmlns="" xmlns:a16="http://schemas.microsoft.com/office/drawing/2014/main" id="{216859FA-2D03-490B-A897-5132BBFEF1EE}"/>
              </a:ext>
            </a:extLst>
          </p:cNvPr>
          <p:cNvSpPr/>
          <p:nvPr/>
        </p:nvSpPr>
        <p:spPr>
          <a:xfrm>
            <a:off x="6508261" y="2418164"/>
            <a:ext cx="439104" cy="2626246"/>
          </a:xfrm>
          <a:prstGeom prst="leftBrace">
            <a:avLst/>
          </a:prstGeom>
          <a:ln w="571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183556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2148323" y="1382062"/>
            <a:ext cx="7387753" cy="4155375"/>
          </a:xfrm>
          <a:prstGeom prst="rect">
            <a:avLst/>
          </a:prstGeom>
          <a:solidFill>
            <a:schemeClr val="bg1"/>
          </a:solidFill>
        </p:spPr>
      </p:sp>
      <p:sp>
        <p:nvSpPr>
          <p:cNvPr id="11" name="Rectángulo 10"/>
          <p:cNvSpPr/>
          <p:nvPr/>
        </p:nvSpPr>
        <p:spPr>
          <a:xfrm>
            <a:off x="7072349" y="1563181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MX" b="1" dirty="0">
                <a:latin typeface="Proxima Nova Rg" panose="02000506030000020004" pitchFamily="50" charset="0"/>
              </a:rPr>
              <a:t>PUNTOS DE INTERÉS (3)</a:t>
            </a:r>
          </a:p>
          <a:p>
            <a:endParaRPr lang="es-MX" dirty="0">
              <a:latin typeface="Proxima Nova Rg" panose="02000506030000020004" pitchFamily="50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="" xmlns:a16="http://schemas.microsoft.com/office/drawing/2014/main" id="{687AD73C-C84D-4DA6-BA23-E5CED680CEE1}"/>
              </a:ext>
            </a:extLst>
          </p:cNvPr>
          <p:cNvSpPr txBox="1"/>
          <p:nvPr/>
        </p:nvSpPr>
        <p:spPr>
          <a:xfrm>
            <a:off x="0" y="166400"/>
            <a:ext cx="6449323" cy="14834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MX" sz="3200" b="1" dirty="0">
                <a:solidFill>
                  <a:schemeClr val="accent1"/>
                </a:solidFill>
                <a:latin typeface="Proxima Nova Rg" panose="02000506030000020004" pitchFamily="50" charset="0"/>
                <a:cs typeface="Times New Roman" panose="02020603050405020304" pitchFamily="18" charset="0"/>
              </a:rPr>
              <a:t>Principio 17</a:t>
            </a:r>
          </a:p>
          <a:p>
            <a:pPr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MX" sz="2800" b="1" dirty="0">
                <a:latin typeface="Proxima Nova Rg" panose="02000506030000020004" pitchFamily="50" charset="0"/>
                <a:cs typeface="Times New Roman" panose="02020603050405020304" pitchFamily="18" charset="0"/>
              </a:rPr>
              <a:t>Evaluar los Problemas y                           Corregir las Deficiencias</a:t>
            </a:r>
          </a:p>
        </p:txBody>
      </p:sp>
      <p:sp>
        <p:nvSpPr>
          <p:cNvPr id="12" name="Forma libre 6">
            <a:extLst>
              <a:ext uri="{FF2B5EF4-FFF2-40B4-BE49-F238E27FC236}">
                <a16:creationId xmlns="" xmlns:a16="http://schemas.microsoft.com/office/drawing/2014/main" id="{F648F3F6-4513-46F3-B133-1702F3BDE509}"/>
              </a:ext>
            </a:extLst>
          </p:cNvPr>
          <p:cNvSpPr/>
          <p:nvPr/>
        </p:nvSpPr>
        <p:spPr>
          <a:xfrm>
            <a:off x="1131376" y="2112645"/>
            <a:ext cx="4151131" cy="2723113"/>
          </a:xfrm>
          <a:custGeom>
            <a:avLst/>
            <a:gdLst>
              <a:gd name="connsiteX0" fmla="*/ 0 w 3556799"/>
              <a:gd name="connsiteY0" fmla="*/ 355680 h 4155375"/>
              <a:gd name="connsiteX1" fmla="*/ 355680 w 3556799"/>
              <a:gd name="connsiteY1" fmla="*/ 0 h 4155375"/>
              <a:gd name="connsiteX2" fmla="*/ 3201119 w 3556799"/>
              <a:gd name="connsiteY2" fmla="*/ 0 h 4155375"/>
              <a:gd name="connsiteX3" fmla="*/ 3556799 w 3556799"/>
              <a:gd name="connsiteY3" fmla="*/ 355680 h 4155375"/>
              <a:gd name="connsiteX4" fmla="*/ 3556799 w 3556799"/>
              <a:gd name="connsiteY4" fmla="*/ 3799695 h 4155375"/>
              <a:gd name="connsiteX5" fmla="*/ 3201119 w 3556799"/>
              <a:gd name="connsiteY5" fmla="*/ 4155375 h 4155375"/>
              <a:gd name="connsiteX6" fmla="*/ 355680 w 3556799"/>
              <a:gd name="connsiteY6" fmla="*/ 4155375 h 4155375"/>
              <a:gd name="connsiteX7" fmla="*/ 0 w 3556799"/>
              <a:gd name="connsiteY7" fmla="*/ 3799695 h 4155375"/>
              <a:gd name="connsiteX8" fmla="*/ 0 w 3556799"/>
              <a:gd name="connsiteY8" fmla="*/ 355680 h 4155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56799" h="4155375">
                <a:moveTo>
                  <a:pt x="0" y="355680"/>
                </a:moveTo>
                <a:cubicBezTo>
                  <a:pt x="0" y="159243"/>
                  <a:pt x="159243" y="0"/>
                  <a:pt x="355680" y="0"/>
                </a:cubicBezTo>
                <a:lnTo>
                  <a:pt x="3201119" y="0"/>
                </a:lnTo>
                <a:cubicBezTo>
                  <a:pt x="3397556" y="0"/>
                  <a:pt x="3556799" y="159243"/>
                  <a:pt x="3556799" y="355680"/>
                </a:cubicBezTo>
                <a:lnTo>
                  <a:pt x="3556799" y="3799695"/>
                </a:lnTo>
                <a:cubicBezTo>
                  <a:pt x="3556799" y="3996132"/>
                  <a:pt x="3397556" y="4155375"/>
                  <a:pt x="3201119" y="4155375"/>
                </a:cubicBezTo>
                <a:lnTo>
                  <a:pt x="355680" y="4155375"/>
                </a:lnTo>
                <a:cubicBezTo>
                  <a:pt x="159243" y="4155375"/>
                  <a:pt x="0" y="3996132"/>
                  <a:pt x="0" y="3799695"/>
                </a:cubicBezTo>
                <a:lnTo>
                  <a:pt x="0" y="355680"/>
                </a:lnTo>
                <a:close/>
              </a:path>
            </a:pathLst>
          </a:custGeom>
          <a:solidFill>
            <a:srgbClr val="182B4C"/>
          </a:solidFill>
          <a:scene3d>
            <a:camera prst="orthographicFront"/>
            <a:lightRig rig="threePt" dir="t">
              <a:rot lat="0" lon="0" rev="7500000"/>
            </a:lightRig>
          </a:scene3d>
          <a:sp3d z="-152400" extrusionH="63500" prstMaterial="matte">
            <a:bevelT w="144450" h="6350" prst="relaxedInset"/>
            <a:contourClr>
              <a:schemeClr val="bg1"/>
            </a:contourClr>
          </a:sp3d>
        </p:spPr>
        <p:style>
          <a:lnRef idx="0">
            <a:schemeClr val="accent2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0">
            <a:schemeClr val="accent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6200" tIns="76200" rIns="76200" bIns="2984963" numCol="1" spcCol="1270" anchor="ctr" anchorCtr="0">
            <a:noAutofit/>
          </a:bodyPr>
          <a:lstStyle/>
          <a:p>
            <a:pPr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s-MX" b="1" dirty="0">
              <a:solidFill>
                <a:schemeClr val="bg1"/>
              </a:solidFill>
              <a:latin typeface="Proxima Nova Rg" panose="02000506030000020004" pitchFamily="50" charset="0"/>
              <a:cs typeface="Times New Roman" panose="02020603050405020304" pitchFamily="18" charset="0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="" xmlns:a16="http://schemas.microsoft.com/office/drawing/2014/main" id="{763F0C8C-7F46-4D12-AA6F-828C4A26664A}"/>
              </a:ext>
            </a:extLst>
          </p:cNvPr>
          <p:cNvSpPr txBox="1"/>
          <p:nvPr/>
        </p:nvSpPr>
        <p:spPr>
          <a:xfrm>
            <a:off x="1255359" y="2202416"/>
            <a:ext cx="3823709" cy="23452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s-MX" sz="2400" dirty="0">
              <a:solidFill>
                <a:schemeClr val="bg1"/>
              </a:solidFill>
              <a:latin typeface="Proxima Nova Rg" panose="02000506030000020004" pitchFamily="50" charset="0"/>
              <a:cs typeface="Times New Roman" panose="02020603050405020304" pitchFamily="18" charset="0"/>
            </a:endParaRPr>
          </a:p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MX" sz="2400" dirty="0">
                <a:solidFill>
                  <a:schemeClr val="bg1"/>
                </a:solidFill>
                <a:latin typeface="Proxima Nova Rg" panose="02000506030000020004" pitchFamily="50" charset="0"/>
                <a:cs typeface="Times New Roman" panose="02020603050405020304" pitchFamily="18" charset="0"/>
              </a:rPr>
              <a:t>La Administración debe corregir de manera oportuna las deficiencias de control identificadas</a:t>
            </a:r>
          </a:p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s-MX" sz="2400" dirty="0">
              <a:solidFill>
                <a:schemeClr val="bg1"/>
              </a:solidFill>
              <a:latin typeface="Proxima Nova Rg" panose="02000506030000020004" pitchFamily="50" charset="0"/>
              <a:cs typeface="Times New Roman" panose="02020603050405020304" pitchFamily="18" charset="0"/>
            </a:endParaRPr>
          </a:p>
        </p:txBody>
      </p:sp>
      <p:sp>
        <p:nvSpPr>
          <p:cNvPr id="14" name="Rectángulo 13">
            <a:extLst>
              <a:ext uri="{FF2B5EF4-FFF2-40B4-BE49-F238E27FC236}">
                <a16:creationId xmlns="" xmlns:a16="http://schemas.microsoft.com/office/drawing/2014/main" id="{02A9753A-6132-433C-8435-48338652FFCF}"/>
              </a:ext>
            </a:extLst>
          </p:cNvPr>
          <p:cNvSpPr/>
          <p:nvPr/>
        </p:nvSpPr>
        <p:spPr>
          <a:xfrm>
            <a:off x="2402124" y="1844825"/>
            <a:ext cx="7387753" cy="4155375"/>
          </a:xfrm>
          <a:prstGeom prst="rect">
            <a:avLst/>
          </a:prstGeom>
          <a:noFill/>
        </p:spPr>
      </p:sp>
      <p:graphicFrame>
        <p:nvGraphicFramePr>
          <p:cNvPr id="15" name="Diagrama 14">
            <a:extLst>
              <a:ext uri="{FF2B5EF4-FFF2-40B4-BE49-F238E27FC236}">
                <a16:creationId xmlns="" xmlns:a16="http://schemas.microsoft.com/office/drawing/2014/main" id="{B7DDA21E-DA44-4A50-8A2F-47CF11AEF75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00620089"/>
              </p:ext>
            </p:extLst>
          </p:nvPr>
        </p:nvGraphicFramePr>
        <p:xfrm>
          <a:off x="6909495" y="2209512"/>
          <a:ext cx="3281616" cy="26262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6" name="Abrir llave 15">
            <a:extLst>
              <a:ext uri="{FF2B5EF4-FFF2-40B4-BE49-F238E27FC236}">
                <a16:creationId xmlns="" xmlns:a16="http://schemas.microsoft.com/office/drawing/2014/main" id="{0B560358-270A-4949-9CA5-B2579BFD2984}"/>
              </a:ext>
            </a:extLst>
          </p:cNvPr>
          <p:cNvSpPr/>
          <p:nvPr/>
        </p:nvSpPr>
        <p:spPr>
          <a:xfrm>
            <a:off x="6163506" y="2080999"/>
            <a:ext cx="462361" cy="2883272"/>
          </a:xfrm>
          <a:prstGeom prst="leftBrace">
            <a:avLst/>
          </a:prstGeom>
          <a:ln w="571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621656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F4124DF8-0AED-43C1-B1E5-799CF8864FA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14748"/>
            <a:ext cx="12192000" cy="6874044"/>
          </a:xfrm>
          <a:prstGeom prst="rect">
            <a:avLst/>
          </a:prstGeom>
        </p:spPr>
      </p:pic>
      <p:sp>
        <p:nvSpPr>
          <p:cNvPr id="8" name="7 CuadroTexto"/>
          <p:cNvSpPr txBox="1"/>
          <p:nvPr/>
        </p:nvSpPr>
        <p:spPr>
          <a:xfrm>
            <a:off x="1382903" y="2295963"/>
            <a:ext cx="82912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5400" b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oxima Nova Th" panose="02000506030000020004" pitchFamily="2" charset="0"/>
                <a:cs typeface="Arial" pitchFamily="34" charset="0"/>
              </a:rPr>
              <a:t>I. INTRODUCCIÓN AL CONTROL INTERNO</a:t>
            </a:r>
            <a:endParaRPr lang="es-ES" sz="5400" b="1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roxima Nova Th" panose="02000506030000020004" pitchFamily="2" charset="0"/>
              <a:cs typeface="Arial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="" xmlns:a16="http://schemas.microsoft.com/office/drawing/2014/main" id="{D5FD9794-F144-41B5-BF12-ADE711A59513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923282" y="2295963"/>
            <a:ext cx="919241" cy="1020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41312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fentect.org.br/media/CACHE/images/media_noticias/set/c786944cf94812737e939dc5d54c77a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7218" y="3202536"/>
            <a:ext cx="2045221" cy="2254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61992" y="713556"/>
            <a:ext cx="6881246" cy="107721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MX" sz="3200" b="1" dirty="0">
                <a:latin typeface="Proxima Nova Rg" panose="02000506030000020004" pitchFamily="50" charset="0"/>
                <a:cs typeface="Times New Roman" pitchFamily="18" charset="0"/>
              </a:rPr>
              <a:t>Quiénes tienen responsabilidad en </a:t>
            </a:r>
          </a:p>
          <a:p>
            <a:pPr algn="ctr">
              <a:defRPr/>
            </a:pPr>
            <a:r>
              <a:rPr lang="es-MX" sz="3200" b="1" dirty="0">
                <a:latin typeface="Proxima Nova Rg" panose="02000506030000020004" pitchFamily="50" charset="0"/>
                <a:cs typeface="Times New Roman" pitchFamily="18" charset="0"/>
              </a:rPr>
              <a:t>Control Interno?</a:t>
            </a:r>
          </a:p>
        </p:txBody>
      </p:sp>
      <p:graphicFrame>
        <p:nvGraphicFramePr>
          <p:cNvPr id="5" name="4 Diagrama"/>
          <p:cNvGraphicFramePr/>
          <p:nvPr>
            <p:extLst>
              <p:ext uri="{D42A27DB-BD31-4B8C-83A1-F6EECF244321}">
                <p14:modId xmlns:p14="http://schemas.microsoft.com/office/powerpoint/2010/main" val="1955080677"/>
              </p:ext>
            </p:extLst>
          </p:nvPr>
        </p:nvGraphicFramePr>
        <p:xfrm>
          <a:off x="1460091" y="988142"/>
          <a:ext cx="12509518" cy="46176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Rectángulo 1"/>
          <p:cNvSpPr/>
          <p:nvPr/>
        </p:nvSpPr>
        <p:spPr>
          <a:xfrm>
            <a:off x="480445" y="1972149"/>
            <a:ext cx="6044339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MX" sz="2000" dirty="0">
                <a:latin typeface="Proxima Nova Rg" panose="02000506030000020004" pitchFamily="50" charset="0"/>
                <a:cs typeface="Times New Roman" panose="02020603050405020304" pitchFamily="18" charset="0"/>
              </a:rPr>
              <a:t>La estructura organizacional abarca a todas las unidades administrativas, los procesos, atribuciones, funciones y todas las estructuras que la institución establece para alcanzar sus objetivos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5238427" y="5635893"/>
            <a:ext cx="5214791" cy="584775"/>
          </a:xfrm>
          <a:prstGeom prst="rect">
            <a:avLst/>
          </a:prstGeom>
          <a:solidFill>
            <a:schemeClr val="tx2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2000" b="1" dirty="0">
                <a:latin typeface="Proxima Nova Rg" panose="02000506030000020004" pitchFamily="50" charset="0"/>
              </a:rPr>
              <a:t>UNIDADES ESPECIALIZADAS</a:t>
            </a:r>
          </a:p>
          <a:p>
            <a:pPr algn="ctr"/>
            <a:r>
              <a:rPr lang="es-MX" sz="1100" b="1" dirty="0">
                <a:latin typeface="Proxima Nova Rg" panose="02000506030000020004" pitchFamily="50" charset="0"/>
                <a:cs typeface="Times New Roman" pitchFamily="18" charset="0"/>
              </a:rPr>
              <a:t>Unidad de Control  Interno, de Riesgos, de ética </a:t>
            </a:r>
            <a:endParaRPr lang="es-MX" sz="1100" b="1" dirty="0">
              <a:latin typeface="Proxima Nova Rg" panose="0200050603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031780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CuadroTexto"/>
          <p:cNvSpPr txBox="1"/>
          <p:nvPr/>
        </p:nvSpPr>
        <p:spPr>
          <a:xfrm>
            <a:off x="6248401" y="1987345"/>
            <a:ext cx="514353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400" b="1" dirty="0">
                <a:latin typeface="Proxima Nova Th" panose="02000506030000020004" pitchFamily="2" charset="0"/>
              </a:rPr>
              <a:t>Niveles de Responsabilidad</a:t>
            </a:r>
            <a:endParaRPr lang="es-ES" sz="4400" b="1" dirty="0">
              <a:latin typeface="Proxima Nova Th" panose="02000506030000020004" pitchFamily="2" charset="0"/>
            </a:endParaRPr>
          </a:p>
        </p:txBody>
      </p:sp>
      <p:sp>
        <p:nvSpPr>
          <p:cNvPr id="5" name="3 Rectángulo redondeado"/>
          <p:cNvSpPr/>
          <p:nvPr/>
        </p:nvSpPr>
        <p:spPr>
          <a:xfrm>
            <a:off x="2923303" y="3744979"/>
            <a:ext cx="8152736" cy="2095382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400" dirty="0">
                <a:solidFill>
                  <a:schemeClr val="tx1"/>
                </a:solidFill>
                <a:latin typeface="Proxima Nova Rg" panose="02000506030000020004" pitchFamily="50" charset="0"/>
              </a:rPr>
              <a:t>Para la implementación y actualización del Sistema de Control Interno Institucional, los niveles de responsabilidad se dividen en:</a:t>
            </a:r>
          </a:p>
          <a:p>
            <a:pPr algn="ctr"/>
            <a:r>
              <a:rPr lang="es-MX" sz="2400" b="1" dirty="0">
                <a:solidFill>
                  <a:schemeClr val="tx1"/>
                </a:solidFill>
                <a:latin typeface="Proxima Nova Rg" panose="02000506030000020004" pitchFamily="50" charset="0"/>
              </a:rPr>
              <a:t>Estratégico, Directivo y Operativo</a:t>
            </a:r>
            <a:endParaRPr lang="es-ES" sz="2400" b="1" dirty="0">
              <a:solidFill>
                <a:schemeClr val="tx1"/>
              </a:solidFill>
              <a:latin typeface="Proxima Nova Rg" panose="02000506030000020004" pitchFamily="50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1BE91579-E0AC-46D4-B55F-292A51795C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320" y="296880"/>
            <a:ext cx="5418803" cy="3010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11298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6104CF00-9E22-487F-9B1D-9883AA3FBF8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29496"/>
            <a:ext cx="12192000" cy="6874044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1755057" y="2445657"/>
            <a:ext cx="939472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40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oxima Nova Th" panose="02000506030000020004" pitchFamily="2" charset="0"/>
                <a:cs typeface="Arial" pitchFamily="34" charset="0"/>
              </a:rPr>
              <a:t>III. ESQUEMA DE IMPLEMENTACIÓN DEL CONTROL INTERNO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F383F646-7FF7-41AD-83EB-C30AA576D88C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712836" y="2258874"/>
            <a:ext cx="919241" cy="1020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39375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Flecha derecha 11">
            <a:extLst>
              <a:ext uri="{FF2B5EF4-FFF2-40B4-BE49-F238E27FC236}">
                <a16:creationId xmlns="" xmlns:a16="http://schemas.microsoft.com/office/drawing/2014/main" id="{15298440-AF7B-4CB7-92E1-9BCBF1C53322}"/>
              </a:ext>
            </a:extLst>
          </p:cNvPr>
          <p:cNvSpPr/>
          <p:nvPr/>
        </p:nvSpPr>
        <p:spPr>
          <a:xfrm>
            <a:off x="9000824" y="2668467"/>
            <a:ext cx="1101829" cy="1286414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hemeClr val="accent3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3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" name="Rectángulo 1"/>
          <p:cNvSpPr/>
          <p:nvPr/>
        </p:nvSpPr>
        <p:spPr>
          <a:xfrm>
            <a:off x="1482674" y="669199"/>
            <a:ext cx="50224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s-MX" sz="2800" dirty="0">
              <a:latin typeface="Proxima Nova Rg" panose="02000506030000020004" pitchFamily="50" charset="0"/>
            </a:endParaRPr>
          </a:p>
        </p:txBody>
      </p:sp>
      <p:sp>
        <p:nvSpPr>
          <p:cNvPr id="12" name="Flecha derecha 11"/>
          <p:cNvSpPr/>
          <p:nvPr/>
        </p:nvSpPr>
        <p:spPr>
          <a:xfrm>
            <a:off x="4407502" y="2603238"/>
            <a:ext cx="1081151" cy="1286414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hemeClr val="accent3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3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4" name="Rectangle 4"/>
          <p:cNvSpPr>
            <a:spLocks noChangeArrowheads="1"/>
          </p:cNvSpPr>
          <p:nvPr/>
        </p:nvSpPr>
        <p:spPr bwMode="black">
          <a:xfrm>
            <a:off x="-449451" y="5092564"/>
            <a:ext cx="6163461" cy="5393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/>
          <a:lstStyle/>
          <a:p>
            <a:pPr algn="ctr" fontAlgn="base">
              <a:lnSpc>
                <a:spcPct val="107000"/>
              </a:lnSpc>
              <a:spcAft>
                <a:spcPts val="600"/>
              </a:spcAft>
              <a:defRPr/>
            </a:pPr>
            <a:r>
              <a:rPr lang="es-MX" sz="2400" kern="1800" spc="-38" dirty="0">
                <a:solidFill>
                  <a:schemeClr val="accent1">
                    <a:lumMod val="75000"/>
                  </a:schemeClr>
                </a:solidFill>
                <a:latin typeface="Proxima Nova Rg" panose="02000506030000020004" pitchFamily="50" charset="0"/>
                <a:cs typeface="Times New Roman" panose="02020603050405020304" pitchFamily="18" charset="0"/>
              </a:rPr>
              <a:t>Firma de Acta compromiso                                 Control Interno e Integridad</a:t>
            </a:r>
          </a:p>
          <a:p>
            <a:pPr algn="ctr">
              <a:defRPr/>
            </a:pPr>
            <a:endParaRPr lang="es-ES" sz="2400" dirty="0">
              <a:solidFill>
                <a:schemeClr val="accent1">
                  <a:lumMod val="75000"/>
                </a:schemeClr>
              </a:solidFill>
              <a:latin typeface="Proxima Nova Rg" panose="02000506030000020004" pitchFamily="50" charset="0"/>
              <a:cs typeface="Arial" panose="020B0604020202020204" pitchFamily="34" charset="0"/>
            </a:endParaRPr>
          </a:p>
        </p:txBody>
      </p:sp>
      <p:sp>
        <p:nvSpPr>
          <p:cNvPr id="45" name="Rectangle 4"/>
          <p:cNvSpPr>
            <a:spLocks noChangeArrowheads="1"/>
          </p:cNvSpPr>
          <p:nvPr/>
        </p:nvSpPr>
        <p:spPr bwMode="black">
          <a:xfrm>
            <a:off x="1128942" y="621985"/>
            <a:ext cx="7179366" cy="5393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/>
          <a:lstStyle/>
          <a:p>
            <a:pPr>
              <a:defRPr/>
            </a:pPr>
            <a:r>
              <a:rPr lang="es-MX" sz="3200" b="1" dirty="0">
                <a:latin typeface="Proxima Nova Rg" panose="02000506030000020004" pitchFamily="50" charset="0"/>
                <a:cs typeface="Arial" panose="020B0604020202020204" pitchFamily="34" charset="0"/>
              </a:rPr>
              <a:t>Proceso global de</a:t>
            </a:r>
          </a:p>
          <a:p>
            <a:pPr>
              <a:defRPr/>
            </a:pPr>
            <a:r>
              <a:rPr lang="es-MX" sz="3200" b="1" dirty="0">
                <a:latin typeface="Proxima Nova Rg" panose="02000506030000020004" pitchFamily="50" charset="0"/>
                <a:cs typeface="Arial" panose="020B0604020202020204" pitchFamily="34" charset="0"/>
              </a:rPr>
              <a:t>implementación</a:t>
            </a:r>
          </a:p>
          <a:p>
            <a:pPr>
              <a:defRPr/>
            </a:pPr>
            <a:endParaRPr lang="es-ES" sz="3200" b="1" dirty="0">
              <a:latin typeface="Proxima Nova Rg" panose="02000506030000020004" pitchFamily="50" charset="0"/>
              <a:cs typeface="Arial" panose="020B0604020202020204" pitchFamily="34" charset="0"/>
            </a:endParaRPr>
          </a:p>
        </p:txBody>
      </p:sp>
      <p:pic>
        <p:nvPicPr>
          <p:cNvPr id="2052" name="Picture 4" descr="IMG_484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701" y="1563522"/>
            <a:ext cx="4509444" cy="31115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Imagen 42">
            <a:extLst>
              <a:ext uri="{FF2B5EF4-FFF2-40B4-BE49-F238E27FC236}">
                <a16:creationId xmlns="" xmlns:a16="http://schemas.microsoft.com/office/drawing/2014/main" id="{8B597642-1208-47DC-A791-541F623D72F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209701" y="10146"/>
            <a:ext cx="919241" cy="1020067"/>
          </a:xfrm>
          <a:prstGeom prst="rect">
            <a:avLst/>
          </a:prstGeom>
        </p:spPr>
      </p:pic>
      <p:grpSp>
        <p:nvGrpSpPr>
          <p:cNvPr id="42" name="Grupo 41">
            <a:extLst>
              <a:ext uri="{FF2B5EF4-FFF2-40B4-BE49-F238E27FC236}">
                <a16:creationId xmlns="" xmlns:a16="http://schemas.microsoft.com/office/drawing/2014/main" id="{23F16504-6525-4880-83CF-3A4A3247A62F}"/>
              </a:ext>
            </a:extLst>
          </p:cNvPr>
          <p:cNvGrpSpPr/>
          <p:nvPr/>
        </p:nvGrpSpPr>
        <p:grpSpPr>
          <a:xfrm>
            <a:off x="5403362" y="1987091"/>
            <a:ext cx="3795040" cy="2819020"/>
            <a:chOff x="467544" y="2069065"/>
            <a:chExt cx="7632849" cy="2580278"/>
          </a:xfrm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</p:grpSpPr>
        <p:sp>
          <p:nvSpPr>
            <p:cNvPr id="46" name="Elipse 45">
              <a:extLst>
                <a:ext uri="{FF2B5EF4-FFF2-40B4-BE49-F238E27FC236}">
                  <a16:creationId xmlns="" xmlns:a16="http://schemas.microsoft.com/office/drawing/2014/main" id="{8E7134E0-1DE1-473B-A8A5-AB09705E9605}"/>
                </a:ext>
              </a:extLst>
            </p:cNvPr>
            <p:cNvSpPr/>
            <p:nvPr/>
          </p:nvSpPr>
          <p:spPr>
            <a:xfrm>
              <a:off x="467544" y="2069065"/>
              <a:ext cx="7632849" cy="2580278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  <a:prstDash val="dash"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1200">
                <a:latin typeface="Proxima Nova"/>
              </a:endParaRPr>
            </a:p>
          </p:txBody>
        </p:sp>
        <p:sp>
          <p:nvSpPr>
            <p:cNvPr id="47" name="Elipse 46">
              <a:extLst>
                <a:ext uri="{FF2B5EF4-FFF2-40B4-BE49-F238E27FC236}">
                  <a16:creationId xmlns="" xmlns:a16="http://schemas.microsoft.com/office/drawing/2014/main" id="{91A627DF-6EB4-4BC4-8555-982E6D3B836D}"/>
                </a:ext>
              </a:extLst>
            </p:cNvPr>
            <p:cNvSpPr/>
            <p:nvPr/>
          </p:nvSpPr>
          <p:spPr>
            <a:xfrm>
              <a:off x="616670" y="2989886"/>
              <a:ext cx="3101976" cy="1147783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1100" dirty="0">
                  <a:latin typeface="Proxima Nova Rg" panose="02000506030000020004" pitchFamily="50" charset="0"/>
                </a:rPr>
                <a:t>Unidad Especializada de Control Interno</a:t>
              </a:r>
            </a:p>
            <a:p>
              <a:pPr algn="ctr"/>
              <a:r>
                <a:rPr lang="es-MX" sz="1400" b="1" dirty="0">
                  <a:latin typeface="Proxima Nova Rg" panose="02000506030000020004" pitchFamily="50" charset="0"/>
                </a:rPr>
                <a:t>UECI</a:t>
              </a:r>
            </a:p>
          </p:txBody>
        </p:sp>
        <p:sp>
          <p:nvSpPr>
            <p:cNvPr id="48" name="Elipse 47">
              <a:extLst>
                <a:ext uri="{FF2B5EF4-FFF2-40B4-BE49-F238E27FC236}">
                  <a16:creationId xmlns="" xmlns:a16="http://schemas.microsoft.com/office/drawing/2014/main" id="{13ED5A3B-426A-41F2-809A-AD5A5F68F881}"/>
                </a:ext>
              </a:extLst>
            </p:cNvPr>
            <p:cNvSpPr/>
            <p:nvPr/>
          </p:nvSpPr>
          <p:spPr>
            <a:xfrm>
              <a:off x="2554084" y="2197298"/>
              <a:ext cx="3631606" cy="1107588"/>
            </a:xfrm>
            <a:prstGeom prst="ellipse">
              <a:avLst/>
            </a:prstGeom>
            <a:solidFill>
              <a:srgbClr val="7F82ED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1100" dirty="0">
                  <a:latin typeface="Proxima Nova Rg" panose="02000506030000020004" pitchFamily="50" charset="0"/>
                </a:rPr>
                <a:t>Comité de Control </a:t>
              </a:r>
            </a:p>
            <a:p>
              <a:pPr algn="ctr"/>
              <a:r>
                <a:rPr lang="es-MX" sz="1100" dirty="0">
                  <a:latin typeface="Proxima Nova Rg" panose="02000506030000020004" pitchFamily="50" charset="0"/>
                </a:rPr>
                <a:t>y Desempeño Institucional</a:t>
              </a:r>
            </a:p>
            <a:p>
              <a:pPr algn="ctr"/>
              <a:r>
                <a:rPr lang="es-MX" sz="1400" b="1" dirty="0">
                  <a:latin typeface="Proxima Nova Rg" panose="02000506030000020004" pitchFamily="50" charset="0"/>
                </a:rPr>
                <a:t>COCODI</a:t>
              </a:r>
            </a:p>
          </p:txBody>
        </p:sp>
        <p:sp>
          <p:nvSpPr>
            <p:cNvPr id="49" name="Elipse 48">
              <a:extLst>
                <a:ext uri="{FF2B5EF4-FFF2-40B4-BE49-F238E27FC236}">
                  <a16:creationId xmlns="" xmlns:a16="http://schemas.microsoft.com/office/drawing/2014/main" id="{CAFC8395-FD1C-4C1A-8D71-971DF709CAE0}"/>
                </a:ext>
              </a:extLst>
            </p:cNvPr>
            <p:cNvSpPr/>
            <p:nvPr/>
          </p:nvSpPr>
          <p:spPr>
            <a:xfrm>
              <a:off x="4928785" y="2959081"/>
              <a:ext cx="3067853" cy="114778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1100" dirty="0">
                  <a:latin typeface="Proxima Nova Rg" panose="02000506030000020004" pitchFamily="50" charset="0"/>
                </a:rPr>
                <a:t>Comité de Ética</a:t>
              </a:r>
            </a:p>
            <a:p>
              <a:pPr algn="ctr"/>
              <a:r>
                <a:rPr lang="es-MX" sz="1400" b="1" dirty="0">
                  <a:latin typeface="Proxima Nova Rg" panose="02000506030000020004" pitchFamily="50" charset="0"/>
                </a:rPr>
                <a:t>CE</a:t>
              </a:r>
            </a:p>
          </p:txBody>
        </p:sp>
        <p:sp>
          <p:nvSpPr>
            <p:cNvPr id="50" name="CuadroTexto 49">
              <a:extLst>
                <a:ext uri="{FF2B5EF4-FFF2-40B4-BE49-F238E27FC236}">
                  <a16:creationId xmlns="" xmlns:a16="http://schemas.microsoft.com/office/drawing/2014/main" id="{D84BA06C-2796-4E30-BA3C-3D1BA2627A45}"/>
                </a:ext>
              </a:extLst>
            </p:cNvPr>
            <p:cNvSpPr txBox="1"/>
            <p:nvPr/>
          </p:nvSpPr>
          <p:spPr>
            <a:xfrm>
              <a:off x="3069911" y="4008705"/>
              <a:ext cx="3505210" cy="338053"/>
            </a:xfrm>
            <a:prstGeom prst="rect">
              <a:avLst/>
            </a:prstGeom>
            <a:no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</p:spPr>
          <p:txBody>
            <a:bodyPr wrap="none" rtlCol="0">
              <a:spAutoFit/>
            </a:bodyPr>
            <a:lstStyle/>
            <a:p>
              <a:r>
                <a:rPr lang="es-MX" b="1" dirty="0">
                  <a:solidFill>
                    <a:schemeClr val="bg2">
                      <a:lumMod val="50000"/>
                    </a:schemeClr>
                  </a:solidFill>
                  <a:latin typeface="Proxima Nova"/>
                </a:rPr>
                <a:t>AL INTERIOR</a:t>
              </a:r>
            </a:p>
          </p:txBody>
        </p:sp>
      </p:grpSp>
      <p:sp>
        <p:nvSpPr>
          <p:cNvPr id="51" name="CuadroTexto 50">
            <a:extLst>
              <a:ext uri="{FF2B5EF4-FFF2-40B4-BE49-F238E27FC236}">
                <a16:creationId xmlns="" xmlns:a16="http://schemas.microsoft.com/office/drawing/2014/main" id="{BE39640D-BFD1-4932-BF31-E715BB7ACEB7}"/>
              </a:ext>
            </a:extLst>
          </p:cNvPr>
          <p:cNvSpPr txBox="1"/>
          <p:nvPr/>
        </p:nvSpPr>
        <p:spPr>
          <a:xfrm>
            <a:off x="9458691" y="3986647"/>
            <a:ext cx="2738634" cy="9384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/>
          <a:lstStyle>
            <a:defPPr>
              <a:defRPr lang="es-MX"/>
            </a:defPPr>
            <a:lvl1pPr algn="ctr" fontAlgn="base">
              <a:lnSpc>
                <a:spcPct val="107000"/>
              </a:lnSpc>
              <a:spcAft>
                <a:spcPts val="600"/>
              </a:spcAft>
              <a:defRPr sz="2400" kern="1800" spc="-38">
                <a:solidFill>
                  <a:schemeClr val="accent1">
                    <a:lumMod val="75000"/>
                  </a:schemeClr>
                </a:solidFill>
                <a:latin typeface="Proxima Nova Rg" panose="02000506030000020004" pitchFamily="50" charset="0"/>
                <a:cs typeface="Times New Roman" panose="02020603050405020304" pitchFamily="18" charset="0"/>
              </a:defRPr>
            </a:lvl1pPr>
          </a:lstStyle>
          <a:p>
            <a:r>
              <a:rPr lang="es-MX" dirty="0"/>
              <a:t>Sistema de Control </a:t>
            </a:r>
          </a:p>
          <a:p>
            <a:r>
              <a:rPr lang="es-MX" dirty="0"/>
              <a:t>Interno Institucional</a:t>
            </a:r>
          </a:p>
        </p:txBody>
      </p:sp>
      <p:sp>
        <p:nvSpPr>
          <p:cNvPr id="53" name="CuadroTexto 52">
            <a:extLst>
              <a:ext uri="{FF2B5EF4-FFF2-40B4-BE49-F238E27FC236}">
                <a16:creationId xmlns="" xmlns:a16="http://schemas.microsoft.com/office/drawing/2014/main" id="{52DC5644-843A-4428-97F1-51317ECE1AF6}"/>
              </a:ext>
            </a:extLst>
          </p:cNvPr>
          <p:cNvSpPr txBox="1"/>
          <p:nvPr/>
        </p:nvSpPr>
        <p:spPr>
          <a:xfrm>
            <a:off x="10235826" y="3011880"/>
            <a:ext cx="658677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4400" b="1" dirty="0">
                <a:solidFill>
                  <a:schemeClr val="accent1">
                    <a:lumMod val="75000"/>
                  </a:schemeClr>
                </a:solidFill>
                <a:latin typeface="Proxima Nova Rg" panose="02000506030000020004" pitchFamily="50" charset="0"/>
              </a:rPr>
              <a:t>SCII</a:t>
            </a:r>
          </a:p>
        </p:txBody>
      </p:sp>
      <p:sp>
        <p:nvSpPr>
          <p:cNvPr id="54" name="CuadroTexto 53">
            <a:extLst>
              <a:ext uri="{FF2B5EF4-FFF2-40B4-BE49-F238E27FC236}">
                <a16:creationId xmlns="" xmlns:a16="http://schemas.microsoft.com/office/drawing/2014/main" id="{EBDC11EE-3012-44BD-987C-1E396A7DB4F4}"/>
              </a:ext>
            </a:extLst>
          </p:cNvPr>
          <p:cNvSpPr txBox="1"/>
          <p:nvPr/>
        </p:nvSpPr>
        <p:spPr>
          <a:xfrm>
            <a:off x="2868367" y="1389773"/>
            <a:ext cx="8865030" cy="46634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/>
          <a:lstStyle>
            <a:defPPr>
              <a:defRPr lang="es-MX"/>
            </a:defPPr>
            <a:lvl1pPr algn="ctr" fontAlgn="base">
              <a:lnSpc>
                <a:spcPct val="107000"/>
              </a:lnSpc>
              <a:spcAft>
                <a:spcPts val="600"/>
              </a:spcAft>
              <a:defRPr sz="2400" kern="1800" spc="-38">
                <a:solidFill>
                  <a:schemeClr val="accent1">
                    <a:lumMod val="75000"/>
                  </a:schemeClr>
                </a:solidFill>
                <a:latin typeface="Proxima Nova Rg" panose="02000506030000020004" pitchFamily="50" charset="0"/>
                <a:cs typeface="Times New Roman" panose="02020603050405020304" pitchFamily="18" charset="0"/>
              </a:defRPr>
            </a:lvl1pPr>
          </a:lstStyle>
          <a:p>
            <a:r>
              <a:rPr lang="es-MX" dirty="0"/>
              <a:t>Conformación de Unidades y                                                                  Comités</a:t>
            </a:r>
          </a:p>
        </p:txBody>
      </p:sp>
    </p:spTree>
    <p:extLst>
      <p:ext uri="{BB962C8B-B14F-4D97-AF65-F5344CB8AC3E}">
        <p14:creationId xmlns:p14="http://schemas.microsoft.com/office/powerpoint/2010/main" val="297262232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1264945" y="389586"/>
            <a:ext cx="6181899" cy="107721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s-MX" sz="3200" b="1" dirty="0">
                <a:latin typeface="Proxima Nova Th" panose="02000506030000020004" pitchFamily="2" charset="0"/>
                <a:cs typeface="Times New Roman" pitchFamily="18" charset="0"/>
              </a:rPr>
              <a:t>Unidad Especializada de </a:t>
            </a:r>
          </a:p>
          <a:p>
            <a:pPr>
              <a:defRPr/>
            </a:pPr>
            <a:r>
              <a:rPr lang="es-MX" sz="3200" b="1" dirty="0">
                <a:latin typeface="Proxima Nova Th" panose="02000506030000020004" pitchFamily="2" charset="0"/>
                <a:cs typeface="Times New Roman" pitchFamily="18" charset="0"/>
              </a:rPr>
              <a:t>Control Interno</a:t>
            </a:r>
          </a:p>
        </p:txBody>
      </p:sp>
      <p:sp>
        <p:nvSpPr>
          <p:cNvPr id="2" name="CuadroTexto 1"/>
          <p:cNvSpPr txBox="1"/>
          <p:nvPr/>
        </p:nvSpPr>
        <p:spPr>
          <a:xfrm>
            <a:off x="5568302" y="5655447"/>
            <a:ext cx="6434424" cy="576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dirty="0">
                <a:latin typeface="Proxima Nova Rg" panose="02000506030000020004" pitchFamily="50" charset="0"/>
              </a:rPr>
              <a:t>REFERENCIA: Apartado 6 Designación “Manual de Aplicación”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="" xmlns:a16="http://schemas.microsoft.com/office/drawing/2014/main" id="{F94F8EC7-25B2-400C-B11A-A526A4C0C7A7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345704" y="403673"/>
            <a:ext cx="919241" cy="1020067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="" xmlns:a16="http://schemas.microsoft.com/office/drawing/2014/main" id="{3420DEA9-7C58-455F-8AB9-E3863EF3566D}"/>
              </a:ext>
            </a:extLst>
          </p:cNvPr>
          <p:cNvSpPr txBox="1"/>
          <p:nvPr/>
        </p:nvSpPr>
        <p:spPr>
          <a:xfrm>
            <a:off x="441798" y="1797784"/>
            <a:ext cx="5377981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Clr>
                <a:schemeClr val="accent1"/>
              </a:buClr>
              <a:buFont typeface="Wingdings" panose="05000000000000000000" pitchFamily="2" charset="2"/>
              <a:buChar char="q"/>
              <a:defRPr/>
            </a:pPr>
            <a:r>
              <a:rPr lang="es-MX" sz="2000" dirty="0">
                <a:latin typeface="Proxima Nova Rg" panose="02000506030000020004" pitchFamily="50" charset="0"/>
                <a:cs typeface="Times New Roman" pitchFamily="18" charset="0"/>
              </a:rPr>
              <a:t>Coordinador de Control Interno</a:t>
            </a:r>
          </a:p>
          <a:p>
            <a:pPr marL="342900" indent="-342900">
              <a:buClr>
                <a:schemeClr val="accent1"/>
              </a:buClr>
              <a:buFont typeface="Wingdings" panose="05000000000000000000" pitchFamily="2" charset="2"/>
              <a:buChar char="q"/>
              <a:defRPr/>
            </a:pPr>
            <a:r>
              <a:rPr lang="es-MX" sz="2000" dirty="0">
                <a:latin typeface="Proxima Nova Rg" panose="02000506030000020004" pitchFamily="50" charset="0"/>
                <a:cs typeface="Times New Roman" pitchFamily="18" charset="0"/>
              </a:rPr>
              <a:t>Enlace de Control Interno</a:t>
            </a:r>
          </a:p>
          <a:p>
            <a:pPr marL="342900" indent="-342900">
              <a:buClr>
                <a:schemeClr val="accent1"/>
              </a:buClr>
              <a:buFont typeface="Wingdings" panose="05000000000000000000" pitchFamily="2" charset="2"/>
              <a:buChar char="q"/>
              <a:defRPr/>
            </a:pPr>
            <a:r>
              <a:rPr lang="es-MX" sz="2000" dirty="0">
                <a:latin typeface="Proxima Nova Rg" panose="02000506030000020004" pitchFamily="50" charset="0"/>
                <a:cs typeface="Times New Roman" pitchFamily="18" charset="0"/>
              </a:rPr>
              <a:t>Enlace de Administración de Riesgos</a:t>
            </a:r>
          </a:p>
          <a:p>
            <a:pPr marL="342900" indent="-342900">
              <a:buClr>
                <a:schemeClr val="accent1"/>
              </a:buClr>
              <a:buFont typeface="Wingdings" panose="05000000000000000000" pitchFamily="2" charset="2"/>
              <a:buChar char="q"/>
              <a:defRPr/>
            </a:pPr>
            <a:r>
              <a:rPr lang="es-MX" sz="2000" dirty="0">
                <a:latin typeface="Proxima Nova Rg" panose="02000506030000020004" pitchFamily="50" charset="0"/>
                <a:cs typeface="Times New Roman" pitchFamily="18" charset="0"/>
              </a:rPr>
              <a:t>Enlace del Comité de Control y Desempeño Institucional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="" xmlns:a16="http://schemas.microsoft.com/office/drawing/2014/main" id="{12CDF979-6E15-4F60-8F85-0E31C320BEC4}"/>
              </a:ext>
            </a:extLst>
          </p:cNvPr>
          <p:cNvSpPr txBox="1"/>
          <p:nvPr/>
        </p:nvSpPr>
        <p:spPr>
          <a:xfrm>
            <a:off x="5568302" y="1320730"/>
            <a:ext cx="6181900" cy="42165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>
              <a:buClr>
                <a:schemeClr val="accent1"/>
              </a:buClr>
            </a:pPr>
            <a:r>
              <a:rPr lang="es-ES" sz="2400" b="1" dirty="0">
                <a:solidFill>
                  <a:schemeClr val="accent1"/>
                </a:solidFill>
                <a:latin typeface="Proxima Nova Rg" panose="02000506030000020004" pitchFamily="50" charset="0"/>
              </a:rPr>
              <a:t>Establece y da seguimiento a la implementación </a:t>
            </a:r>
            <a:r>
              <a:rPr lang="es-ES" sz="2000" dirty="0">
                <a:latin typeface="Proxima Nova Rg" panose="02000506030000020004" pitchFamily="50" charset="0"/>
              </a:rPr>
              <a:t>de un Programa con base al Modelo para asegurar:</a:t>
            </a:r>
          </a:p>
          <a:p>
            <a:pPr marL="285750" indent="-285750" algn="just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s-ES" sz="2000" dirty="0">
              <a:latin typeface="Proxima Nova Rg" panose="02000506030000020004" pitchFamily="50" charset="0"/>
            </a:endParaRPr>
          </a:p>
          <a:p>
            <a:pPr marL="285750" indent="-285750" algn="just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s-ES" sz="2000" dirty="0">
                <a:latin typeface="Proxima Nova Rg" panose="02000506030000020004" pitchFamily="50" charset="0"/>
              </a:rPr>
              <a:t>Definición de la Base Documental. (Estructuras, Manuales, Perfiles)</a:t>
            </a:r>
          </a:p>
          <a:p>
            <a:pPr marL="285750" indent="-285750" algn="just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s-ES" sz="2000" dirty="0">
                <a:latin typeface="Proxima Nova Rg" panose="02000506030000020004" pitchFamily="50" charset="0"/>
              </a:rPr>
              <a:t>Coordina el análisis de riesgos respecto los objetivos de la institución</a:t>
            </a:r>
          </a:p>
          <a:p>
            <a:pPr marL="285750" indent="-285750" algn="just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s-ES" sz="2000" dirty="0">
                <a:latin typeface="Proxima Nova Rg" panose="02000506030000020004" pitchFamily="50" charset="0"/>
              </a:rPr>
              <a:t>Cumplimiento de los Procedimientos Establecidos, asi como a las obligaciones de transparentar la Información y rendir cuentas.</a:t>
            </a:r>
          </a:p>
          <a:p>
            <a:pPr marL="285750" indent="-285750" algn="just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s-ES" sz="2000" dirty="0">
                <a:latin typeface="Proxima Nova Rg" panose="02000506030000020004" pitchFamily="50" charset="0"/>
              </a:rPr>
              <a:t>Asegurar la atención a quejas, denuncias.</a:t>
            </a:r>
          </a:p>
          <a:p>
            <a:pPr marL="285750" indent="-285750" algn="just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s-ES" sz="2000" dirty="0">
                <a:latin typeface="Proxima Nova Rg" panose="02000506030000020004" pitchFamily="50" charset="0"/>
              </a:rPr>
              <a:t>Atención a Evaluaciones , revisiones y Auditorias.</a:t>
            </a:r>
            <a:endParaRPr lang="es-MX" sz="2000" dirty="0">
              <a:latin typeface="Proxima Nova Rg" panose="02000506030000020004" pitchFamily="50" charset="0"/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="" xmlns:a16="http://schemas.microsoft.com/office/drawing/2014/main" id="{A3CF75BC-A1C0-496A-8727-FC8D03A1B8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4527" y="3623730"/>
            <a:ext cx="3324224" cy="2212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48325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o 7"/>
          <p:cNvGrpSpPr/>
          <p:nvPr/>
        </p:nvGrpSpPr>
        <p:grpSpPr>
          <a:xfrm>
            <a:off x="311773" y="980190"/>
            <a:ext cx="11702036" cy="5219399"/>
            <a:chOff x="503225" y="1263716"/>
            <a:chExt cx="8516503" cy="5701070"/>
          </a:xfrm>
        </p:grpSpPr>
        <p:grpSp>
          <p:nvGrpSpPr>
            <p:cNvPr id="4" name="Grupo 3"/>
            <p:cNvGrpSpPr/>
            <p:nvPr/>
          </p:nvGrpSpPr>
          <p:grpSpPr>
            <a:xfrm>
              <a:off x="507906" y="2105246"/>
              <a:ext cx="8506688" cy="1675127"/>
              <a:chOff x="213420" y="2308496"/>
              <a:chExt cx="7910643" cy="1675127"/>
            </a:xfrm>
          </p:grpSpPr>
          <p:sp>
            <p:nvSpPr>
              <p:cNvPr id="20" name="Rectángulo 19"/>
              <p:cNvSpPr/>
              <p:nvPr/>
            </p:nvSpPr>
            <p:spPr>
              <a:xfrm>
                <a:off x="213420" y="2308496"/>
                <a:ext cx="2098126" cy="669523"/>
              </a:xfrm>
              <a:prstGeom prst="rect">
                <a:avLst/>
              </a:prstGeom>
              <a:solidFill>
                <a:schemeClr val="accent1"/>
              </a:solidFill>
              <a:ln/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spcFirstLastPara="0" vert="horz" wrap="square" lIns="102870" tIns="102870" rIns="102870" bIns="102870" numCol="1" spcCol="1270" anchor="ctr" anchorCtr="0">
                <a:noAutofit/>
              </a:bodyPr>
              <a:lstStyle/>
              <a:p>
                <a:pPr algn="ctr" defTabSz="12001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s-ES" dirty="0">
                    <a:latin typeface="Proxima Nova Rg" panose="02000506030000020004" pitchFamily="50" charset="0"/>
                  </a:rPr>
                  <a:t>Coordinador de Control Interno</a:t>
                </a:r>
              </a:p>
            </p:txBody>
          </p:sp>
          <p:sp>
            <p:nvSpPr>
              <p:cNvPr id="27" name="Rectángulo 26"/>
              <p:cNvSpPr/>
              <p:nvPr/>
            </p:nvSpPr>
            <p:spPr>
              <a:xfrm>
                <a:off x="2371047" y="2369961"/>
                <a:ext cx="5753016" cy="1613662"/>
              </a:xfrm>
              <a:prstGeom prst="rect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s-MX" dirty="0">
                    <a:latin typeface="Proxima Nova Rg" panose="02000506030000020004" pitchFamily="50" charset="0"/>
                  </a:rPr>
                  <a:t>Ser el enlace de comunicación con la SEFIRC.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s-MX" dirty="0">
                    <a:latin typeface="Proxima Nova Rg" panose="02000506030000020004" pitchFamily="50" charset="0"/>
                  </a:rPr>
                  <a:t>Coordinar la Autoevaluación internamente.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s-MX" dirty="0">
                    <a:latin typeface="Proxima Nova Rg" panose="02000506030000020004" pitchFamily="50" charset="0"/>
                  </a:rPr>
                  <a:t>Definir las acciones necesarias e integrar el PTCI.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s-MX" dirty="0">
                    <a:latin typeface="Proxima Nova Rg" panose="02000506030000020004" pitchFamily="50" charset="0"/>
                  </a:rPr>
                  <a:t>Integrar informes trimestrales / Anual.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s-MX" dirty="0">
                    <a:latin typeface="Proxima Nova Rg" panose="02000506030000020004" pitchFamily="50" charset="0"/>
                  </a:rPr>
                  <a:t>Presentar avances en la implementación del PTCI.</a:t>
                </a:r>
              </a:p>
            </p:txBody>
          </p:sp>
        </p:grpSp>
        <p:grpSp>
          <p:nvGrpSpPr>
            <p:cNvPr id="6" name="Grupo 5"/>
            <p:cNvGrpSpPr/>
            <p:nvPr/>
          </p:nvGrpSpPr>
          <p:grpSpPr>
            <a:xfrm>
              <a:off x="503226" y="3787245"/>
              <a:ext cx="8516502" cy="1081614"/>
              <a:chOff x="248849" y="4537460"/>
              <a:chExt cx="7842228" cy="1081614"/>
            </a:xfrm>
          </p:grpSpPr>
          <p:sp>
            <p:nvSpPr>
              <p:cNvPr id="23" name="Rectángulo 22"/>
              <p:cNvSpPr/>
              <p:nvPr/>
            </p:nvSpPr>
            <p:spPr>
              <a:xfrm>
                <a:off x="248849" y="4537460"/>
                <a:ext cx="2081893" cy="586125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/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spcFirstLastPara="0" vert="horz" wrap="square" lIns="106680" tIns="106680" rIns="106680" bIns="106680" numCol="1" spcCol="1270" anchor="ctr" anchorCtr="0">
                <a:noAutofit/>
              </a:bodyPr>
              <a:lstStyle/>
              <a:p>
                <a:pPr algn="ctr" defTabSz="12446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s-ES" dirty="0">
                    <a:latin typeface="Proxima Nova Rg" panose="02000506030000020004" pitchFamily="50" charset="0"/>
                  </a:rPr>
                  <a:t>Enlace de Control Interno</a:t>
                </a:r>
              </a:p>
            </p:txBody>
          </p:sp>
          <p:sp>
            <p:nvSpPr>
              <p:cNvPr id="28" name="Rectángulo 27"/>
              <p:cNvSpPr/>
              <p:nvPr/>
            </p:nvSpPr>
            <p:spPr>
              <a:xfrm>
                <a:off x="2394387" y="4610536"/>
                <a:ext cx="5696690" cy="1008538"/>
              </a:xfrm>
              <a:prstGeom prst="rect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s-MX" dirty="0">
                    <a:latin typeface="Proxima Nova Rg" panose="02000506030000020004" pitchFamily="50" charset="0"/>
                  </a:rPr>
                  <a:t>Apoyar al CCI en coordinar autoevaluación.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s-MX" dirty="0">
                    <a:latin typeface="Proxima Nova Rg" panose="02000506030000020004" pitchFamily="50" charset="0"/>
                  </a:rPr>
                  <a:t>Integrar propuesta de PTCI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s-MX" dirty="0">
                    <a:latin typeface="Proxima Nova Rg" panose="02000506030000020004" pitchFamily="50" charset="0"/>
                  </a:rPr>
                  <a:t>Apoyar en el seguimiento y la  integración de informes trimestrales / Anual</a:t>
                </a:r>
              </a:p>
            </p:txBody>
          </p:sp>
        </p:grpSp>
        <p:grpSp>
          <p:nvGrpSpPr>
            <p:cNvPr id="7" name="Grupo 6"/>
            <p:cNvGrpSpPr/>
            <p:nvPr/>
          </p:nvGrpSpPr>
          <p:grpSpPr>
            <a:xfrm>
              <a:off x="503225" y="4958677"/>
              <a:ext cx="8476322" cy="1100849"/>
              <a:chOff x="187504" y="5978079"/>
              <a:chExt cx="7881127" cy="1100849"/>
            </a:xfrm>
          </p:grpSpPr>
          <p:sp>
            <p:nvSpPr>
              <p:cNvPr id="26" name="Rectángulo 25"/>
              <p:cNvSpPr/>
              <p:nvPr/>
            </p:nvSpPr>
            <p:spPr>
              <a:xfrm>
                <a:off x="187504" y="5978079"/>
                <a:ext cx="2097875" cy="627312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/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spcFirstLastPara="0" vert="horz" wrap="square" lIns="106680" tIns="106680" rIns="106680" bIns="106680" numCol="1" spcCol="1270" anchor="ctr" anchorCtr="0">
                <a:noAutofit/>
              </a:bodyPr>
              <a:lstStyle/>
              <a:p>
                <a:pPr algn="ctr" defTabSz="12446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s-ES" dirty="0">
                    <a:latin typeface="Proxima Nova Rg" panose="02000506030000020004" pitchFamily="50" charset="0"/>
                  </a:rPr>
                  <a:t>Enlace de Riesgos</a:t>
                </a:r>
              </a:p>
            </p:txBody>
          </p:sp>
          <p:sp>
            <p:nvSpPr>
              <p:cNvPr id="29" name="Rectángulo 28"/>
              <p:cNvSpPr/>
              <p:nvPr/>
            </p:nvSpPr>
            <p:spPr>
              <a:xfrm>
                <a:off x="2345755" y="6070388"/>
                <a:ext cx="5722876" cy="1008540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s-MX" dirty="0">
                    <a:latin typeface="Proxima Nova Rg" panose="02000506030000020004" pitchFamily="50" charset="0"/>
                  </a:rPr>
                  <a:t>Coordinar el análisis de riesgos en las áreas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s-MX" dirty="0">
                    <a:latin typeface="Proxima Nova Rg" panose="02000506030000020004" pitchFamily="50" charset="0"/>
                  </a:rPr>
                  <a:t>Integrar propuesta de PTAR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s-MX" dirty="0">
                    <a:latin typeface="Proxima Nova Rg" panose="02000506030000020004" pitchFamily="50" charset="0"/>
                  </a:rPr>
                  <a:t>Apoyar en la integración de informes trimestrales / Anual.</a:t>
                </a:r>
              </a:p>
            </p:txBody>
          </p:sp>
        </p:grpSp>
        <p:grpSp>
          <p:nvGrpSpPr>
            <p:cNvPr id="3" name="Grupo 2"/>
            <p:cNvGrpSpPr/>
            <p:nvPr/>
          </p:nvGrpSpPr>
          <p:grpSpPr>
            <a:xfrm>
              <a:off x="503225" y="1263716"/>
              <a:ext cx="8511369" cy="776947"/>
              <a:chOff x="220881" y="1466966"/>
              <a:chExt cx="7903356" cy="776947"/>
            </a:xfrm>
          </p:grpSpPr>
          <p:sp>
            <p:nvSpPr>
              <p:cNvPr id="17" name="Rectángulo 16"/>
              <p:cNvSpPr/>
              <p:nvPr/>
            </p:nvSpPr>
            <p:spPr>
              <a:xfrm>
                <a:off x="220881" y="1466966"/>
                <a:ext cx="2099386" cy="617361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/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spcFirstLastPara="0" vert="horz" wrap="square" lIns="68580" tIns="68580" rIns="68580" bIns="68580" numCol="1" spcCol="1270" anchor="ctr" anchorCtr="0">
                <a:noAutofit/>
              </a:bodyPr>
              <a:lstStyle/>
              <a:p>
                <a:pPr algn="ctr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s-MX" dirty="0">
                    <a:latin typeface="Proxima Nova Rg" panose="02000506030000020004" pitchFamily="50" charset="0"/>
                  </a:rPr>
                  <a:t>Titular</a:t>
                </a:r>
                <a:endParaRPr lang="es-ES" sz="1400" dirty="0">
                  <a:latin typeface="Proxima Nova Rg" panose="02000506030000020004" pitchFamily="50" charset="0"/>
                </a:endParaRPr>
              </a:p>
            </p:txBody>
          </p:sp>
          <p:sp>
            <p:nvSpPr>
              <p:cNvPr id="5" name="Rectángulo 4"/>
              <p:cNvSpPr/>
              <p:nvPr/>
            </p:nvSpPr>
            <p:spPr>
              <a:xfrm>
                <a:off x="2379682" y="1537936"/>
                <a:ext cx="5744555" cy="705977"/>
              </a:xfrm>
              <a:prstGeom prst="rect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s-MX" dirty="0">
                    <a:latin typeface="Proxima Nova Rg" panose="02000506030000020004" pitchFamily="50" charset="0"/>
                  </a:rPr>
                  <a:t>Encabezar el Control Interno Institucional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s-MX" dirty="0">
                    <a:latin typeface="Proxima Nova Rg" panose="02000506030000020004" pitchFamily="50" charset="0"/>
                  </a:rPr>
                  <a:t>Designar y respaldar a las Unidades Especializadas</a:t>
                </a:r>
              </a:p>
            </p:txBody>
          </p:sp>
        </p:grpSp>
        <p:grpSp>
          <p:nvGrpSpPr>
            <p:cNvPr id="30" name="Grupo 29"/>
            <p:cNvGrpSpPr/>
            <p:nvPr/>
          </p:nvGrpSpPr>
          <p:grpSpPr>
            <a:xfrm>
              <a:off x="503225" y="6240299"/>
              <a:ext cx="8494822" cy="724487"/>
              <a:chOff x="175143" y="5939493"/>
              <a:chExt cx="7910482" cy="724487"/>
            </a:xfrm>
          </p:grpSpPr>
          <p:sp>
            <p:nvSpPr>
              <p:cNvPr id="31" name="Rectángulo 30"/>
              <p:cNvSpPr/>
              <p:nvPr/>
            </p:nvSpPr>
            <p:spPr>
              <a:xfrm>
                <a:off x="175143" y="5939493"/>
                <a:ext cx="2088864" cy="633959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/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spcFirstLastPara="0" vert="horz" wrap="square" lIns="106680" tIns="106680" rIns="106680" bIns="106680" numCol="1" spcCol="1270" anchor="ctr" anchorCtr="0">
                <a:noAutofit/>
              </a:bodyPr>
              <a:lstStyle/>
              <a:p>
                <a:pPr algn="ctr" defTabSz="12446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s-ES" dirty="0">
                    <a:latin typeface="Proxima Nova Rg" panose="02000506030000020004" pitchFamily="50" charset="0"/>
                  </a:rPr>
                  <a:t>Enlace de  Control y Desempeño Institucional</a:t>
                </a:r>
              </a:p>
            </p:txBody>
          </p:sp>
          <p:sp>
            <p:nvSpPr>
              <p:cNvPr id="32" name="Rectángulo 31"/>
              <p:cNvSpPr/>
              <p:nvPr/>
            </p:nvSpPr>
            <p:spPr>
              <a:xfrm>
                <a:off x="2336715" y="5958003"/>
                <a:ext cx="5748910" cy="705977"/>
              </a:xfrm>
              <a:prstGeom prst="rect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s-MX" dirty="0">
                    <a:latin typeface="Proxima Nova Rg" panose="02000506030000020004" pitchFamily="50" charset="0"/>
                  </a:rPr>
                  <a:t>Integrar la  información para las reuniones de COCODI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s-MX" dirty="0">
                    <a:latin typeface="Proxima Nova Rg" panose="02000506030000020004" pitchFamily="50" charset="0"/>
                  </a:rPr>
                  <a:t>Resguardar la información de Control Interno.</a:t>
                </a:r>
              </a:p>
            </p:txBody>
          </p:sp>
        </p:grpSp>
      </p:grpSp>
      <p:sp>
        <p:nvSpPr>
          <p:cNvPr id="19" name="3 CuadroTexto">
            <a:extLst>
              <a:ext uri="{FF2B5EF4-FFF2-40B4-BE49-F238E27FC236}">
                <a16:creationId xmlns="" xmlns:a16="http://schemas.microsoft.com/office/drawing/2014/main" id="{3380D7DC-9A88-41BC-8705-CBE73B0CA268}"/>
              </a:ext>
            </a:extLst>
          </p:cNvPr>
          <p:cNvSpPr txBox="1"/>
          <p:nvPr/>
        </p:nvSpPr>
        <p:spPr>
          <a:xfrm>
            <a:off x="-1592826" y="190186"/>
            <a:ext cx="6181899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" sz="3200" b="1" dirty="0">
                <a:latin typeface="Proxima Nova Rg" panose="02000506030000020004" pitchFamily="50" charset="0"/>
                <a:cs typeface="Times New Roman" pitchFamily="18" charset="0"/>
              </a:rPr>
              <a:t>R</a:t>
            </a:r>
            <a:r>
              <a:rPr lang="es-MX" sz="3200" b="1" dirty="0">
                <a:latin typeface="Proxima Nova Rg" panose="02000506030000020004" pitchFamily="50" charset="0"/>
                <a:cs typeface="Times New Roman" pitchFamily="18" charset="0"/>
              </a:rPr>
              <a:t>oles</a:t>
            </a:r>
          </a:p>
        </p:txBody>
      </p:sp>
    </p:spTree>
    <p:extLst>
      <p:ext uri="{BB962C8B-B14F-4D97-AF65-F5344CB8AC3E}">
        <p14:creationId xmlns:p14="http://schemas.microsoft.com/office/powerpoint/2010/main" val="4243604721"/>
      </p:ext>
    </p:extLst>
  </p:cSld>
  <p:clrMapOvr>
    <a:masterClrMapping/>
  </p:clrMapOvr>
  <p:transition spd="med">
    <p:dissolv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o 7"/>
          <p:cNvGrpSpPr/>
          <p:nvPr/>
        </p:nvGrpSpPr>
        <p:grpSpPr>
          <a:xfrm>
            <a:off x="1215127" y="1515527"/>
            <a:ext cx="9219792" cy="3188491"/>
            <a:chOff x="-783465" y="1018360"/>
            <a:chExt cx="9927472" cy="3563201"/>
          </a:xfrm>
        </p:grpSpPr>
        <p:grpSp>
          <p:nvGrpSpPr>
            <p:cNvPr id="6" name="Grupo 5"/>
            <p:cNvGrpSpPr/>
            <p:nvPr/>
          </p:nvGrpSpPr>
          <p:grpSpPr>
            <a:xfrm>
              <a:off x="-783465" y="2827435"/>
              <a:ext cx="9927469" cy="1754126"/>
              <a:chOff x="-935966" y="3577650"/>
              <a:chExt cx="9141480" cy="1754126"/>
            </a:xfrm>
          </p:grpSpPr>
          <p:sp>
            <p:nvSpPr>
              <p:cNvPr id="23" name="Rectángulo 22"/>
              <p:cNvSpPr/>
              <p:nvPr/>
            </p:nvSpPr>
            <p:spPr>
              <a:xfrm>
                <a:off x="-935966" y="3596991"/>
                <a:ext cx="2081893" cy="1224136"/>
              </a:xfrm>
              <a:prstGeom prst="rect">
                <a:avLst/>
              </a:prstGeom>
              <a:ln/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spcFirstLastPara="0" vert="horz" wrap="square" lIns="106680" tIns="106680" rIns="106680" bIns="106680" numCol="1" spcCol="1270" anchor="ctr" anchorCtr="0">
                <a:noAutofit/>
              </a:bodyPr>
              <a:lstStyle/>
              <a:p>
                <a:pPr algn="ctr" defTabSz="12446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s-ES" sz="1600" dirty="0">
                    <a:latin typeface="Proxima Nova Rg" panose="02000506030000020004" pitchFamily="50" charset="0"/>
                  </a:rPr>
                  <a:t>Órganos Internos de Control</a:t>
                </a:r>
              </a:p>
              <a:p>
                <a:pPr algn="ctr" defTabSz="12446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s-ES" sz="1600" dirty="0">
                    <a:latin typeface="Proxima Nova Rg" panose="02000506030000020004" pitchFamily="50" charset="0"/>
                  </a:rPr>
                  <a:t>(OIC´S)</a:t>
                </a:r>
              </a:p>
              <a:p>
                <a:pPr algn="ctr" defTabSz="12446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s-ES" sz="1600" dirty="0">
                  <a:latin typeface="Proxima Nova Rg" panose="02000506030000020004" pitchFamily="50" charset="0"/>
                </a:endParaRPr>
              </a:p>
            </p:txBody>
          </p:sp>
          <p:sp>
            <p:nvSpPr>
              <p:cNvPr id="28" name="Rectángulo 27"/>
              <p:cNvSpPr/>
              <p:nvPr/>
            </p:nvSpPr>
            <p:spPr>
              <a:xfrm>
                <a:off x="1145924" y="3577650"/>
                <a:ext cx="7059590" cy="1754126"/>
              </a:xfrm>
              <a:prstGeom prst="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s-ES" sz="1600" dirty="0">
                    <a:latin typeface="Proxima Nova Rg" panose="02000506030000020004" pitchFamily="50" charset="0"/>
                  </a:rPr>
                  <a:t>V</a:t>
                </a:r>
                <a:r>
                  <a:rPr lang="es-MX" sz="1600" dirty="0">
                    <a:latin typeface="Proxima Nova Rg" panose="02000506030000020004" pitchFamily="50" charset="0"/>
                  </a:rPr>
                  <a:t>igilar que las acciones de mejora comprometidas en el PTCI se cumplan en tiempo y forma.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s-MX" sz="1600" dirty="0">
                    <a:latin typeface="Proxima Nova Rg" panose="02000506030000020004" pitchFamily="50" charset="0"/>
                  </a:rPr>
                  <a:t>Recomendar la incorporación de elementos de control adicionales.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s-MX" sz="1600" dirty="0">
                    <a:latin typeface="Proxima Nova Rg" panose="02000506030000020004" pitchFamily="50" charset="0"/>
                  </a:rPr>
                  <a:t>Evaluar y dar su opinión sobre el cumplimiento del Control Interno a través de PTCI y PTAR.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s-MX" sz="1600" dirty="0">
                    <a:latin typeface="Proxima Nova Rg" panose="02000506030000020004" pitchFamily="50" charset="0"/>
                  </a:rPr>
                  <a:t>Participar como vocal ejecutivo en el COCODI.</a:t>
                </a:r>
              </a:p>
            </p:txBody>
          </p:sp>
        </p:grpSp>
        <p:grpSp>
          <p:nvGrpSpPr>
            <p:cNvPr id="3" name="Grupo 2"/>
            <p:cNvGrpSpPr/>
            <p:nvPr/>
          </p:nvGrpSpPr>
          <p:grpSpPr>
            <a:xfrm>
              <a:off x="-783465" y="1018360"/>
              <a:ext cx="9927472" cy="1519184"/>
              <a:chOff x="-973893" y="1221610"/>
              <a:chExt cx="9218302" cy="1519184"/>
            </a:xfrm>
          </p:grpSpPr>
          <p:sp>
            <p:nvSpPr>
              <p:cNvPr id="17" name="Rectángulo 16"/>
              <p:cNvSpPr/>
              <p:nvPr/>
            </p:nvSpPr>
            <p:spPr>
              <a:xfrm>
                <a:off x="-973893" y="1221610"/>
                <a:ext cx="2099386" cy="1224136"/>
              </a:xfrm>
              <a:prstGeom prst="rect">
                <a:avLst/>
              </a:prstGeom>
              <a:solidFill>
                <a:srgbClr val="00B050"/>
              </a:solidFill>
              <a:ln/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spcFirstLastPara="0" vert="horz" wrap="square" lIns="68580" tIns="68580" rIns="68580" bIns="68580" numCol="1" spcCol="1270" anchor="ctr" anchorCtr="0">
                <a:noAutofit/>
              </a:bodyPr>
              <a:lstStyle/>
              <a:p>
                <a:pPr algn="ctr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s-MX" sz="1600" dirty="0">
                    <a:latin typeface="Proxima Nova Rg" panose="02000506030000020004" pitchFamily="50" charset="0"/>
                  </a:rPr>
                  <a:t>Coordinación General de Innovación Gubernamental (CGIG)</a:t>
                </a:r>
                <a:endParaRPr lang="es-ES" sz="1200" dirty="0">
                  <a:latin typeface="Proxima Nova Rg" panose="02000506030000020004" pitchFamily="50" charset="0"/>
                </a:endParaRPr>
              </a:p>
            </p:txBody>
          </p:sp>
          <p:sp>
            <p:nvSpPr>
              <p:cNvPr id="5" name="Rectángulo 4"/>
              <p:cNvSpPr/>
              <p:nvPr/>
            </p:nvSpPr>
            <p:spPr>
              <a:xfrm>
                <a:off x="1125494" y="1261825"/>
                <a:ext cx="7118915" cy="1478969"/>
              </a:xfrm>
              <a:prstGeom prst="rect">
                <a:avLst/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s-MX" sz="1600" dirty="0">
                    <a:latin typeface="Proxima Nova Rg" panose="02000506030000020004" pitchFamily="50" charset="0"/>
                  </a:rPr>
                  <a:t>Promover, asesorar y apoyar a las dependencias y entidades en el  proceso de implementación.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s-MX" sz="1600" dirty="0">
                    <a:latin typeface="Proxima Nova Rg" panose="02000506030000020004" pitchFamily="50" charset="0"/>
                  </a:rPr>
                  <a:t>Apoyar y Coordinar el proceso de Autoevaluación a través del SECI.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s-MX" sz="1600" dirty="0">
                    <a:latin typeface="Proxima Nova Rg" panose="02000506030000020004" pitchFamily="50" charset="0"/>
                  </a:rPr>
                  <a:t>Realizar revisiones preventivas a las acciones realizadas.</a:t>
                </a:r>
              </a:p>
              <a:p>
                <a:endParaRPr lang="es-MX" sz="1600" dirty="0">
                  <a:latin typeface="Proxima Nova Rg" panose="02000506030000020004" pitchFamily="50" charset="0"/>
                </a:endParaRPr>
              </a:p>
            </p:txBody>
          </p:sp>
        </p:grpSp>
      </p:grpSp>
      <p:sp>
        <p:nvSpPr>
          <p:cNvPr id="11" name="CuadroTexto 10">
            <a:extLst>
              <a:ext uri="{FF2B5EF4-FFF2-40B4-BE49-F238E27FC236}">
                <a16:creationId xmlns="" xmlns:a16="http://schemas.microsoft.com/office/drawing/2014/main" id="{B8BF194D-210A-4BD4-852D-FB979DAB5CEF}"/>
              </a:ext>
            </a:extLst>
          </p:cNvPr>
          <p:cNvSpPr txBox="1"/>
          <p:nvPr/>
        </p:nvSpPr>
        <p:spPr>
          <a:xfrm>
            <a:off x="410023" y="424093"/>
            <a:ext cx="642404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" sz="2400" b="1" dirty="0">
                <a:latin typeface="Proxima Nova Rg" panose="02000506030000020004" pitchFamily="50" charset="0"/>
              </a:rPr>
              <a:t>Roles de SEFIRC por sí o a través de los OIC</a:t>
            </a:r>
            <a:endParaRPr lang="es-MX" sz="2400" b="1" dirty="0">
              <a:latin typeface="Proxima Nova Rg" panose="0200050603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9395109"/>
      </p:ext>
    </p:extLst>
  </p:cSld>
  <p:clrMapOvr>
    <a:masterClrMapping/>
  </p:clrMapOvr>
  <p:transition spd="med">
    <p:dissolv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2"/>
          <p:cNvGrpSpPr/>
          <p:nvPr/>
        </p:nvGrpSpPr>
        <p:grpSpPr>
          <a:xfrm>
            <a:off x="762794" y="-117986"/>
            <a:ext cx="11227084" cy="5621108"/>
            <a:chOff x="-5332555" y="237796"/>
            <a:chExt cx="14675499" cy="6575580"/>
          </a:xfrm>
        </p:grpSpPr>
        <p:sp>
          <p:nvSpPr>
            <p:cNvPr id="2" name="Rectangle 4"/>
            <p:cNvSpPr>
              <a:spLocks noChangeArrowheads="1"/>
            </p:cNvSpPr>
            <p:nvPr/>
          </p:nvSpPr>
          <p:spPr bwMode="black">
            <a:xfrm>
              <a:off x="-5332555" y="237796"/>
              <a:ext cx="7277112" cy="71913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anchor="ctr"/>
            <a:lstStyle/>
            <a:p>
              <a:pPr algn="ctr">
                <a:defRPr/>
              </a:pPr>
              <a:endParaRPr lang="es-ES" sz="2800" b="1" dirty="0">
                <a:latin typeface="Proxima Nova Rg" panose="02000506030000020004" pitchFamily="50" charset="0"/>
              </a:endParaRPr>
            </a:p>
          </p:txBody>
        </p:sp>
        <p:sp>
          <p:nvSpPr>
            <p:cNvPr id="6" name="Forma libre 5"/>
            <p:cNvSpPr/>
            <p:nvPr/>
          </p:nvSpPr>
          <p:spPr>
            <a:xfrm>
              <a:off x="4696584" y="3502238"/>
              <a:ext cx="91440" cy="465909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45720" y="0"/>
                  </a:moveTo>
                  <a:lnTo>
                    <a:pt x="45720" y="465909"/>
                  </a:lnTo>
                </a:path>
              </a:pathLst>
            </a:custGeom>
            <a:noFill/>
            <a:ln>
              <a:solidFill>
                <a:srgbClr val="97B953"/>
              </a:solidFill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" name="Rectángulo redondeado 6"/>
            <p:cNvSpPr/>
            <p:nvPr/>
          </p:nvSpPr>
          <p:spPr>
            <a:xfrm>
              <a:off x="3809725" y="2484979"/>
              <a:ext cx="1601982" cy="1017258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Forma libre 16"/>
            <p:cNvSpPr/>
            <p:nvPr/>
          </p:nvSpPr>
          <p:spPr>
            <a:xfrm>
              <a:off x="3987723" y="2654077"/>
              <a:ext cx="1601982" cy="1017258"/>
            </a:xfrm>
            <a:custGeom>
              <a:avLst/>
              <a:gdLst>
                <a:gd name="connsiteX0" fmla="*/ 0 w 1601982"/>
                <a:gd name="connsiteY0" fmla="*/ 101726 h 1017258"/>
                <a:gd name="connsiteX1" fmla="*/ 101726 w 1601982"/>
                <a:gd name="connsiteY1" fmla="*/ 0 h 1017258"/>
                <a:gd name="connsiteX2" fmla="*/ 1500256 w 1601982"/>
                <a:gd name="connsiteY2" fmla="*/ 0 h 1017258"/>
                <a:gd name="connsiteX3" fmla="*/ 1601982 w 1601982"/>
                <a:gd name="connsiteY3" fmla="*/ 101726 h 1017258"/>
                <a:gd name="connsiteX4" fmla="*/ 1601982 w 1601982"/>
                <a:gd name="connsiteY4" fmla="*/ 915532 h 1017258"/>
                <a:gd name="connsiteX5" fmla="*/ 1500256 w 1601982"/>
                <a:gd name="connsiteY5" fmla="*/ 1017258 h 1017258"/>
                <a:gd name="connsiteX6" fmla="*/ 101726 w 1601982"/>
                <a:gd name="connsiteY6" fmla="*/ 1017258 h 1017258"/>
                <a:gd name="connsiteX7" fmla="*/ 0 w 1601982"/>
                <a:gd name="connsiteY7" fmla="*/ 915532 h 1017258"/>
                <a:gd name="connsiteX8" fmla="*/ 0 w 1601982"/>
                <a:gd name="connsiteY8" fmla="*/ 101726 h 1017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01982" h="1017258">
                  <a:moveTo>
                    <a:pt x="0" y="101726"/>
                  </a:moveTo>
                  <a:cubicBezTo>
                    <a:pt x="0" y="45544"/>
                    <a:pt x="45544" y="0"/>
                    <a:pt x="101726" y="0"/>
                  </a:cubicBezTo>
                  <a:lnTo>
                    <a:pt x="1500256" y="0"/>
                  </a:lnTo>
                  <a:cubicBezTo>
                    <a:pt x="1556438" y="0"/>
                    <a:pt x="1601982" y="45544"/>
                    <a:pt x="1601982" y="101726"/>
                  </a:cubicBezTo>
                  <a:lnTo>
                    <a:pt x="1601982" y="915532"/>
                  </a:lnTo>
                  <a:cubicBezTo>
                    <a:pt x="1601982" y="971714"/>
                    <a:pt x="1556438" y="1017258"/>
                    <a:pt x="1500256" y="1017258"/>
                  </a:cubicBezTo>
                  <a:lnTo>
                    <a:pt x="101726" y="1017258"/>
                  </a:lnTo>
                  <a:cubicBezTo>
                    <a:pt x="45544" y="1017258"/>
                    <a:pt x="0" y="971714"/>
                    <a:pt x="0" y="915532"/>
                  </a:cubicBezTo>
                  <a:lnTo>
                    <a:pt x="0" y="101726"/>
                  </a:lnTo>
                  <a:close/>
                </a:path>
              </a:pathLst>
            </a:custGeom>
          </p:spPr>
          <p:style>
            <a:lnRef idx="2">
              <a:schemeClr val="accent3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8374" tIns="98374" rIns="98374" bIns="98374" numCol="1" spcCol="1270" anchor="ctr" anchorCtr="0">
              <a:noAutofit/>
            </a:bodyPr>
            <a:lstStyle/>
            <a:p>
              <a:pPr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sz="1400" b="1" dirty="0">
                  <a:latin typeface="Proxima Nova Rg" panose="02000506030000020004" pitchFamily="50" charset="0"/>
                </a:rPr>
                <a:t>Presidente</a:t>
              </a:r>
            </a:p>
            <a:p>
              <a:pPr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sz="1200" dirty="0">
                  <a:latin typeface="Proxima Nova Rg" panose="02000506030000020004" pitchFamily="50" charset="0"/>
                </a:rPr>
                <a:t>(Titular de la Dependencia o Entidad)</a:t>
              </a:r>
              <a:endParaRPr lang="es-ES" sz="1200" dirty="0">
                <a:latin typeface="Proxima Nova Rg" panose="02000506030000020004" pitchFamily="50" charset="0"/>
              </a:endParaRPr>
            </a:p>
          </p:txBody>
        </p:sp>
        <p:sp>
          <p:nvSpPr>
            <p:cNvPr id="18" name="Rectángulo redondeado 17"/>
            <p:cNvSpPr/>
            <p:nvPr/>
          </p:nvSpPr>
          <p:spPr>
            <a:xfrm>
              <a:off x="3809725" y="3939147"/>
              <a:ext cx="1601982" cy="1017258"/>
            </a:xfrm>
            <a:prstGeom prst="roundRect">
              <a:avLst>
                <a:gd name="adj" fmla="val 10000"/>
              </a:avLst>
            </a:prstGeom>
            <a:solidFill>
              <a:srgbClr val="B94441"/>
            </a:solidFill>
            <a:ln>
              <a:solidFill>
                <a:srgbClr val="B94441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Forma libre 18"/>
            <p:cNvSpPr/>
            <p:nvPr/>
          </p:nvSpPr>
          <p:spPr>
            <a:xfrm>
              <a:off x="3987723" y="4083163"/>
              <a:ext cx="1601982" cy="1017258"/>
            </a:xfrm>
            <a:custGeom>
              <a:avLst/>
              <a:gdLst>
                <a:gd name="connsiteX0" fmla="*/ 0 w 1601982"/>
                <a:gd name="connsiteY0" fmla="*/ 101726 h 1017258"/>
                <a:gd name="connsiteX1" fmla="*/ 101726 w 1601982"/>
                <a:gd name="connsiteY1" fmla="*/ 0 h 1017258"/>
                <a:gd name="connsiteX2" fmla="*/ 1500256 w 1601982"/>
                <a:gd name="connsiteY2" fmla="*/ 0 h 1017258"/>
                <a:gd name="connsiteX3" fmla="*/ 1601982 w 1601982"/>
                <a:gd name="connsiteY3" fmla="*/ 101726 h 1017258"/>
                <a:gd name="connsiteX4" fmla="*/ 1601982 w 1601982"/>
                <a:gd name="connsiteY4" fmla="*/ 915532 h 1017258"/>
                <a:gd name="connsiteX5" fmla="*/ 1500256 w 1601982"/>
                <a:gd name="connsiteY5" fmla="*/ 1017258 h 1017258"/>
                <a:gd name="connsiteX6" fmla="*/ 101726 w 1601982"/>
                <a:gd name="connsiteY6" fmla="*/ 1017258 h 1017258"/>
                <a:gd name="connsiteX7" fmla="*/ 0 w 1601982"/>
                <a:gd name="connsiteY7" fmla="*/ 915532 h 1017258"/>
                <a:gd name="connsiteX8" fmla="*/ 0 w 1601982"/>
                <a:gd name="connsiteY8" fmla="*/ 101726 h 1017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01982" h="1017258">
                  <a:moveTo>
                    <a:pt x="0" y="101726"/>
                  </a:moveTo>
                  <a:cubicBezTo>
                    <a:pt x="0" y="45544"/>
                    <a:pt x="45544" y="0"/>
                    <a:pt x="101726" y="0"/>
                  </a:cubicBezTo>
                  <a:lnTo>
                    <a:pt x="1500256" y="0"/>
                  </a:lnTo>
                  <a:cubicBezTo>
                    <a:pt x="1556438" y="0"/>
                    <a:pt x="1601982" y="45544"/>
                    <a:pt x="1601982" y="101726"/>
                  </a:cubicBezTo>
                  <a:lnTo>
                    <a:pt x="1601982" y="915532"/>
                  </a:lnTo>
                  <a:cubicBezTo>
                    <a:pt x="1601982" y="971714"/>
                    <a:pt x="1556438" y="1017258"/>
                    <a:pt x="1500256" y="1017258"/>
                  </a:cubicBezTo>
                  <a:lnTo>
                    <a:pt x="101726" y="1017258"/>
                  </a:lnTo>
                  <a:cubicBezTo>
                    <a:pt x="45544" y="1017258"/>
                    <a:pt x="0" y="971714"/>
                    <a:pt x="0" y="915532"/>
                  </a:cubicBezTo>
                  <a:lnTo>
                    <a:pt x="0" y="101726"/>
                  </a:lnTo>
                  <a:close/>
                </a:path>
              </a:pathLst>
            </a:custGeom>
            <a:ln>
              <a:solidFill>
                <a:srgbClr val="B94441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8374" tIns="98374" rIns="98374" bIns="98374" numCol="1" spcCol="1270" anchor="ctr" anchorCtr="0">
              <a:noAutofit/>
            </a:bodyPr>
            <a:lstStyle/>
            <a:p>
              <a:pPr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1400" b="1" dirty="0">
                  <a:latin typeface="Proxima Nova Rg" panose="02000506030000020004" pitchFamily="50" charset="0"/>
                </a:rPr>
                <a:t>Vocal Ejecutivo</a:t>
              </a:r>
            </a:p>
            <a:p>
              <a:pPr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1200" dirty="0">
                  <a:latin typeface="Proxima Nova Rg" panose="02000506030000020004" pitchFamily="50" charset="0"/>
                </a:rPr>
                <a:t>Titular del OIC</a:t>
              </a:r>
            </a:p>
          </p:txBody>
        </p:sp>
        <p:sp>
          <p:nvSpPr>
            <p:cNvPr id="20" name="Rectángulo redondeado 19"/>
            <p:cNvSpPr/>
            <p:nvPr/>
          </p:nvSpPr>
          <p:spPr>
            <a:xfrm>
              <a:off x="-71814" y="5543387"/>
              <a:ext cx="1601982" cy="1017258"/>
            </a:xfrm>
            <a:prstGeom prst="roundRect">
              <a:avLst>
                <a:gd name="adj" fmla="val 10000"/>
              </a:avLst>
            </a:prstGeom>
            <a:ln w="28575"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hueOff val="0"/>
                <a:satOff val="0"/>
                <a:lumOff val="0"/>
                <a:alphaOff val="0"/>
              </a:schemeClr>
            </a:fillRef>
            <a:effectRef idx="0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" name="Forma libre 20"/>
            <p:cNvSpPr/>
            <p:nvPr/>
          </p:nvSpPr>
          <p:spPr>
            <a:xfrm>
              <a:off x="106184" y="5712485"/>
              <a:ext cx="1601982" cy="1017258"/>
            </a:xfrm>
            <a:custGeom>
              <a:avLst/>
              <a:gdLst>
                <a:gd name="connsiteX0" fmla="*/ 0 w 1601982"/>
                <a:gd name="connsiteY0" fmla="*/ 101726 h 1017258"/>
                <a:gd name="connsiteX1" fmla="*/ 101726 w 1601982"/>
                <a:gd name="connsiteY1" fmla="*/ 0 h 1017258"/>
                <a:gd name="connsiteX2" fmla="*/ 1500256 w 1601982"/>
                <a:gd name="connsiteY2" fmla="*/ 0 h 1017258"/>
                <a:gd name="connsiteX3" fmla="*/ 1601982 w 1601982"/>
                <a:gd name="connsiteY3" fmla="*/ 101726 h 1017258"/>
                <a:gd name="connsiteX4" fmla="*/ 1601982 w 1601982"/>
                <a:gd name="connsiteY4" fmla="*/ 915532 h 1017258"/>
                <a:gd name="connsiteX5" fmla="*/ 1500256 w 1601982"/>
                <a:gd name="connsiteY5" fmla="*/ 1017258 h 1017258"/>
                <a:gd name="connsiteX6" fmla="*/ 101726 w 1601982"/>
                <a:gd name="connsiteY6" fmla="*/ 1017258 h 1017258"/>
                <a:gd name="connsiteX7" fmla="*/ 0 w 1601982"/>
                <a:gd name="connsiteY7" fmla="*/ 915532 h 1017258"/>
                <a:gd name="connsiteX8" fmla="*/ 0 w 1601982"/>
                <a:gd name="connsiteY8" fmla="*/ 101726 h 1017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01982" h="1017258">
                  <a:moveTo>
                    <a:pt x="0" y="101726"/>
                  </a:moveTo>
                  <a:cubicBezTo>
                    <a:pt x="0" y="45544"/>
                    <a:pt x="45544" y="0"/>
                    <a:pt x="101726" y="0"/>
                  </a:cubicBezTo>
                  <a:lnTo>
                    <a:pt x="1500256" y="0"/>
                  </a:lnTo>
                  <a:cubicBezTo>
                    <a:pt x="1556438" y="0"/>
                    <a:pt x="1601982" y="45544"/>
                    <a:pt x="1601982" y="101726"/>
                  </a:cubicBezTo>
                  <a:lnTo>
                    <a:pt x="1601982" y="915532"/>
                  </a:lnTo>
                  <a:cubicBezTo>
                    <a:pt x="1601982" y="971714"/>
                    <a:pt x="1556438" y="1017258"/>
                    <a:pt x="1500256" y="1017258"/>
                  </a:cubicBezTo>
                  <a:lnTo>
                    <a:pt x="101726" y="1017258"/>
                  </a:lnTo>
                  <a:cubicBezTo>
                    <a:pt x="45544" y="1017258"/>
                    <a:pt x="0" y="971714"/>
                    <a:pt x="0" y="915532"/>
                  </a:cubicBezTo>
                  <a:lnTo>
                    <a:pt x="0" y="101726"/>
                  </a:lnTo>
                  <a:close/>
                </a:path>
              </a:pathLst>
            </a:custGeom>
            <a:ln w="28575"/>
          </p:spPr>
          <p:style>
            <a:lnRef idx="2">
              <a:schemeClr val="accent6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9324" tIns="79324" rIns="79324" bIns="79324" numCol="1" spcCol="1270" anchor="ctr" anchorCtr="0">
              <a:noAutofit/>
            </a:bodyPr>
            <a:lstStyle/>
            <a:p>
              <a:pPr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1200" b="1" dirty="0">
                  <a:latin typeface="Proxima Nova Rg" panose="02000506030000020004" pitchFamily="50" charset="0"/>
                </a:rPr>
                <a:t>Vocal</a:t>
              </a:r>
              <a:r>
                <a:rPr lang="es-ES" sz="1200" dirty="0">
                  <a:latin typeface="Proxima Nova Rg" panose="02000506030000020004" pitchFamily="50" charset="0"/>
                </a:rPr>
                <a:t> </a:t>
              </a:r>
            </a:p>
            <a:p>
              <a:pPr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1200" dirty="0">
                  <a:latin typeface="Proxima Nova Rg" panose="02000506030000020004" pitchFamily="50" charset="0"/>
                </a:rPr>
                <a:t>Titular de Administración y Finanzas</a:t>
              </a:r>
            </a:p>
          </p:txBody>
        </p:sp>
        <p:sp>
          <p:nvSpPr>
            <p:cNvPr id="22" name="Rectángulo redondeado 21"/>
            <p:cNvSpPr/>
            <p:nvPr/>
          </p:nvSpPr>
          <p:spPr>
            <a:xfrm>
              <a:off x="1944557" y="5543387"/>
              <a:ext cx="1601982" cy="1017258"/>
            </a:xfrm>
            <a:prstGeom prst="roundRect">
              <a:avLst>
                <a:gd name="adj" fmla="val 10000"/>
              </a:avLst>
            </a:prstGeom>
            <a:ln w="28575"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</p:sp>
        <p:sp>
          <p:nvSpPr>
            <p:cNvPr id="23" name="Forma libre 22"/>
            <p:cNvSpPr/>
            <p:nvPr/>
          </p:nvSpPr>
          <p:spPr>
            <a:xfrm>
              <a:off x="2122555" y="5712485"/>
              <a:ext cx="1601982" cy="1017258"/>
            </a:xfrm>
            <a:custGeom>
              <a:avLst/>
              <a:gdLst>
                <a:gd name="connsiteX0" fmla="*/ 0 w 1601982"/>
                <a:gd name="connsiteY0" fmla="*/ 101726 h 1017258"/>
                <a:gd name="connsiteX1" fmla="*/ 101726 w 1601982"/>
                <a:gd name="connsiteY1" fmla="*/ 0 h 1017258"/>
                <a:gd name="connsiteX2" fmla="*/ 1500256 w 1601982"/>
                <a:gd name="connsiteY2" fmla="*/ 0 h 1017258"/>
                <a:gd name="connsiteX3" fmla="*/ 1601982 w 1601982"/>
                <a:gd name="connsiteY3" fmla="*/ 101726 h 1017258"/>
                <a:gd name="connsiteX4" fmla="*/ 1601982 w 1601982"/>
                <a:gd name="connsiteY4" fmla="*/ 915532 h 1017258"/>
                <a:gd name="connsiteX5" fmla="*/ 1500256 w 1601982"/>
                <a:gd name="connsiteY5" fmla="*/ 1017258 h 1017258"/>
                <a:gd name="connsiteX6" fmla="*/ 101726 w 1601982"/>
                <a:gd name="connsiteY6" fmla="*/ 1017258 h 1017258"/>
                <a:gd name="connsiteX7" fmla="*/ 0 w 1601982"/>
                <a:gd name="connsiteY7" fmla="*/ 915532 h 1017258"/>
                <a:gd name="connsiteX8" fmla="*/ 0 w 1601982"/>
                <a:gd name="connsiteY8" fmla="*/ 101726 h 1017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01982" h="1017258">
                  <a:moveTo>
                    <a:pt x="0" y="101726"/>
                  </a:moveTo>
                  <a:cubicBezTo>
                    <a:pt x="0" y="45544"/>
                    <a:pt x="45544" y="0"/>
                    <a:pt x="101726" y="0"/>
                  </a:cubicBezTo>
                  <a:lnTo>
                    <a:pt x="1500256" y="0"/>
                  </a:lnTo>
                  <a:cubicBezTo>
                    <a:pt x="1556438" y="0"/>
                    <a:pt x="1601982" y="45544"/>
                    <a:pt x="1601982" y="101726"/>
                  </a:cubicBezTo>
                  <a:lnTo>
                    <a:pt x="1601982" y="915532"/>
                  </a:lnTo>
                  <a:cubicBezTo>
                    <a:pt x="1601982" y="971714"/>
                    <a:pt x="1556438" y="1017258"/>
                    <a:pt x="1500256" y="1017258"/>
                  </a:cubicBezTo>
                  <a:lnTo>
                    <a:pt x="101726" y="1017258"/>
                  </a:lnTo>
                  <a:cubicBezTo>
                    <a:pt x="45544" y="1017258"/>
                    <a:pt x="0" y="971714"/>
                    <a:pt x="0" y="915532"/>
                  </a:cubicBezTo>
                  <a:lnTo>
                    <a:pt x="0" y="101726"/>
                  </a:lnTo>
                  <a:close/>
                </a:path>
              </a:pathLst>
            </a:custGeom>
            <a:ln w="28575">
              <a:solidFill>
                <a:schemeClr val="accent6"/>
              </a:solidFill>
            </a:ln>
          </p:spPr>
          <p:style>
            <a:lnRef idx="2">
              <a:scrgbClr r="0" g="0" b="0"/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9324" tIns="79324" rIns="79324" bIns="79324" numCol="1" spcCol="1270" anchor="ctr" anchorCtr="0">
              <a:noAutofit/>
            </a:bodyPr>
            <a:lstStyle/>
            <a:p>
              <a:pPr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1200" b="1" dirty="0">
                  <a:latin typeface="Proxima Nova Rg" panose="02000506030000020004" pitchFamily="50" charset="0"/>
                </a:rPr>
                <a:t>Vocal </a:t>
              </a:r>
            </a:p>
            <a:p>
              <a:pPr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1200" dirty="0">
                  <a:latin typeface="Proxima Nova Rg" panose="02000506030000020004" pitchFamily="50" charset="0"/>
                </a:rPr>
                <a:t>Titular de Asuntos Jurídicos</a:t>
              </a:r>
            </a:p>
          </p:txBody>
        </p:sp>
        <p:pic>
          <p:nvPicPr>
            <p:cNvPr id="14" name="Imagen 13"/>
            <p:cNvPicPr>
              <a:picLocks noChangeAspect="1"/>
            </p:cNvPicPr>
            <p:nvPr/>
          </p:nvPicPr>
          <p:blipFill rotWithShape="1">
            <a:blip r:embed="rId2" cstate="print"/>
            <a:srcRect l="25488" t="-1013" r="16140" b="39228"/>
            <a:stretch/>
          </p:blipFill>
          <p:spPr>
            <a:xfrm>
              <a:off x="5396500" y="3793169"/>
              <a:ext cx="439893" cy="548914"/>
            </a:xfrm>
            <a:prstGeom prst="rect">
              <a:avLst/>
            </a:prstGeom>
          </p:spPr>
        </p:pic>
        <p:sp>
          <p:nvSpPr>
            <p:cNvPr id="24" name="Rectángulo redondeado 23"/>
            <p:cNvSpPr/>
            <p:nvPr/>
          </p:nvSpPr>
          <p:spPr>
            <a:xfrm>
              <a:off x="3834574" y="5549857"/>
              <a:ext cx="1601982" cy="1017258"/>
            </a:xfrm>
            <a:prstGeom prst="roundRect">
              <a:avLst>
                <a:gd name="adj" fmla="val 10000"/>
              </a:avLst>
            </a:prstGeom>
            <a:ln w="28575"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</p:sp>
        <p:sp>
          <p:nvSpPr>
            <p:cNvPr id="25" name="Forma libre 24"/>
            <p:cNvSpPr/>
            <p:nvPr/>
          </p:nvSpPr>
          <p:spPr>
            <a:xfrm>
              <a:off x="4012572" y="5718955"/>
              <a:ext cx="1601982" cy="1017258"/>
            </a:xfrm>
            <a:custGeom>
              <a:avLst/>
              <a:gdLst>
                <a:gd name="connsiteX0" fmla="*/ 0 w 1601982"/>
                <a:gd name="connsiteY0" fmla="*/ 101726 h 1017258"/>
                <a:gd name="connsiteX1" fmla="*/ 101726 w 1601982"/>
                <a:gd name="connsiteY1" fmla="*/ 0 h 1017258"/>
                <a:gd name="connsiteX2" fmla="*/ 1500256 w 1601982"/>
                <a:gd name="connsiteY2" fmla="*/ 0 h 1017258"/>
                <a:gd name="connsiteX3" fmla="*/ 1601982 w 1601982"/>
                <a:gd name="connsiteY3" fmla="*/ 101726 h 1017258"/>
                <a:gd name="connsiteX4" fmla="*/ 1601982 w 1601982"/>
                <a:gd name="connsiteY4" fmla="*/ 915532 h 1017258"/>
                <a:gd name="connsiteX5" fmla="*/ 1500256 w 1601982"/>
                <a:gd name="connsiteY5" fmla="*/ 1017258 h 1017258"/>
                <a:gd name="connsiteX6" fmla="*/ 101726 w 1601982"/>
                <a:gd name="connsiteY6" fmla="*/ 1017258 h 1017258"/>
                <a:gd name="connsiteX7" fmla="*/ 0 w 1601982"/>
                <a:gd name="connsiteY7" fmla="*/ 915532 h 1017258"/>
                <a:gd name="connsiteX8" fmla="*/ 0 w 1601982"/>
                <a:gd name="connsiteY8" fmla="*/ 101726 h 1017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01982" h="1017258">
                  <a:moveTo>
                    <a:pt x="0" y="101726"/>
                  </a:moveTo>
                  <a:cubicBezTo>
                    <a:pt x="0" y="45544"/>
                    <a:pt x="45544" y="0"/>
                    <a:pt x="101726" y="0"/>
                  </a:cubicBezTo>
                  <a:lnTo>
                    <a:pt x="1500256" y="0"/>
                  </a:lnTo>
                  <a:cubicBezTo>
                    <a:pt x="1556438" y="0"/>
                    <a:pt x="1601982" y="45544"/>
                    <a:pt x="1601982" y="101726"/>
                  </a:cubicBezTo>
                  <a:lnTo>
                    <a:pt x="1601982" y="915532"/>
                  </a:lnTo>
                  <a:cubicBezTo>
                    <a:pt x="1601982" y="971714"/>
                    <a:pt x="1556438" y="1017258"/>
                    <a:pt x="1500256" y="1017258"/>
                  </a:cubicBezTo>
                  <a:lnTo>
                    <a:pt x="101726" y="1017258"/>
                  </a:lnTo>
                  <a:cubicBezTo>
                    <a:pt x="45544" y="1017258"/>
                    <a:pt x="0" y="971714"/>
                    <a:pt x="0" y="915532"/>
                  </a:cubicBezTo>
                  <a:lnTo>
                    <a:pt x="0" y="101726"/>
                  </a:lnTo>
                  <a:close/>
                </a:path>
              </a:pathLst>
            </a:custGeom>
            <a:ln w="28575">
              <a:solidFill>
                <a:schemeClr val="accent6"/>
              </a:solidFill>
            </a:ln>
          </p:spPr>
          <p:style>
            <a:lnRef idx="2">
              <a:scrgbClr r="0" g="0" b="0"/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9324" tIns="79324" rIns="79324" bIns="79324" numCol="1" spcCol="1270" anchor="ctr" anchorCtr="0">
              <a:noAutofit/>
            </a:bodyPr>
            <a:lstStyle/>
            <a:p>
              <a:pPr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1200" b="1" dirty="0">
                  <a:latin typeface="Proxima Nova Rg" panose="02000506030000020004" pitchFamily="50" charset="0"/>
                </a:rPr>
                <a:t>Vocal</a:t>
              </a:r>
              <a:r>
                <a:rPr lang="es-ES" sz="1200" dirty="0">
                  <a:latin typeface="Proxima Nova Rg" panose="02000506030000020004" pitchFamily="50" charset="0"/>
                </a:rPr>
                <a:t> </a:t>
              </a:r>
            </a:p>
            <a:p>
              <a:pPr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1200" dirty="0">
                  <a:latin typeface="Proxima Nova Rg" panose="02000506030000020004" pitchFamily="50" charset="0"/>
                </a:rPr>
                <a:t>Titular del área de Tecnologías de la Información</a:t>
              </a:r>
            </a:p>
          </p:txBody>
        </p:sp>
        <p:sp>
          <p:nvSpPr>
            <p:cNvPr id="27" name="Rectángulo redondeado 26"/>
            <p:cNvSpPr/>
            <p:nvPr/>
          </p:nvSpPr>
          <p:spPr>
            <a:xfrm>
              <a:off x="5690146" y="5596598"/>
              <a:ext cx="1601982" cy="1017258"/>
            </a:xfrm>
            <a:prstGeom prst="roundRect">
              <a:avLst>
                <a:gd name="adj" fmla="val 10000"/>
              </a:avLst>
            </a:prstGeom>
            <a:ln w="28575"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</p:sp>
        <p:sp>
          <p:nvSpPr>
            <p:cNvPr id="28" name="Forma libre 27"/>
            <p:cNvSpPr/>
            <p:nvPr/>
          </p:nvSpPr>
          <p:spPr>
            <a:xfrm>
              <a:off x="5868144" y="5765696"/>
              <a:ext cx="1601982" cy="1017258"/>
            </a:xfrm>
            <a:custGeom>
              <a:avLst/>
              <a:gdLst>
                <a:gd name="connsiteX0" fmla="*/ 0 w 1601982"/>
                <a:gd name="connsiteY0" fmla="*/ 101726 h 1017258"/>
                <a:gd name="connsiteX1" fmla="*/ 101726 w 1601982"/>
                <a:gd name="connsiteY1" fmla="*/ 0 h 1017258"/>
                <a:gd name="connsiteX2" fmla="*/ 1500256 w 1601982"/>
                <a:gd name="connsiteY2" fmla="*/ 0 h 1017258"/>
                <a:gd name="connsiteX3" fmla="*/ 1601982 w 1601982"/>
                <a:gd name="connsiteY3" fmla="*/ 101726 h 1017258"/>
                <a:gd name="connsiteX4" fmla="*/ 1601982 w 1601982"/>
                <a:gd name="connsiteY4" fmla="*/ 915532 h 1017258"/>
                <a:gd name="connsiteX5" fmla="*/ 1500256 w 1601982"/>
                <a:gd name="connsiteY5" fmla="*/ 1017258 h 1017258"/>
                <a:gd name="connsiteX6" fmla="*/ 101726 w 1601982"/>
                <a:gd name="connsiteY6" fmla="*/ 1017258 h 1017258"/>
                <a:gd name="connsiteX7" fmla="*/ 0 w 1601982"/>
                <a:gd name="connsiteY7" fmla="*/ 915532 h 1017258"/>
                <a:gd name="connsiteX8" fmla="*/ 0 w 1601982"/>
                <a:gd name="connsiteY8" fmla="*/ 101726 h 1017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01982" h="1017258">
                  <a:moveTo>
                    <a:pt x="0" y="101726"/>
                  </a:moveTo>
                  <a:cubicBezTo>
                    <a:pt x="0" y="45544"/>
                    <a:pt x="45544" y="0"/>
                    <a:pt x="101726" y="0"/>
                  </a:cubicBezTo>
                  <a:lnTo>
                    <a:pt x="1500256" y="0"/>
                  </a:lnTo>
                  <a:cubicBezTo>
                    <a:pt x="1556438" y="0"/>
                    <a:pt x="1601982" y="45544"/>
                    <a:pt x="1601982" y="101726"/>
                  </a:cubicBezTo>
                  <a:lnTo>
                    <a:pt x="1601982" y="915532"/>
                  </a:lnTo>
                  <a:cubicBezTo>
                    <a:pt x="1601982" y="971714"/>
                    <a:pt x="1556438" y="1017258"/>
                    <a:pt x="1500256" y="1017258"/>
                  </a:cubicBezTo>
                  <a:lnTo>
                    <a:pt x="101726" y="1017258"/>
                  </a:lnTo>
                  <a:cubicBezTo>
                    <a:pt x="45544" y="1017258"/>
                    <a:pt x="0" y="971714"/>
                    <a:pt x="0" y="915532"/>
                  </a:cubicBezTo>
                  <a:lnTo>
                    <a:pt x="0" y="101726"/>
                  </a:lnTo>
                  <a:close/>
                </a:path>
              </a:pathLst>
            </a:custGeom>
            <a:ln w="28575">
              <a:solidFill>
                <a:schemeClr val="accent6"/>
              </a:solidFill>
            </a:ln>
          </p:spPr>
          <p:style>
            <a:lnRef idx="2">
              <a:scrgbClr r="0" g="0" b="0"/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9324" tIns="79324" rIns="79324" bIns="79324" numCol="1" spcCol="1270" anchor="ctr" anchorCtr="0">
              <a:noAutofit/>
            </a:bodyPr>
            <a:lstStyle/>
            <a:p>
              <a:pPr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1200" b="1" dirty="0">
                  <a:latin typeface="Proxima Nova Rg" panose="02000506030000020004" pitchFamily="50" charset="0"/>
                </a:rPr>
                <a:t>Vocal</a:t>
              </a:r>
              <a:r>
                <a:rPr lang="es-ES" sz="1200" dirty="0">
                  <a:latin typeface="Proxima Nova Rg" panose="02000506030000020004" pitchFamily="50" charset="0"/>
                </a:rPr>
                <a:t> </a:t>
              </a:r>
            </a:p>
            <a:p>
              <a:pPr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1200" dirty="0">
                  <a:latin typeface="Proxima Nova Rg" panose="02000506030000020004" pitchFamily="50" charset="0"/>
                </a:rPr>
                <a:t>Titulares de Unidades Sustantivas</a:t>
              </a:r>
            </a:p>
          </p:txBody>
        </p:sp>
        <p:sp>
          <p:nvSpPr>
            <p:cNvPr id="29" name="Rectángulo redondeado 28"/>
            <p:cNvSpPr/>
            <p:nvPr/>
          </p:nvSpPr>
          <p:spPr>
            <a:xfrm>
              <a:off x="7562964" y="5627020"/>
              <a:ext cx="1601982" cy="1017258"/>
            </a:xfrm>
            <a:prstGeom prst="roundRect">
              <a:avLst>
                <a:gd name="adj" fmla="val 10000"/>
              </a:avLst>
            </a:prstGeom>
            <a:ln w="28575"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</p:sp>
        <p:sp>
          <p:nvSpPr>
            <p:cNvPr id="30" name="Forma libre 29"/>
            <p:cNvSpPr/>
            <p:nvPr/>
          </p:nvSpPr>
          <p:spPr>
            <a:xfrm>
              <a:off x="7740962" y="5796118"/>
              <a:ext cx="1601982" cy="1017258"/>
            </a:xfrm>
            <a:custGeom>
              <a:avLst/>
              <a:gdLst>
                <a:gd name="connsiteX0" fmla="*/ 0 w 1601982"/>
                <a:gd name="connsiteY0" fmla="*/ 101726 h 1017258"/>
                <a:gd name="connsiteX1" fmla="*/ 101726 w 1601982"/>
                <a:gd name="connsiteY1" fmla="*/ 0 h 1017258"/>
                <a:gd name="connsiteX2" fmla="*/ 1500256 w 1601982"/>
                <a:gd name="connsiteY2" fmla="*/ 0 h 1017258"/>
                <a:gd name="connsiteX3" fmla="*/ 1601982 w 1601982"/>
                <a:gd name="connsiteY3" fmla="*/ 101726 h 1017258"/>
                <a:gd name="connsiteX4" fmla="*/ 1601982 w 1601982"/>
                <a:gd name="connsiteY4" fmla="*/ 915532 h 1017258"/>
                <a:gd name="connsiteX5" fmla="*/ 1500256 w 1601982"/>
                <a:gd name="connsiteY5" fmla="*/ 1017258 h 1017258"/>
                <a:gd name="connsiteX6" fmla="*/ 101726 w 1601982"/>
                <a:gd name="connsiteY6" fmla="*/ 1017258 h 1017258"/>
                <a:gd name="connsiteX7" fmla="*/ 0 w 1601982"/>
                <a:gd name="connsiteY7" fmla="*/ 915532 h 1017258"/>
                <a:gd name="connsiteX8" fmla="*/ 0 w 1601982"/>
                <a:gd name="connsiteY8" fmla="*/ 101726 h 1017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01982" h="1017258">
                  <a:moveTo>
                    <a:pt x="0" y="101726"/>
                  </a:moveTo>
                  <a:cubicBezTo>
                    <a:pt x="0" y="45544"/>
                    <a:pt x="45544" y="0"/>
                    <a:pt x="101726" y="0"/>
                  </a:cubicBezTo>
                  <a:lnTo>
                    <a:pt x="1500256" y="0"/>
                  </a:lnTo>
                  <a:cubicBezTo>
                    <a:pt x="1556438" y="0"/>
                    <a:pt x="1601982" y="45544"/>
                    <a:pt x="1601982" y="101726"/>
                  </a:cubicBezTo>
                  <a:lnTo>
                    <a:pt x="1601982" y="915532"/>
                  </a:lnTo>
                  <a:cubicBezTo>
                    <a:pt x="1601982" y="971714"/>
                    <a:pt x="1556438" y="1017258"/>
                    <a:pt x="1500256" y="1017258"/>
                  </a:cubicBezTo>
                  <a:lnTo>
                    <a:pt x="101726" y="1017258"/>
                  </a:lnTo>
                  <a:cubicBezTo>
                    <a:pt x="45544" y="1017258"/>
                    <a:pt x="0" y="971714"/>
                    <a:pt x="0" y="915532"/>
                  </a:cubicBezTo>
                  <a:lnTo>
                    <a:pt x="0" y="101726"/>
                  </a:lnTo>
                  <a:close/>
                </a:path>
              </a:pathLst>
            </a:custGeom>
            <a:ln w="28575">
              <a:solidFill>
                <a:schemeClr val="accent6"/>
              </a:solidFill>
            </a:ln>
          </p:spPr>
          <p:style>
            <a:lnRef idx="2">
              <a:scrgbClr r="0" g="0" b="0"/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9324" tIns="79324" rIns="79324" bIns="79324" numCol="1" spcCol="1270" anchor="ctr" anchorCtr="0">
              <a:noAutofit/>
            </a:bodyPr>
            <a:lstStyle/>
            <a:p>
              <a:pPr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1200" b="1" dirty="0">
                  <a:latin typeface="Proxima Nova Rg" panose="02000506030000020004" pitchFamily="50" charset="0"/>
                </a:rPr>
                <a:t>Vocal </a:t>
              </a:r>
            </a:p>
            <a:p>
              <a:pPr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1200" dirty="0">
                  <a:latin typeface="Proxima Nova Rg" panose="02000506030000020004" pitchFamily="50" charset="0"/>
                </a:rPr>
                <a:t>Coordinador de Control Interno </a:t>
              </a:r>
            </a:p>
          </p:txBody>
        </p:sp>
        <p:pic>
          <p:nvPicPr>
            <p:cNvPr id="31" name="Imagen 30"/>
            <p:cNvPicPr>
              <a:picLocks noChangeAspect="1"/>
            </p:cNvPicPr>
            <p:nvPr/>
          </p:nvPicPr>
          <p:blipFill rotWithShape="1">
            <a:blip r:embed="rId3" cstate="print"/>
            <a:srcRect l="72862" t="65559"/>
            <a:stretch/>
          </p:blipFill>
          <p:spPr>
            <a:xfrm>
              <a:off x="2046963" y="5627020"/>
              <a:ext cx="298146" cy="446066"/>
            </a:xfrm>
            <a:prstGeom prst="rect">
              <a:avLst/>
            </a:prstGeom>
            <a:ln w="28575">
              <a:noFill/>
            </a:ln>
          </p:spPr>
        </p:pic>
        <p:pic>
          <p:nvPicPr>
            <p:cNvPr id="32" name="Imagen 31"/>
            <p:cNvPicPr>
              <a:picLocks noChangeAspect="1"/>
            </p:cNvPicPr>
            <p:nvPr/>
          </p:nvPicPr>
          <p:blipFill rotWithShape="1">
            <a:blip r:embed="rId3" cstate="print"/>
            <a:srcRect l="72862" t="65559"/>
            <a:stretch/>
          </p:blipFill>
          <p:spPr>
            <a:xfrm>
              <a:off x="58967" y="5618613"/>
              <a:ext cx="298146" cy="446066"/>
            </a:xfrm>
            <a:prstGeom prst="rect">
              <a:avLst/>
            </a:prstGeom>
            <a:ln w="28575">
              <a:noFill/>
            </a:ln>
          </p:spPr>
        </p:pic>
        <p:pic>
          <p:nvPicPr>
            <p:cNvPr id="33" name="Imagen 32"/>
            <p:cNvPicPr>
              <a:picLocks noChangeAspect="1"/>
            </p:cNvPicPr>
            <p:nvPr/>
          </p:nvPicPr>
          <p:blipFill rotWithShape="1">
            <a:blip r:embed="rId3" cstate="print"/>
            <a:srcRect l="72862" t="65559"/>
            <a:stretch/>
          </p:blipFill>
          <p:spPr>
            <a:xfrm>
              <a:off x="3944239" y="5624056"/>
              <a:ext cx="298146" cy="446066"/>
            </a:xfrm>
            <a:prstGeom prst="rect">
              <a:avLst/>
            </a:prstGeom>
            <a:ln w="28575">
              <a:noFill/>
            </a:ln>
          </p:spPr>
        </p:pic>
        <p:pic>
          <p:nvPicPr>
            <p:cNvPr id="34" name="Imagen 33"/>
            <p:cNvPicPr>
              <a:picLocks noChangeAspect="1"/>
            </p:cNvPicPr>
            <p:nvPr/>
          </p:nvPicPr>
          <p:blipFill rotWithShape="1">
            <a:blip r:embed="rId3" cstate="print"/>
            <a:srcRect l="72862" t="65559"/>
            <a:stretch/>
          </p:blipFill>
          <p:spPr>
            <a:xfrm>
              <a:off x="5850945" y="5689583"/>
              <a:ext cx="298146" cy="446066"/>
            </a:xfrm>
            <a:prstGeom prst="rect">
              <a:avLst/>
            </a:prstGeom>
            <a:ln w="28575">
              <a:noFill/>
            </a:ln>
          </p:spPr>
        </p:pic>
        <p:pic>
          <p:nvPicPr>
            <p:cNvPr id="35" name="Imagen 34"/>
            <p:cNvPicPr>
              <a:picLocks noChangeAspect="1"/>
            </p:cNvPicPr>
            <p:nvPr/>
          </p:nvPicPr>
          <p:blipFill rotWithShape="1">
            <a:blip r:embed="rId3" cstate="print"/>
            <a:srcRect l="72862" t="65559"/>
            <a:stretch/>
          </p:blipFill>
          <p:spPr>
            <a:xfrm>
              <a:off x="7667144" y="5712485"/>
              <a:ext cx="298146" cy="446066"/>
            </a:xfrm>
            <a:prstGeom prst="rect">
              <a:avLst/>
            </a:prstGeom>
            <a:ln w="28575">
              <a:noFill/>
            </a:ln>
          </p:spPr>
        </p:pic>
        <p:cxnSp>
          <p:nvCxnSpPr>
            <p:cNvPr id="39" name="Conector recto 38"/>
            <p:cNvCxnSpPr/>
            <p:nvPr/>
          </p:nvCxnSpPr>
          <p:spPr>
            <a:xfrm>
              <a:off x="755576" y="5379307"/>
              <a:ext cx="7848872" cy="0"/>
            </a:xfrm>
            <a:prstGeom prst="line">
              <a:avLst/>
            </a:prstGeom>
            <a:ln w="28575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onector recto 41"/>
            <p:cNvCxnSpPr/>
            <p:nvPr/>
          </p:nvCxnSpPr>
          <p:spPr>
            <a:xfrm>
              <a:off x="755576" y="5379307"/>
              <a:ext cx="0" cy="310276"/>
            </a:xfrm>
            <a:prstGeom prst="line">
              <a:avLst/>
            </a:prstGeom>
            <a:ln w="28575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onector recto 42"/>
            <p:cNvCxnSpPr/>
            <p:nvPr/>
          </p:nvCxnSpPr>
          <p:spPr>
            <a:xfrm>
              <a:off x="2843808" y="5379307"/>
              <a:ext cx="0" cy="310276"/>
            </a:xfrm>
            <a:prstGeom prst="line">
              <a:avLst/>
            </a:prstGeom>
            <a:ln w="28575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onector recto 43"/>
            <p:cNvCxnSpPr/>
            <p:nvPr/>
          </p:nvCxnSpPr>
          <p:spPr>
            <a:xfrm>
              <a:off x="4716016" y="5379307"/>
              <a:ext cx="0" cy="310276"/>
            </a:xfrm>
            <a:prstGeom prst="line">
              <a:avLst/>
            </a:prstGeom>
            <a:ln w="28575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Conector recto 44"/>
            <p:cNvCxnSpPr/>
            <p:nvPr/>
          </p:nvCxnSpPr>
          <p:spPr>
            <a:xfrm>
              <a:off x="6516216" y="5379307"/>
              <a:ext cx="0" cy="310276"/>
            </a:xfrm>
            <a:prstGeom prst="line">
              <a:avLst/>
            </a:prstGeom>
            <a:ln w="28575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Conector recto 45"/>
            <p:cNvCxnSpPr/>
            <p:nvPr/>
          </p:nvCxnSpPr>
          <p:spPr>
            <a:xfrm>
              <a:off x="8604448" y="5379307"/>
              <a:ext cx="0" cy="310276"/>
            </a:xfrm>
            <a:prstGeom prst="line">
              <a:avLst/>
            </a:prstGeom>
            <a:ln w="28575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onector recto 46"/>
            <p:cNvCxnSpPr/>
            <p:nvPr/>
          </p:nvCxnSpPr>
          <p:spPr>
            <a:xfrm>
              <a:off x="4716016" y="5091275"/>
              <a:ext cx="0" cy="310276"/>
            </a:xfrm>
            <a:prstGeom prst="line">
              <a:avLst/>
            </a:prstGeom>
            <a:ln w="28575">
              <a:solidFill>
                <a:srgbClr val="B9444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7" name="Imagen 3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1285" y="1576385"/>
            <a:ext cx="981202" cy="981202"/>
          </a:xfrm>
          <a:prstGeom prst="rect">
            <a:avLst/>
          </a:prstGeom>
        </p:spPr>
      </p:pic>
      <p:sp>
        <p:nvSpPr>
          <p:cNvPr id="38" name="CuadroTexto 37">
            <a:extLst>
              <a:ext uri="{FF2B5EF4-FFF2-40B4-BE49-F238E27FC236}">
                <a16:creationId xmlns="" xmlns:a16="http://schemas.microsoft.com/office/drawing/2014/main" id="{E55F53C2-CC82-467C-8007-2ADC7ACF9923}"/>
              </a:ext>
            </a:extLst>
          </p:cNvPr>
          <p:cNvSpPr txBox="1"/>
          <p:nvPr/>
        </p:nvSpPr>
        <p:spPr>
          <a:xfrm>
            <a:off x="4142665" y="5742730"/>
            <a:ext cx="7847213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s-MX" dirty="0">
                <a:latin typeface="Proxima Nova Rg" panose="02000506030000020004" pitchFamily="50" charset="0"/>
              </a:rPr>
              <a:t>REFERENCIA: Apartado 32 Integración del COCODI  “Manual de Aplicación”</a:t>
            </a:r>
          </a:p>
        </p:txBody>
      </p:sp>
      <p:sp>
        <p:nvSpPr>
          <p:cNvPr id="40" name="CuadroTexto 39">
            <a:extLst>
              <a:ext uri="{FF2B5EF4-FFF2-40B4-BE49-F238E27FC236}">
                <a16:creationId xmlns="" xmlns:a16="http://schemas.microsoft.com/office/drawing/2014/main" id="{20AFE036-445E-414D-A39D-4DF78398B7D1}"/>
              </a:ext>
            </a:extLst>
          </p:cNvPr>
          <p:cNvSpPr txBox="1"/>
          <p:nvPr/>
        </p:nvSpPr>
        <p:spPr>
          <a:xfrm>
            <a:off x="1067853" y="170705"/>
            <a:ext cx="609845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s-ES" sz="3200" b="1" dirty="0">
                <a:latin typeface="Proxima Nova Th" panose="02000506030000020004" pitchFamily="2" charset="0"/>
              </a:rPr>
              <a:t>Comité de Control y Desempeño Institucional (COCODI)</a:t>
            </a:r>
            <a:endParaRPr lang="es-MX" sz="3200" b="1" dirty="0">
              <a:latin typeface="Proxima Nova Th" panose="02000506030000020004" pitchFamily="2" charset="0"/>
            </a:endParaRPr>
          </a:p>
        </p:txBody>
      </p:sp>
      <p:sp>
        <p:nvSpPr>
          <p:cNvPr id="41" name="CuadroTexto 40">
            <a:extLst>
              <a:ext uri="{FF2B5EF4-FFF2-40B4-BE49-F238E27FC236}">
                <a16:creationId xmlns="" xmlns:a16="http://schemas.microsoft.com/office/drawing/2014/main" id="{1FFC13AA-A519-421A-ACCB-C47452AB7B58}"/>
              </a:ext>
            </a:extLst>
          </p:cNvPr>
          <p:cNvSpPr txBox="1"/>
          <p:nvPr/>
        </p:nvSpPr>
        <p:spPr>
          <a:xfrm>
            <a:off x="295923" y="2174620"/>
            <a:ext cx="570469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400" b="1" dirty="0">
                <a:solidFill>
                  <a:schemeClr val="accent1"/>
                </a:solidFill>
                <a:latin typeface="Proxima Nova Rg" panose="02000506030000020004" pitchFamily="50" charset="0"/>
              </a:rPr>
              <a:t>Evalúa el desempeño de la institución y toma decisiones</a:t>
            </a:r>
            <a:r>
              <a:rPr lang="es-ES" sz="2400" dirty="0">
                <a:latin typeface="Proxima Nova Rg" panose="02000506030000020004" pitchFamily="50" charset="0"/>
              </a:rPr>
              <a:t> respecto:</a:t>
            </a:r>
          </a:p>
          <a:p>
            <a:pPr algn="just"/>
            <a:endParaRPr lang="es-ES" sz="2400" dirty="0">
              <a:latin typeface="Proxima Nova Rg" panose="02000506030000020004" pitchFamily="50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2400" dirty="0">
                <a:latin typeface="Proxima Nova Rg" panose="02000506030000020004" pitchFamily="50" charset="0"/>
              </a:rPr>
              <a:t>Avances de los objetivos.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2400" dirty="0">
                <a:latin typeface="Proxima Nova Rg" panose="02000506030000020004" pitchFamily="50" charset="0"/>
              </a:rPr>
              <a:t>Auditorías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2400" dirty="0">
                <a:latin typeface="Proxima Nova Rg" panose="02000506030000020004" pitchFamily="50" charset="0"/>
              </a:rPr>
              <a:t>Cuenta Pública.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2400" dirty="0">
                <a:latin typeface="Proxima Nova Rg" panose="02000506030000020004" pitchFamily="50" charset="0"/>
              </a:rPr>
              <a:t>Programa de Ética</a:t>
            </a:r>
            <a:endParaRPr lang="es-MX" sz="2400" dirty="0">
              <a:latin typeface="Proxima Nova Rg" panose="02000506030000020004" pitchFamily="50" charset="0"/>
            </a:endParaRPr>
          </a:p>
        </p:txBody>
      </p:sp>
      <p:pic>
        <p:nvPicPr>
          <p:cNvPr id="48" name="Imagen 47">
            <a:extLst>
              <a:ext uri="{FF2B5EF4-FFF2-40B4-BE49-F238E27FC236}">
                <a16:creationId xmlns="" xmlns:a16="http://schemas.microsoft.com/office/drawing/2014/main" id="{B13F0FE6-2C3E-4BED-8A7E-7C277223D426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48612" y="100900"/>
            <a:ext cx="919241" cy="1020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852084"/>
      </p:ext>
    </p:extLst>
  </p:cSld>
  <p:clrMapOvr>
    <a:masterClrMapping/>
  </p:clrMapOvr>
  <p:transition spd="med">
    <p:dissolv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="" xmlns:a16="http://schemas.microsoft.com/office/drawing/2014/main" id="{6268AD5A-2301-4E8B-BFF6-4C43B7DE8FA2}"/>
              </a:ext>
            </a:extLst>
          </p:cNvPr>
          <p:cNvSpPr txBox="1"/>
          <p:nvPr/>
        </p:nvSpPr>
        <p:spPr>
          <a:xfrm>
            <a:off x="5397911" y="1504335"/>
            <a:ext cx="6057982" cy="35394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s-ES" sz="2400" b="1" dirty="0">
                <a:solidFill>
                  <a:schemeClr val="accent1"/>
                </a:solidFill>
                <a:latin typeface="Proxima Nova Rg" panose="02000506030000020004" pitchFamily="50" charset="0"/>
              </a:rPr>
              <a:t>Fomenta una cultura de ética e integridad </a:t>
            </a:r>
            <a:r>
              <a:rPr lang="es-ES" sz="2000" dirty="0">
                <a:latin typeface="Proxima Nova Rg" panose="02000506030000020004" pitchFamily="50" charset="0"/>
              </a:rPr>
              <a:t>a través de:</a:t>
            </a:r>
          </a:p>
          <a:p>
            <a:pPr algn="just"/>
            <a:endParaRPr lang="es-ES" sz="2000" dirty="0">
              <a:latin typeface="Proxima Nova Rg" panose="02000506030000020004" pitchFamily="50" charset="0"/>
            </a:endParaRPr>
          </a:p>
          <a:p>
            <a:pPr marL="285750" indent="-285750" algn="just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s-ES" sz="2000" dirty="0">
                <a:latin typeface="Proxima Nova Rg" panose="02000506030000020004" pitchFamily="50" charset="0"/>
              </a:rPr>
              <a:t>Promover el apego a los principios y valores a través de difusiones y capacitaciones.</a:t>
            </a:r>
          </a:p>
          <a:p>
            <a:pPr marL="285750" indent="-285750" algn="just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s-ES" sz="2000" dirty="0">
                <a:latin typeface="Proxima Nova Rg" panose="02000506030000020004" pitchFamily="50" charset="0"/>
              </a:rPr>
              <a:t>Vigilar el cumplimiento de las normas de conducta</a:t>
            </a:r>
          </a:p>
          <a:p>
            <a:pPr marL="285750" indent="-285750" algn="just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s-ES" sz="2000" dirty="0">
                <a:latin typeface="Proxima Nova Rg" panose="02000506030000020004" pitchFamily="50" charset="0"/>
              </a:rPr>
              <a:t>Recomendar acciones para prevenir conductas no éticas</a:t>
            </a:r>
          </a:p>
          <a:p>
            <a:pPr marL="285750" indent="-285750" algn="just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s-ES" sz="2000" dirty="0">
                <a:latin typeface="Proxima Nova Rg" panose="02000506030000020004" pitchFamily="50" charset="0"/>
              </a:rPr>
              <a:t>Emitir y revisar el código de conducta.</a:t>
            </a:r>
          </a:p>
          <a:p>
            <a:pPr marL="285750" indent="-285750" algn="just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s-ES" sz="2000" dirty="0">
                <a:latin typeface="Proxima Nova Rg" panose="02000506030000020004" pitchFamily="50" charset="0"/>
              </a:rPr>
              <a:t>Informar al OIC cualquier falta administrativa.</a:t>
            </a:r>
            <a:endParaRPr lang="es-MX" sz="2000" dirty="0">
              <a:latin typeface="Proxima Nova Rg" panose="02000506030000020004" pitchFamily="50" charset="0"/>
            </a:endParaRPr>
          </a:p>
        </p:txBody>
      </p:sp>
      <p:sp>
        <p:nvSpPr>
          <p:cNvPr id="3" name="3 CuadroTexto">
            <a:extLst>
              <a:ext uri="{FF2B5EF4-FFF2-40B4-BE49-F238E27FC236}">
                <a16:creationId xmlns="" xmlns:a16="http://schemas.microsoft.com/office/drawing/2014/main" id="{9D4B3744-28B4-4A3E-A114-5145A61F258D}"/>
              </a:ext>
            </a:extLst>
          </p:cNvPr>
          <p:cNvSpPr txBox="1"/>
          <p:nvPr/>
        </p:nvSpPr>
        <p:spPr>
          <a:xfrm>
            <a:off x="1098322" y="201173"/>
            <a:ext cx="6181899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s-MX" sz="3200" b="1" dirty="0">
                <a:latin typeface="Proxima Nova Rg" panose="02000506030000020004" pitchFamily="50" charset="0"/>
                <a:cs typeface="Times New Roman" pitchFamily="18" charset="0"/>
              </a:rPr>
              <a:t>Comité de Ética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0C8A3920-AF57-4F37-87AD-1898D4FB8C01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79081" y="0"/>
            <a:ext cx="919241" cy="1020067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="" xmlns:a16="http://schemas.microsoft.com/office/drawing/2014/main" id="{565378EC-8E42-4CE1-846E-8C29E4B02647}"/>
              </a:ext>
            </a:extLst>
          </p:cNvPr>
          <p:cNvSpPr txBox="1"/>
          <p:nvPr/>
        </p:nvSpPr>
        <p:spPr>
          <a:xfrm>
            <a:off x="638701" y="1173965"/>
            <a:ext cx="5377981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Clr>
                <a:schemeClr val="accent1"/>
              </a:buClr>
              <a:buFont typeface="Wingdings" panose="05000000000000000000" pitchFamily="2" charset="2"/>
              <a:buChar char="q"/>
              <a:defRPr/>
            </a:pPr>
            <a:r>
              <a:rPr lang="es-MX" sz="2000" dirty="0">
                <a:latin typeface="Proxima Nova Rg" panose="02000506030000020004" pitchFamily="50" charset="0"/>
                <a:cs typeface="Times New Roman" pitchFamily="18" charset="0"/>
              </a:rPr>
              <a:t>Presidente</a:t>
            </a:r>
          </a:p>
          <a:p>
            <a:pPr marL="342900" indent="-342900">
              <a:buClr>
                <a:schemeClr val="accent1"/>
              </a:buClr>
              <a:buFont typeface="Wingdings" panose="05000000000000000000" pitchFamily="2" charset="2"/>
              <a:buChar char="q"/>
              <a:defRPr/>
            </a:pPr>
            <a:r>
              <a:rPr lang="es-MX" sz="2000" dirty="0">
                <a:latin typeface="Proxima Nova Rg" panose="02000506030000020004" pitchFamily="50" charset="0"/>
                <a:cs typeface="Times New Roman" pitchFamily="18" charset="0"/>
              </a:rPr>
              <a:t>Secretario Técnico</a:t>
            </a:r>
          </a:p>
          <a:p>
            <a:pPr marL="342900" indent="-342900">
              <a:buClr>
                <a:schemeClr val="accent1"/>
              </a:buClr>
              <a:buFont typeface="Wingdings" panose="05000000000000000000" pitchFamily="2" charset="2"/>
              <a:buChar char="q"/>
              <a:defRPr/>
            </a:pPr>
            <a:r>
              <a:rPr lang="es-MX" sz="2000" dirty="0">
                <a:latin typeface="Proxima Nova Rg" panose="02000506030000020004" pitchFamily="50" charset="0"/>
                <a:cs typeface="Times New Roman" pitchFamily="18" charset="0"/>
              </a:rPr>
              <a:t>Vocales Electos</a:t>
            </a:r>
          </a:p>
          <a:p>
            <a:pPr marL="342900" indent="-342900">
              <a:buClr>
                <a:schemeClr val="accent1"/>
              </a:buClr>
              <a:buFont typeface="Wingdings" panose="05000000000000000000" pitchFamily="2" charset="2"/>
              <a:buChar char="q"/>
              <a:defRPr/>
            </a:pPr>
            <a:r>
              <a:rPr lang="es-MX" sz="2000" dirty="0">
                <a:latin typeface="Proxima Nova Rg" panose="02000506030000020004" pitchFamily="50" charset="0"/>
                <a:cs typeface="Times New Roman" pitchFamily="18" charset="0"/>
              </a:rPr>
              <a:t>Asesores : Jurídico y el OIC</a:t>
            </a:r>
          </a:p>
          <a:p>
            <a:pPr marL="342900" indent="-342900">
              <a:buClr>
                <a:schemeClr val="accent1"/>
              </a:buClr>
              <a:buFont typeface="Wingdings" panose="05000000000000000000" pitchFamily="2" charset="2"/>
              <a:buChar char="q"/>
              <a:defRPr/>
            </a:pPr>
            <a:r>
              <a:rPr lang="es-MX" sz="2000" dirty="0">
                <a:latin typeface="Proxima Nova Rg" panose="02000506030000020004" pitchFamily="50" charset="0"/>
                <a:cs typeface="Times New Roman" pitchFamily="18" charset="0"/>
              </a:rPr>
              <a:t>Representante Ciudadano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="" xmlns:a16="http://schemas.microsoft.com/office/drawing/2014/main" id="{3DDF70AD-764E-425C-BFB3-5D4F154CE39D}"/>
              </a:ext>
            </a:extLst>
          </p:cNvPr>
          <p:cNvSpPr txBox="1"/>
          <p:nvPr/>
        </p:nvSpPr>
        <p:spPr>
          <a:xfrm>
            <a:off x="944524" y="5684035"/>
            <a:ext cx="10144316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s-MX" dirty="0">
                <a:latin typeface="Proxima Nova Rg" panose="02000506030000020004" pitchFamily="50" charset="0"/>
              </a:rPr>
              <a:t>REFERENCIA: Lineamientos Generales para la conformación y funcionamiento del Comité de Ética”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="" xmlns:a16="http://schemas.microsoft.com/office/drawing/2014/main" id="{63D6BDA6-1050-40F2-A2C8-A2B82160CD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108" y="2718951"/>
            <a:ext cx="3802678" cy="3401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315522"/>
      </p:ext>
    </p:extLst>
  </p:cSld>
  <p:clrMapOvr>
    <a:masterClrMapping/>
  </p:clrMapOvr>
  <p:transition spd="med">
    <p:dissolv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upo 13">
            <a:extLst>
              <a:ext uri="{FF2B5EF4-FFF2-40B4-BE49-F238E27FC236}">
                <a16:creationId xmlns="" xmlns:a16="http://schemas.microsoft.com/office/drawing/2014/main" id="{9B5987FA-3638-453A-9A25-8BCA8382738D}"/>
              </a:ext>
            </a:extLst>
          </p:cNvPr>
          <p:cNvGrpSpPr/>
          <p:nvPr/>
        </p:nvGrpSpPr>
        <p:grpSpPr>
          <a:xfrm>
            <a:off x="2914744" y="1752296"/>
            <a:ext cx="6362512" cy="4365755"/>
            <a:chOff x="4005154" y="1384326"/>
            <a:chExt cx="4796035" cy="4189918"/>
          </a:xfrm>
        </p:grpSpPr>
        <p:sp>
          <p:nvSpPr>
            <p:cNvPr id="15" name="Flecha curvada hacia la izquierda 20">
              <a:extLst>
                <a:ext uri="{FF2B5EF4-FFF2-40B4-BE49-F238E27FC236}">
                  <a16:creationId xmlns="" xmlns:a16="http://schemas.microsoft.com/office/drawing/2014/main" id="{F8A316D6-2120-42D8-A201-629DC2A0A203}"/>
                </a:ext>
              </a:extLst>
            </p:cNvPr>
            <p:cNvSpPr/>
            <p:nvPr/>
          </p:nvSpPr>
          <p:spPr>
            <a:xfrm rot="17882658">
              <a:off x="7192130" y="1203566"/>
              <a:ext cx="551702" cy="1436888"/>
            </a:xfrm>
            <a:prstGeom prst="curvedLeftArrow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2400">
                <a:solidFill>
                  <a:schemeClr val="tx1"/>
                </a:solidFill>
                <a:latin typeface="Proxima Nova Rg" panose="02000506030000020004" pitchFamily="50" charset="0"/>
              </a:endParaRPr>
            </a:p>
          </p:txBody>
        </p:sp>
        <p:sp>
          <p:nvSpPr>
            <p:cNvPr id="16" name="Flecha curvada hacia la izquierda 21">
              <a:extLst>
                <a:ext uri="{FF2B5EF4-FFF2-40B4-BE49-F238E27FC236}">
                  <a16:creationId xmlns="" xmlns:a16="http://schemas.microsoft.com/office/drawing/2014/main" id="{2882E4B6-8D52-4665-BE85-494AB8C2B959}"/>
                </a:ext>
              </a:extLst>
            </p:cNvPr>
            <p:cNvSpPr/>
            <p:nvPr/>
          </p:nvSpPr>
          <p:spPr>
            <a:xfrm rot="7840950">
              <a:off x="4789322" y="3754299"/>
              <a:ext cx="551702" cy="1436888"/>
            </a:xfrm>
            <a:prstGeom prst="curvedLeftArrow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2400">
                <a:solidFill>
                  <a:schemeClr val="tx1"/>
                </a:solidFill>
                <a:latin typeface="Proxima Nova Rg" panose="02000506030000020004" pitchFamily="50" charset="0"/>
              </a:endParaRPr>
            </a:p>
          </p:txBody>
        </p:sp>
        <p:sp>
          <p:nvSpPr>
            <p:cNvPr id="17" name="Flecha curvada hacia la izquierda 22">
              <a:extLst>
                <a:ext uri="{FF2B5EF4-FFF2-40B4-BE49-F238E27FC236}">
                  <a16:creationId xmlns="" xmlns:a16="http://schemas.microsoft.com/office/drawing/2014/main" id="{B6B62E3E-4070-458A-AB69-DE27175B84FC}"/>
                </a:ext>
              </a:extLst>
            </p:cNvPr>
            <p:cNvSpPr/>
            <p:nvPr/>
          </p:nvSpPr>
          <p:spPr>
            <a:xfrm rot="13482632">
              <a:off x="4795880" y="1384326"/>
              <a:ext cx="551702" cy="1436888"/>
            </a:xfrm>
            <a:prstGeom prst="curvedLeftArrow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2400">
                <a:solidFill>
                  <a:schemeClr val="tx1"/>
                </a:solidFill>
                <a:latin typeface="Proxima Nova Rg" panose="02000506030000020004" pitchFamily="50" charset="0"/>
              </a:endParaRPr>
            </a:p>
          </p:txBody>
        </p:sp>
        <p:sp>
          <p:nvSpPr>
            <p:cNvPr id="18" name="Flecha curvada hacia la izquierda 23">
              <a:extLst>
                <a:ext uri="{FF2B5EF4-FFF2-40B4-BE49-F238E27FC236}">
                  <a16:creationId xmlns="" xmlns:a16="http://schemas.microsoft.com/office/drawing/2014/main" id="{C315C5A6-261F-4F16-83EE-64D42302343B}"/>
                </a:ext>
              </a:extLst>
            </p:cNvPr>
            <p:cNvSpPr/>
            <p:nvPr/>
          </p:nvSpPr>
          <p:spPr>
            <a:xfrm rot="2813094">
              <a:off x="7498874" y="3492752"/>
              <a:ext cx="504467" cy="1571427"/>
            </a:xfrm>
            <a:prstGeom prst="curvedLeftArrow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2400">
                <a:solidFill>
                  <a:schemeClr val="tx1"/>
                </a:solidFill>
                <a:latin typeface="Proxima Nova Rg" panose="02000506030000020004" pitchFamily="50" charset="0"/>
              </a:endParaRPr>
            </a:p>
          </p:txBody>
        </p:sp>
        <p:pic>
          <p:nvPicPr>
            <p:cNvPr id="19" name="11 Imagen" descr="boletin oficial.jpg">
              <a:extLst>
                <a:ext uri="{FF2B5EF4-FFF2-40B4-BE49-F238E27FC236}">
                  <a16:creationId xmlns="" xmlns:a16="http://schemas.microsoft.com/office/drawing/2014/main" id="{A3DA3D11-1F68-4D82-AE77-F15BE203DB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571027" y="3890737"/>
              <a:ext cx="48087" cy="4985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grpSp>
          <p:nvGrpSpPr>
            <p:cNvPr id="20" name="Grupo 19">
              <a:extLst>
                <a:ext uri="{FF2B5EF4-FFF2-40B4-BE49-F238E27FC236}">
                  <a16:creationId xmlns="" xmlns:a16="http://schemas.microsoft.com/office/drawing/2014/main" id="{414B19BC-9D92-4C6E-BB06-F9BEB41022D9}"/>
                </a:ext>
              </a:extLst>
            </p:cNvPr>
            <p:cNvGrpSpPr/>
            <p:nvPr/>
          </p:nvGrpSpPr>
          <p:grpSpPr>
            <a:xfrm>
              <a:off x="5685043" y="1401560"/>
              <a:ext cx="1377668" cy="1426101"/>
              <a:chOff x="3311508" y="778815"/>
              <a:chExt cx="1486334" cy="1523486"/>
            </a:xfrm>
          </p:grpSpPr>
          <p:sp>
            <p:nvSpPr>
              <p:cNvPr id="31" name="Rectángulo redondeado 39">
                <a:extLst>
                  <a:ext uri="{FF2B5EF4-FFF2-40B4-BE49-F238E27FC236}">
                    <a16:creationId xmlns="" xmlns:a16="http://schemas.microsoft.com/office/drawing/2014/main" id="{98D3D2F1-C91C-4E70-9A8C-2BA00F24FF20}"/>
                  </a:ext>
                </a:extLst>
              </p:cNvPr>
              <p:cNvSpPr/>
              <p:nvPr/>
            </p:nvSpPr>
            <p:spPr>
              <a:xfrm>
                <a:off x="3311508" y="778815"/>
                <a:ext cx="1486334" cy="1523486"/>
              </a:xfrm>
              <a:prstGeom prst="roundRect">
                <a:avLst/>
              </a:prstGeom>
              <a:solidFill>
                <a:schemeClr val="accent1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3">
                  <a:hueOff val="4500106"/>
                  <a:satOff val="-6752"/>
                  <a:lumOff val="-1098"/>
                  <a:alphaOff val="0"/>
                </a:schemeClr>
              </a:fillRef>
              <a:effectRef idx="0">
                <a:schemeClr val="accent3">
                  <a:hueOff val="4500106"/>
                  <a:satOff val="-6752"/>
                  <a:lumOff val="-1098"/>
                  <a:alphaOff val="0"/>
                </a:schemeClr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s-MX" sz="2000" dirty="0"/>
              </a:p>
            </p:txBody>
          </p:sp>
          <p:sp>
            <p:nvSpPr>
              <p:cNvPr id="32" name="Rectángulo 31">
                <a:extLst>
                  <a:ext uri="{FF2B5EF4-FFF2-40B4-BE49-F238E27FC236}">
                    <a16:creationId xmlns="" xmlns:a16="http://schemas.microsoft.com/office/drawing/2014/main" id="{F9170D1A-C7BE-486A-BC56-2AB1322CA330}"/>
                  </a:ext>
                </a:extLst>
              </p:cNvPr>
              <p:cNvSpPr/>
              <p:nvPr/>
            </p:nvSpPr>
            <p:spPr>
              <a:xfrm>
                <a:off x="3351456" y="1056056"/>
                <a:ext cx="1419120" cy="1169598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45720" tIns="45720" rIns="45720" bIns="45720" numCol="1" spcCol="1270" anchor="ctr" anchorCtr="0">
                <a:noAutofit/>
              </a:bodyPr>
              <a:lstStyle/>
              <a:p>
                <a:pPr algn="ctr" defTabSz="533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s-MX" sz="2800" b="1" dirty="0">
                    <a:latin typeface="Proxima Nova Rg" panose="02000506030000020004" pitchFamily="50" charset="0"/>
                  </a:rPr>
                  <a:t> </a:t>
                </a:r>
                <a:r>
                  <a:rPr lang="es-MX" sz="2800" dirty="0">
                    <a:latin typeface="Proxima Nova Rg" panose="02000506030000020004" pitchFamily="50" charset="0"/>
                  </a:rPr>
                  <a:t>1   </a:t>
                </a:r>
              </a:p>
              <a:p>
                <a:pPr algn="ctr" defTabSz="533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s-MX" dirty="0">
                    <a:latin typeface="Proxima Nova Rg" panose="02000506030000020004" pitchFamily="50" charset="0"/>
                  </a:rPr>
                  <a:t>Auto evaluación (</a:t>
                </a:r>
                <a:r>
                  <a:rPr lang="es-MX" sz="1400" dirty="0">
                    <a:latin typeface="Proxima Nova Rg" panose="02000506030000020004" pitchFamily="50" charset="0"/>
                  </a:rPr>
                  <a:t>PLATAFORMA SECI</a:t>
                </a:r>
                <a:r>
                  <a:rPr lang="es-MX" dirty="0">
                    <a:latin typeface="Proxima Nova Rg" panose="02000506030000020004" pitchFamily="50" charset="0"/>
                  </a:rPr>
                  <a:t>)</a:t>
                </a:r>
              </a:p>
              <a:p>
                <a:pPr algn="ctr" defTabSz="533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s-ES" sz="1600" b="1" dirty="0">
                  <a:latin typeface="Proxima Nova Rg" panose="02000506030000020004" pitchFamily="50" charset="0"/>
                </a:endParaRPr>
              </a:p>
            </p:txBody>
          </p:sp>
        </p:grpSp>
        <p:grpSp>
          <p:nvGrpSpPr>
            <p:cNvPr id="21" name="Grupo 20">
              <a:extLst>
                <a:ext uri="{FF2B5EF4-FFF2-40B4-BE49-F238E27FC236}">
                  <a16:creationId xmlns="" xmlns:a16="http://schemas.microsoft.com/office/drawing/2014/main" id="{F50AE9E7-B10F-47F5-AA15-D1C43946AA8E}"/>
                </a:ext>
              </a:extLst>
            </p:cNvPr>
            <p:cNvGrpSpPr/>
            <p:nvPr/>
          </p:nvGrpSpPr>
          <p:grpSpPr>
            <a:xfrm>
              <a:off x="7378708" y="2453268"/>
              <a:ext cx="1422481" cy="1552454"/>
              <a:chOff x="4885557" y="1004488"/>
              <a:chExt cx="1422481" cy="1552454"/>
            </a:xfrm>
          </p:grpSpPr>
          <p:sp>
            <p:nvSpPr>
              <p:cNvPr id="29" name="Rectángulo redondeado 37">
                <a:extLst>
                  <a:ext uri="{FF2B5EF4-FFF2-40B4-BE49-F238E27FC236}">
                    <a16:creationId xmlns="" xmlns:a16="http://schemas.microsoft.com/office/drawing/2014/main" id="{8D6F3B8D-6979-4C54-95D3-345A9FAD4308}"/>
                  </a:ext>
                </a:extLst>
              </p:cNvPr>
              <p:cNvSpPr/>
              <p:nvPr/>
            </p:nvSpPr>
            <p:spPr>
              <a:xfrm>
                <a:off x="4885557" y="1004488"/>
                <a:ext cx="1422481" cy="1552454"/>
              </a:xfrm>
              <a:prstGeom prst="roundRect">
                <a:avLst/>
              </a:prstGeom>
              <a:solidFill>
                <a:schemeClr val="accent5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3">
                  <a:hueOff val="6750158"/>
                  <a:satOff val="-10128"/>
                  <a:lumOff val="-1647"/>
                  <a:alphaOff val="0"/>
                </a:schemeClr>
              </a:fillRef>
              <a:effectRef idx="0">
                <a:schemeClr val="accent3">
                  <a:hueOff val="6750158"/>
                  <a:satOff val="-10128"/>
                  <a:lumOff val="-1647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30" name="Rectángulo 29">
                <a:extLst>
                  <a:ext uri="{FF2B5EF4-FFF2-40B4-BE49-F238E27FC236}">
                    <a16:creationId xmlns="" xmlns:a16="http://schemas.microsoft.com/office/drawing/2014/main" id="{1AE704E8-BC61-4DFB-AE5D-28D6DFD08229}"/>
                  </a:ext>
                </a:extLst>
              </p:cNvPr>
              <p:cNvSpPr/>
              <p:nvPr/>
            </p:nvSpPr>
            <p:spPr>
              <a:xfrm>
                <a:off x="5001713" y="1133876"/>
                <a:ext cx="1217140" cy="1244709"/>
              </a:xfrm>
              <a:prstGeom prst="rect">
                <a:avLst/>
              </a:prstGeom>
              <a:no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45720" tIns="45720" rIns="45720" bIns="45720" numCol="1" spcCol="1270" anchor="ctr" anchorCtr="0">
                <a:noAutofit/>
              </a:bodyPr>
              <a:lstStyle/>
              <a:p>
                <a:pPr algn="ctr" defTabSz="533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s-MX" sz="2800" dirty="0">
                    <a:latin typeface="Proxima Nova Rg" panose="02000506030000020004" pitchFamily="50" charset="0"/>
                  </a:rPr>
                  <a:t>2</a:t>
                </a:r>
                <a:r>
                  <a:rPr lang="es-MX" sz="1400" dirty="0">
                    <a:latin typeface="Proxima Nova Rg" panose="02000506030000020004" pitchFamily="50" charset="0"/>
                  </a:rPr>
                  <a:t> </a:t>
                </a:r>
              </a:p>
              <a:p>
                <a:pPr algn="ctr" defTabSz="533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s-MX" sz="1600" dirty="0">
                    <a:latin typeface="Proxima Nova Rg" panose="02000506030000020004" pitchFamily="50" charset="0"/>
                  </a:rPr>
                  <a:t>Análisis y Programa de Trabajo de Control Interno</a:t>
                </a:r>
                <a:endParaRPr lang="es-ES" sz="1600" dirty="0">
                  <a:latin typeface="Proxima Nova Rg" panose="02000506030000020004" pitchFamily="50" charset="0"/>
                </a:endParaRPr>
              </a:p>
            </p:txBody>
          </p:sp>
        </p:grpSp>
        <p:grpSp>
          <p:nvGrpSpPr>
            <p:cNvPr id="22" name="Grupo 21">
              <a:extLst>
                <a:ext uri="{FF2B5EF4-FFF2-40B4-BE49-F238E27FC236}">
                  <a16:creationId xmlns="" xmlns:a16="http://schemas.microsoft.com/office/drawing/2014/main" id="{65BE300E-3307-4ECF-B4E7-FAC4509002C3}"/>
                </a:ext>
              </a:extLst>
            </p:cNvPr>
            <p:cNvGrpSpPr/>
            <p:nvPr/>
          </p:nvGrpSpPr>
          <p:grpSpPr>
            <a:xfrm>
              <a:off x="5722069" y="3957203"/>
              <a:ext cx="1471702" cy="1617041"/>
              <a:chOff x="6150210" y="963903"/>
              <a:chExt cx="1471702" cy="1617041"/>
            </a:xfrm>
          </p:grpSpPr>
          <p:sp>
            <p:nvSpPr>
              <p:cNvPr id="27" name="Rectángulo redondeado 35">
                <a:extLst>
                  <a:ext uri="{FF2B5EF4-FFF2-40B4-BE49-F238E27FC236}">
                    <a16:creationId xmlns="" xmlns:a16="http://schemas.microsoft.com/office/drawing/2014/main" id="{F14349E2-B337-4170-BCEF-98BB25F554C2}"/>
                  </a:ext>
                </a:extLst>
              </p:cNvPr>
              <p:cNvSpPr/>
              <p:nvPr/>
            </p:nvSpPr>
            <p:spPr>
              <a:xfrm>
                <a:off x="6150210" y="963903"/>
                <a:ext cx="1471702" cy="1617041"/>
              </a:xfrm>
              <a:prstGeom prst="round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3">
                  <a:hueOff val="9000211"/>
                  <a:satOff val="-13504"/>
                  <a:lumOff val="-2196"/>
                  <a:alphaOff val="0"/>
                </a:schemeClr>
              </a:fillRef>
              <a:effectRef idx="0">
                <a:schemeClr val="accent3">
                  <a:hueOff val="9000211"/>
                  <a:satOff val="-13504"/>
                  <a:lumOff val="-2196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8" name="Rectángulo 27">
                <a:extLst>
                  <a:ext uri="{FF2B5EF4-FFF2-40B4-BE49-F238E27FC236}">
                    <a16:creationId xmlns="" xmlns:a16="http://schemas.microsoft.com/office/drawing/2014/main" id="{AC66B639-C2B5-498C-A40E-EDBB16137D62}"/>
                  </a:ext>
                </a:extLst>
              </p:cNvPr>
              <p:cNvSpPr/>
              <p:nvPr/>
            </p:nvSpPr>
            <p:spPr>
              <a:xfrm>
                <a:off x="6284394" y="1187624"/>
                <a:ext cx="1265049" cy="1169598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40005" tIns="40005" rIns="40005" bIns="40005" numCol="1" spcCol="1270" anchor="ctr" anchorCtr="0">
                <a:noAutofit/>
              </a:bodyPr>
              <a:lstStyle/>
              <a:p>
                <a:pPr algn="ctr" defTabSz="466725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s-MX" sz="2800" dirty="0">
                    <a:latin typeface="Proxima Nova Rg" panose="02000506030000020004" pitchFamily="50" charset="0"/>
                  </a:rPr>
                  <a:t>3</a:t>
                </a:r>
              </a:p>
              <a:p>
                <a:pPr algn="ctr" defTabSz="466725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s-MX" sz="1600" dirty="0">
                    <a:latin typeface="Proxima Nova Rg" panose="02000506030000020004" pitchFamily="50" charset="0"/>
                  </a:rPr>
                  <a:t>Análisis y Programa de Trabajo de Administración de Riesgos</a:t>
                </a:r>
                <a:endParaRPr lang="es-ES" sz="1600" dirty="0">
                  <a:latin typeface="Proxima Nova Rg" panose="02000506030000020004" pitchFamily="50" charset="0"/>
                </a:endParaRPr>
              </a:p>
            </p:txBody>
          </p:sp>
        </p:grpSp>
        <p:grpSp>
          <p:nvGrpSpPr>
            <p:cNvPr id="23" name="Grupo 22">
              <a:extLst>
                <a:ext uri="{FF2B5EF4-FFF2-40B4-BE49-F238E27FC236}">
                  <a16:creationId xmlns="" xmlns:a16="http://schemas.microsoft.com/office/drawing/2014/main" id="{7E7BFA8F-A300-43EE-A7AB-01B36EE315CE}"/>
                </a:ext>
              </a:extLst>
            </p:cNvPr>
            <p:cNvGrpSpPr/>
            <p:nvPr/>
          </p:nvGrpSpPr>
          <p:grpSpPr>
            <a:xfrm>
              <a:off x="4005154" y="2411381"/>
              <a:ext cx="1422480" cy="1506565"/>
              <a:chOff x="7578519" y="761687"/>
              <a:chExt cx="1422480" cy="1506565"/>
            </a:xfrm>
          </p:grpSpPr>
          <p:sp>
            <p:nvSpPr>
              <p:cNvPr id="25" name="Rectángulo redondeado 33">
                <a:extLst>
                  <a:ext uri="{FF2B5EF4-FFF2-40B4-BE49-F238E27FC236}">
                    <a16:creationId xmlns="" xmlns:a16="http://schemas.microsoft.com/office/drawing/2014/main" id="{7C9D8AB6-E588-41E6-B340-FE5D83AE6F1B}"/>
                  </a:ext>
                </a:extLst>
              </p:cNvPr>
              <p:cNvSpPr/>
              <p:nvPr/>
            </p:nvSpPr>
            <p:spPr>
              <a:xfrm>
                <a:off x="7578519" y="761687"/>
                <a:ext cx="1422480" cy="1506565"/>
              </a:xfrm>
              <a:prstGeom prst="roundRect">
                <a:avLst/>
              </a:prstGeom>
              <a:solidFill>
                <a:schemeClr val="accent1">
                  <a:lumMod val="75000"/>
                </a:scheme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3">
                  <a:hueOff val="11250264"/>
                  <a:satOff val="-16880"/>
                  <a:lumOff val="-2745"/>
                  <a:alphaOff val="0"/>
                </a:schemeClr>
              </a:fillRef>
              <a:effectRef idx="0">
                <a:schemeClr val="accent3">
                  <a:hueOff val="11250264"/>
                  <a:satOff val="-16880"/>
                  <a:lumOff val="-2745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6" name="Rectángulo 25">
                <a:extLst>
                  <a:ext uri="{FF2B5EF4-FFF2-40B4-BE49-F238E27FC236}">
                    <a16:creationId xmlns="" xmlns:a16="http://schemas.microsoft.com/office/drawing/2014/main" id="{5BE8A9A5-7F0D-4A39-9D70-7E2230E16A93}"/>
                  </a:ext>
                </a:extLst>
              </p:cNvPr>
              <p:cNvSpPr/>
              <p:nvPr/>
            </p:nvSpPr>
            <p:spPr>
              <a:xfrm>
                <a:off x="7629533" y="889618"/>
                <a:ext cx="1199870" cy="1169598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40005" tIns="40005" rIns="40005" bIns="40005" numCol="1" spcCol="1270" anchor="ctr" anchorCtr="0">
                <a:noAutofit/>
              </a:bodyPr>
              <a:lstStyle/>
              <a:p>
                <a:pPr algn="ctr" defTabSz="466725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s-MX" sz="2800" dirty="0">
                    <a:latin typeface="Proxima Nova Rg" panose="02000506030000020004" pitchFamily="50" charset="0"/>
                  </a:rPr>
                  <a:t>4</a:t>
                </a:r>
              </a:p>
              <a:p>
                <a:pPr algn="ctr" defTabSz="466725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s-MX" sz="1600" dirty="0">
                    <a:latin typeface="Proxima Nova Rg" panose="02000506030000020004" pitchFamily="50" charset="0"/>
                  </a:rPr>
                  <a:t>Informes anuales y trimestrales</a:t>
                </a:r>
                <a:endParaRPr lang="es-ES" sz="1600" dirty="0">
                  <a:latin typeface="Proxima Nova Rg" panose="02000506030000020004" pitchFamily="50" charset="0"/>
                </a:endParaRPr>
              </a:p>
            </p:txBody>
          </p:sp>
        </p:grpSp>
        <p:sp>
          <p:nvSpPr>
            <p:cNvPr id="24" name="CuadroTexto 23">
              <a:extLst>
                <a:ext uri="{FF2B5EF4-FFF2-40B4-BE49-F238E27FC236}">
                  <a16:creationId xmlns="" xmlns:a16="http://schemas.microsoft.com/office/drawing/2014/main" id="{D4273CF7-9064-40FB-AA64-A077774E544E}"/>
                </a:ext>
              </a:extLst>
            </p:cNvPr>
            <p:cNvSpPr txBox="1"/>
            <p:nvPr/>
          </p:nvSpPr>
          <p:spPr>
            <a:xfrm>
              <a:off x="5875260" y="2982688"/>
              <a:ext cx="849703" cy="6793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sz="4000" b="1" dirty="0">
                  <a:latin typeface="Proxima Nova Rg" panose="02000506030000020004" pitchFamily="50" charset="0"/>
                </a:rPr>
                <a:t>SCII</a:t>
              </a:r>
            </a:p>
          </p:txBody>
        </p:sp>
      </p:grpSp>
      <p:sp>
        <p:nvSpPr>
          <p:cNvPr id="33" name="Rectángulo 32">
            <a:extLst>
              <a:ext uri="{FF2B5EF4-FFF2-40B4-BE49-F238E27FC236}">
                <a16:creationId xmlns="" xmlns:a16="http://schemas.microsoft.com/office/drawing/2014/main" id="{2B11FD55-C9B3-4102-BE64-32A3D572D222}"/>
              </a:ext>
            </a:extLst>
          </p:cNvPr>
          <p:cNvSpPr/>
          <p:nvPr/>
        </p:nvSpPr>
        <p:spPr>
          <a:xfrm>
            <a:off x="207787" y="534360"/>
            <a:ext cx="4145753" cy="1482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base">
              <a:lnSpc>
                <a:spcPct val="107000"/>
              </a:lnSpc>
              <a:spcAft>
                <a:spcPts val="600"/>
              </a:spcAft>
              <a:defRPr/>
            </a:pPr>
            <a:r>
              <a:rPr lang="es-MX" sz="4000" b="1" kern="1800" spc="-38" dirty="0">
                <a:solidFill>
                  <a:schemeClr val="tx1"/>
                </a:solidFill>
                <a:latin typeface="Proxima Nova Rg" panose="02000506030000020004" pitchFamily="50" charset="0"/>
                <a:cs typeface="Times New Roman" panose="02020603050405020304" pitchFamily="18" charset="0"/>
              </a:rPr>
              <a:t>Etapas </a:t>
            </a:r>
          </a:p>
        </p:txBody>
      </p:sp>
      <p:pic>
        <p:nvPicPr>
          <p:cNvPr id="34" name="Imagen 33">
            <a:extLst>
              <a:ext uri="{FF2B5EF4-FFF2-40B4-BE49-F238E27FC236}">
                <a16:creationId xmlns="" xmlns:a16="http://schemas.microsoft.com/office/drawing/2014/main" id="{59FFEC31-6129-4E24-9364-4495966C3CE3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209701" y="10146"/>
            <a:ext cx="919241" cy="1020067"/>
          </a:xfrm>
          <a:prstGeom prst="rect">
            <a:avLst/>
          </a:prstGeom>
        </p:spPr>
      </p:pic>
      <p:sp>
        <p:nvSpPr>
          <p:cNvPr id="35" name="CuadroTexto 34">
            <a:extLst>
              <a:ext uri="{FF2B5EF4-FFF2-40B4-BE49-F238E27FC236}">
                <a16:creationId xmlns="" xmlns:a16="http://schemas.microsoft.com/office/drawing/2014/main" id="{AB1D867C-D292-4531-9D59-985861D5B909}"/>
              </a:ext>
            </a:extLst>
          </p:cNvPr>
          <p:cNvSpPr txBox="1"/>
          <p:nvPr/>
        </p:nvSpPr>
        <p:spPr>
          <a:xfrm>
            <a:off x="1312787" y="924549"/>
            <a:ext cx="6522806" cy="9384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/>
          <a:lstStyle>
            <a:defPPr>
              <a:defRPr lang="es-MX"/>
            </a:defPPr>
            <a:lvl1pPr algn="ctr" fontAlgn="base">
              <a:lnSpc>
                <a:spcPct val="107000"/>
              </a:lnSpc>
              <a:spcAft>
                <a:spcPts val="600"/>
              </a:spcAft>
              <a:defRPr sz="2400" kern="1800" spc="-38">
                <a:solidFill>
                  <a:schemeClr val="accent1">
                    <a:lumMod val="75000"/>
                  </a:schemeClr>
                </a:solidFill>
                <a:latin typeface="Proxima Nova Rg" panose="02000506030000020004" pitchFamily="50" charset="0"/>
                <a:cs typeface="Times New Roman" panose="02020603050405020304" pitchFamily="18" charset="0"/>
              </a:defRPr>
            </a:lvl1pPr>
          </a:lstStyle>
          <a:p>
            <a:pPr algn="l"/>
            <a:r>
              <a:rPr lang="es-MX" sz="3200" dirty="0"/>
              <a:t>Sistema de Control Interno Institucional</a:t>
            </a:r>
          </a:p>
        </p:txBody>
      </p:sp>
    </p:spTree>
    <p:extLst>
      <p:ext uri="{BB962C8B-B14F-4D97-AF65-F5344CB8AC3E}">
        <p14:creationId xmlns:p14="http://schemas.microsoft.com/office/powerpoint/2010/main" val="905823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adroTexto 8">
            <a:extLst>
              <a:ext uri="{FF2B5EF4-FFF2-40B4-BE49-F238E27FC236}">
                <a16:creationId xmlns="" xmlns:a16="http://schemas.microsoft.com/office/drawing/2014/main" id="{5C8CC71E-9319-92C3-ED64-205B84505EB3}"/>
              </a:ext>
            </a:extLst>
          </p:cNvPr>
          <p:cNvSpPr txBox="1"/>
          <p:nvPr/>
        </p:nvSpPr>
        <p:spPr>
          <a:xfrm>
            <a:off x="352186" y="4853201"/>
            <a:ext cx="2595327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>
                <a:latin typeface="Proxima Nova Rg" panose="02000506030000020004"/>
              </a:rPr>
              <a:t>Por tercer año</a:t>
            </a:r>
          </a:p>
          <a:p>
            <a:pPr algn="ctr"/>
            <a:r>
              <a:rPr lang="es-ES" sz="2800" dirty="0">
                <a:latin typeface="Proxima Nova Rg" panose="02000506030000020004"/>
              </a:rPr>
              <a:t>MÉXICO </a:t>
            </a:r>
          </a:p>
          <a:p>
            <a:pPr algn="ctr"/>
            <a:r>
              <a:rPr lang="es-ES" sz="2800" b="1" dirty="0">
                <a:latin typeface="Proxima Nova Rg" panose="02000506030000020004"/>
              </a:rPr>
              <a:t>31 PUNTOS </a:t>
            </a:r>
            <a:endParaRPr lang="es-MX" sz="2800" b="1" dirty="0">
              <a:latin typeface="Proxima Nova Rg" panose="02000506030000020004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="" xmlns:a16="http://schemas.microsoft.com/office/drawing/2014/main" id="{96E3B11F-717E-E47C-BDF7-A30AB9FC73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750" t="24230" r="16363" b="53133"/>
          <a:stretch/>
        </p:blipFill>
        <p:spPr>
          <a:xfrm>
            <a:off x="2746828" y="4630993"/>
            <a:ext cx="3251763" cy="1475351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="" xmlns:a16="http://schemas.microsoft.com/office/drawing/2014/main" id="{8C7E3AFD-AAF9-C7FA-2C6C-35CA6D411877}"/>
              </a:ext>
            </a:extLst>
          </p:cNvPr>
          <p:cNvSpPr txBox="1"/>
          <p:nvPr/>
        </p:nvSpPr>
        <p:spPr>
          <a:xfrm>
            <a:off x="0" y="3985094"/>
            <a:ext cx="664318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800" b="1" u="sng" dirty="0">
                <a:solidFill>
                  <a:schemeClr val="accent1"/>
                </a:solidFill>
                <a:latin typeface="Proxima Nova Rg" panose="02000506030000020004"/>
              </a:rPr>
              <a:t>Posición 126 de los 180 países</a:t>
            </a:r>
            <a:endParaRPr lang="es-MX" sz="2800" b="1" u="sng" dirty="0">
              <a:solidFill>
                <a:schemeClr val="accent1"/>
              </a:solidFill>
              <a:latin typeface="Proxima Nova Rg" panose="02000506030000020004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="" xmlns:a16="http://schemas.microsoft.com/office/drawing/2014/main" id="{148CDA9D-AA10-0F42-E045-BE34056A42BB}"/>
              </a:ext>
            </a:extLst>
          </p:cNvPr>
          <p:cNvSpPr txBox="1"/>
          <p:nvPr/>
        </p:nvSpPr>
        <p:spPr>
          <a:xfrm>
            <a:off x="7082972" y="3973512"/>
            <a:ext cx="472440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u="sng" dirty="0">
                <a:solidFill>
                  <a:schemeClr val="accent1"/>
                </a:solidFill>
                <a:latin typeface="Proxima Nova Rg" panose="02000506030000020004"/>
              </a:rPr>
              <a:t>México el peor evaluado</a:t>
            </a:r>
          </a:p>
          <a:p>
            <a:pPr algn="ctr"/>
            <a:r>
              <a:rPr lang="es-ES" dirty="0">
                <a:latin typeface="Proxima Nova Rg" panose="02000506030000020004"/>
              </a:rPr>
              <a:t>De los 38 que forman parte de la </a:t>
            </a:r>
          </a:p>
          <a:p>
            <a:pPr algn="ctr"/>
            <a:r>
              <a:rPr lang="es-ES" b="1" i="0" dirty="0">
                <a:solidFill>
                  <a:srgbClr val="000000"/>
                </a:solidFill>
                <a:effectLst/>
                <a:latin typeface="Proxima Nova Rg" panose="02000506030000020004"/>
              </a:rPr>
              <a:t>Organización para la Cooperación y el Desarrollo Económicos</a:t>
            </a:r>
            <a:r>
              <a:rPr lang="es-ES" b="1" dirty="0">
                <a:latin typeface="Proxima Nova Rg" panose="02000506030000020004"/>
              </a:rPr>
              <a:t> OCDE</a:t>
            </a:r>
            <a:endParaRPr lang="es-MX" b="1" dirty="0">
              <a:latin typeface="Proxima Nova Rg" panose="02000506030000020004"/>
            </a:endParaRPr>
          </a:p>
        </p:txBody>
      </p:sp>
      <p:pic>
        <p:nvPicPr>
          <p:cNvPr id="13" name="Picture 2" descr="Qué es la OCDE y para qué sirve este organismo?">
            <a:extLst>
              <a:ext uri="{FF2B5EF4-FFF2-40B4-BE49-F238E27FC236}">
                <a16:creationId xmlns="" xmlns:a16="http://schemas.microsoft.com/office/drawing/2014/main" id="{1022D510-6CA3-CFCA-A71A-8E104B4C05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2683" y="1633507"/>
            <a:ext cx="4185403" cy="1860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34A72F57-1531-B49A-46A3-70F5B24C4D2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0000" t="28889" r="10000" b="33333"/>
          <a:stretch/>
        </p:blipFill>
        <p:spPr>
          <a:xfrm>
            <a:off x="1346993" y="760088"/>
            <a:ext cx="3591763" cy="325395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="" xmlns:a16="http://schemas.microsoft.com/office/drawing/2014/main" id="{9945CAF3-FD77-477D-A833-FA9D7853B784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82899" y="-53700"/>
            <a:ext cx="919241" cy="1020067"/>
          </a:xfrm>
          <a:prstGeom prst="rect">
            <a:avLst/>
          </a:prstGeom>
        </p:spPr>
      </p:pic>
      <p:sp>
        <p:nvSpPr>
          <p:cNvPr id="14" name="object 3">
            <a:extLst>
              <a:ext uri="{FF2B5EF4-FFF2-40B4-BE49-F238E27FC236}">
                <a16:creationId xmlns="" xmlns:a16="http://schemas.microsoft.com/office/drawing/2014/main" id="{2D78299D-060D-448F-A035-D48DE07B21F2}"/>
              </a:ext>
            </a:extLst>
          </p:cNvPr>
          <p:cNvSpPr txBox="1"/>
          <p:nvPr/>
        </p:nvSpPr>
        <p:spPr>
          <a:xfrm>
            <a:off x="1285038" y="126863"/>
            <a:ext cx="3751056" cy="62901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lang="es-ES" sz="4000" b="1" spc="-10" dirty="0">
                <a:latin typeface="Proxima Nova Rg" panose="02000506030000020004" pitchFamily="50" charset="0"/>
                <a:cs typeface="Calibri"/>
              </a:rPr>
              <a:t>Diagnóstico</a:t>
            </a:r>
            <a:r>
              <a:rPr lang="es-ES" sz="3200" b="1" spc="-10" dirty="0">
                <a:latin typeface="Proxima Nova Rg" panose="02000506030000020004" pitchFamily="50" charset="0"/>
                <a:cs typeface="Calibri"/>
              </a:rPr>
              <a:t> </a:t>
            </a:r>
            <a:endParaRPr lang="es-ES" sz="3200" dirty="0">
              <a:latin typeface="Proxima Nova Rg" panose="02000506030000020004" pitchFamily="50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2095281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4"/>
          <p:cNvSpPr>
            <a:spLocks noChangeArrowheads="1"/>
          </p:cNvSpPr>
          <p:nvPr/>
        </p:nvSpPr>
        <p:spPr bwMode="black">
          <a:xfrm>
            <a:off x="1033278" y="684273"/>
            <a:ext cx="6058800" cy="68147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/>
          <a:lstStyle/>
          <a:p>
            <a:pPr algn="ctr">
              <a:defRPr/>
            </a:pPr>
            <a:r>
              <a:rPr lang="es-MX" sz="3200" b="1" dirty="0">
                <a:latin typeface="Proxima Nova Rg" panose="02000506030000020004" pitchFamily="50" charset="0"/>
              </a:rPr>
              <a:t>1- Proceso de Autoevaluación</a:t>
            </a:r>
          </a:p>
          <a:p>
            <a:pPr algn="ctr">
              <a:defRPr/>
            </a:pPr>
            <a:endParaRPr lang="es-ES" sz="3200" b="1" dirty="0">
              <a:latin typeface="Proxima Nova Rg" panose="02000506030000020004" pitchFamily="50" charset="0"/>
            </a:endParaRPr>
          </a:p>
        </p:txBody>
      </p:sp>
      <p:sp>
        <p:nvSpPr>
          <p:cNvPr id="20" name="TextBox 14"/>
          <p:cNvSpPr txBox="1">
            <a:spLocks noChangeArrowheads="1"/>
          </p:cNvSpPr>
          <p:nvPr/>
        </p:nvSpPr>
        <p:spPr bwMode="auto">
          <a:xfrm>
            <a:off x="656653" y="2987020"/>
            <a:ext cx="10878694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 algn="just">
              <a:buClr>
                <a:schemeClr val="accent1"/>
              </a:buClr>
              <a:buFont typeface="Wingdings" panose="05000000000000000000" pitchFamily="2" charset="2"/>
              <a:buChar char="q"/>
              <a:defRPr/>
            </a:pPr>
            <a:r>
              <a:rPr lang="es-MX" sz="2000" dirty="0">
                <a:latin typeface="Proxima Nova Rg" panose="02000506030000020004" pitchFamily="50" charset="0"/>
              </a:rPr>
              <a:t>Este es un proceso Anual coordinado por SEFIRC.</a:t>
            </a:r>
          </a:p>
          <a:p>
            <a:pPr marL="457200" indent="-457200" algn="just">
              <a:buClr>
                <a:schemeClr val="accent1"/>
              </a:buClr>
              <a:buFont typeface="Wingdings" panose="05000000000000000000" pitchFamily="2" charset="2"/>
              <a:buChar char="q"/>
              <a:defRPr/>
            </a:pPr>
            <a:r>
              <a:rPr lang="es-MX" sz="2000" dirty="0">
                <a:latin typeface="Proxima Nova Rg" panose="02000506030000020004" pitchFamily="50" charset="0"/>
              </a:rPr>
              <a:t>Se aplica en los tres niveles: Estratégico, Directivo y Operativo.</a:t>
            </a:r>
          </a:p>
          <a:p>
            <a:pPr marL="457200" indent="-457200" algn="just">
              <a:buClr>
                <a:schemeClr val="accent1"/>
              </a:buClr>
              <a:buFont typeface="Wingdings" panose="05000000000000000000" pitchFamily="2" charset="2"/>
              <a:buChar char="q"/>
              <a:defRPr/>
            </a:pPr>
            <a:r>
              <a:rPr lang="es-MX" sz="2000" dirty="0">
                <a:latin typeface="Proxima Nova Rg" panose="02000506030000020004" pitchFamily="50" charset="0"/>
              </a:rPr>
              <a:t>Se utilizará el Sistema de Evaluación de Control Interno (SECI). (Deriva del Grupo de Trabajo del Sistema Nacional de Fiscalización)</a:t>
            </a:r>
          </a:p>
          <a:p>
            <a:pPr marL="457200" indent="-457200" algn="just">
              <a:buClr>
                <a:schemeClr val="accent1"/>
              </a:buClr>
              <a:buFont typeface="Wingdings" panose="05000000000000000000" pitchFamily="2" charset="2"/>
              <a:buChar char="q"/>
              <a:defRPr/>
            </a:pPr>
            <a:r>
              <a:rPr lang="es-MX" sz="2000" dirty="0">
                <a:latin typeface="Proxima Nova Rg" panose="02000506030000020004" pitchFamily="50" charset="0"/>
              </a:rPr>
              <a:t>El acceso al sistema será a través del portal de Internet.</a:t>
            </a:r>
          </a:p>
          <a:p>
            <a:pPr marL="457200" indent="-457200" algn="just">
              <a:buClr>
                <a:schemeClr val="accent1"/>
              </a:buClr>
              <a:buFont typeface="Wingdings" panose="05000000000000000000" pitchFamily="2" charset="2"/>
              <a:buChar char="q"/>
              <a:defRPr/>
            </a:pPr>
            <a:r>
              <a:rPr lang="es-MX" sz="2000" dirty="0">
                <a:latin typeface="Proxima Nova Rg" panose="02000506030000020004" pitchFamily="50" charset="0"/>
              </a:rPr>
              <a:t>SEFIRC le otorgará su nombre de usuario y contraseña.</a:t>
            </a:r>
          </a:p>
          <a:p>
            <a:pPr marL="457200" indent="-457200" algn="just">
              <a:buClr>
                <a:schemeClr val="accent1"/>
              </a:buClr>
              <a:buFont typeface="Wingdings" panose="05000000000000000000" pitchFamily="2" charset="2"/>
              <a:buChar char="q"/>
              <a:defRPr/>
            </a:pPr>
            <a:r>
              <a:rPr lang="es-MX" sz="2000" dirty="0">
                <a:latin typeface="Proxima Nova Rg" panose="02000506030000020004" pitchFamily="50" charset="0"/>
              </a:rPr>
              <a:t>Deberá realizarse en el plazo establecido.</a:t>
            </a:r>
          </a:p>
          <a:p>
            <a:pPr marL="457200" indent="-457200" algn="just">
              <a:buClr>
                <a:schemeClr val="accent1"/>
              </a:buClr>
              <a:buFont typeface="Wingdings" panose="05000000000000000000" pitchFamily="2" charset="2"/>
              <a:buChar char="q"/>
              <a:defRPr/>
            </a:pPr>
            <a:r>
              <a:rPr lang="es-MX" sz="2000" dirty="0">
                <a:latin typeface="Proxima Nova Rg" panose="02000506030000020004" pitchFamily="50" charset="0"/>
              </a:rPr>
              <a:t>Arroja resultados respecto a cada uno de los componentes y principios del Modelo.</a:t>
            </a:r>
          </a:p>
          <a:p>
            <a:pPr marL="285750" indent="-285750" algn="just">
              <a:buClr>
                <a:schemeClr val="accent1"/>
              </a:buClr>
              <a:buFont typeface="Wingdings" panose="05000000000000000000" pitchFamily="2" charset="2"/>
              <a:buChar char="q"/>
              <a:defRPr/>
            </a:pPr>
            <a:r>
              <a:rPr lang="es-MX" sz="2000" dirty="0">
                <a:latin typeface="Proxima Nova Rg" panose="02000506030000020004" pitchFamily="50" charset="0"/>
              </a:rPr>
              <a:t>   Los resultados serán fuente de entrada para generar el PTCI.</a:t>
            </a:r>
          </a:p>
          <a:p>
            <a:pPr marL="285750" indent="-285750" algn="just">
              <a:buFont typeface="Wingdings" panose="05000000000000000000" pitchFamily="2" charset="2"/>
              <a:buChar char="q"/>
              <a:defRPr/>
            </a:pPr>
            <a:endParaRPr lang="es-MX" sz="2000" dirty="0">
              <a:latin typeface="Proxima Nova Rg" panose="02000506030000020004" pitchFamily="50" charset="0"/>
              <a:cs typeface="Arial" pitchFamily="34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1033278" y="1590518"/>
            <a:ext cx="7270064" cy="83099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latin typeface="Proxima Nova Rg" panose="02000506030000020004" pitchFamily="50" charset="0"/>
              </a:rPr>
              <a:t>“Proceso que efectúa la propia  Institución para evaluarse respecto al Modelo de Control Interno”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="" xmlns:a16="http://schemas.microsoft.com/office/drawing/2014/main" id="{1D82BA75-9077-44D0-92FF-89692DB1454D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97032" y="287698"/>
            <a:ext cx="919241" cy="1020067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5887C533-5A0D-40CF-BFB2-A63BB364587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3147" t="18003" r="6263" b="65303"/>
          <a:stretch/>
        </p:blipFill>
        <p:spPr>
          <a:xfrm>
            <a:off x="8382981" y="1590518"/>
            <a:ext cx="3809019" cy="1747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55022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ángulo 23"/>
          <p:cNvSpPr/>
          <p:nvPr/>
        </p:nvSpPr>
        <p:spPr>
          <a:xfrm>
            <a:off x="2270841" y="1295941"/>
            <a:ext cx="1199870" cy="116959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60960" tIns="60960" rIns="60960" bIns="60960" numCol="1" spcCol="1270" anchor="ctr" anchorCtr="0">
            <a:noAutofit/>
          </a:bodyPr>
          <a:lstStyle/>
          <a:p>
            <a:pPr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MX" sz="1600" b="1" dirty="0"/>
              <a:t>Auto evaluación (</a:t>
            </a:r>
            <a:r>
              <a:rPr lang="es-MX" sz="1200" b="1" dirty="0"/>
              <a:t>PLATAFORMA SECI</a:t>
            </a:r>
            <a:r>
              <a:rPr lang="es-MX" sz="1600" b="1" dirty="0"/>
              <a:t>)</a:t>
            </a:r>
            <a:endParaRPr lang="es-ES" sz="1600" b="1" dirty="0"/>
          </a:p>
        </p:txBody>
      </p:sp>
      <p:sp>
        <p:nvSpPr>
          <p:cNvPr id="13" name="TextBox 14"/>
          <p:cNvSpPr txBox="1">
            <a:spLocks noChangeArrowheads="1"/>
          </p:cNvSpPr>
          <p:nvPr/>
        </p:nvSpPr>
        <p:spPr bwMode="auto">
          <a:xfrm>
            <a:off x="459620" y="3140065"/>
            <a:ext cx="6016101" cy="3754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  <a:defRPr/>
            </a:pPr>
            <a:r>
              <a:rPr lang="es-MX" sz="2000" dirty="0">
                <a:latin typeface="Proxima Nova Rg" panose="02000506030000020004" pitchFamily="50" charset="0"/>
              </a:rPr>
              <a:t>Se realiza en un periodo anual.</a:t>
            </a:r>
          </a:p>
          <a:p>
            <a:pPr marL="457200" indent="-457200" algn="just">
              <a:buFont typeface="Wingdings" panose="05000000000000000000" pitchFamily="2" charset="2"/>
              <a:buChar char="q"/>
              <a:defRPr/>
            </a:pPr>
            <a:r>
              <a:rPr lang="es-MX" sz="2000" dirty="0">
                <a:latin typeface="Proxima Nova Rg" panose="02000506030000020004" pitchFamily="50" charset="0"/>
              </a:rPr>
              <a:t>Puede sufrir modificaciones y/o actualizaciones según las necesidades de la Institución.</a:t>
            </a:r>
          </a:p>
          <a:p>
            <a:pPr marL="457200" indent="-457200" algn="just">
              <a:buFont typeface="Wingdings" panose="05000000000000000000" pitchFamily="2" charset="2"/>
              <a:buChar char="q"/>
              <a:defRPr/>
            </a:pPr>
            <a:r>
              <a:rPr lang="es-MX" sz="2000" dirty="0">
                <a:latin typeface="Proxima Nova Rg" panose="02000506030000020004" pitchFamily="50" charset="0"/>
              </a:rPr>
              <a:t>Considera:</a:t>
            </a:r>
          </a:p>
          <a:p>
            <a:pPr algn="just">
              <a:defRPr/>
            </a:pPr>
            <a:r>
              <a:rPr lang="es-MX" sz="2000" dirty="0">
                <a:latin typeface="Proxima Nova Rg" panose="02000506030000020004" pitchFamily="50" charset="0"/>
              </a:rPr>
              <a:t>         - Resultados de las autoevaluaciones</a:t>
            </a:r>
          </a:p>
          <a:p>
            <a:pPr algn="just">
              <a:defRPr/>
            </a:pPr>
            <a:r>
              <a:rPr lang="es-MX" sz="2000" dirty="0">
                <a:latin typeface="Proxima Nova Rg" panose="02000506030000020004" pitchFamily="50" charset="0"/>
              </a:rPr>
              <a:t>          -Resultados de auditoría</a:t>
            </a:r>
          </a:p>
          <a:p>
            <a:pPr algn="just">
              <a:defRPr/>
            </a:pPr>
            <a:r>
              <a:rPr lang="es-MX" sz="2000" dirty="0">
                <a:latin typeface="Proxima Nova Rg" panose="02000506030000020004" pitchFamily="50" charset="0"/>
              </a:rPr>
              <a:t>          -Desempeño de los procesos</a:t>
            </a:r>
          </a:p>
          <a:p>
            <a:pPr algn="just">
              <a:defRPr/>
            </a:pPr>
            <a:r>
              <a:rPr lang="es-MX" sz="2000" dirty="0">
                <a:latin typeface="Proxima Nova Rg" panose="02000506030000020004" pitchFamily="50" charset="0"/>
              </a:rPr>
              <a:t>         - Recomendaciones del OIC          </a:t>
            </a:r>
          </a:p>
          <a:p>
            <a:pPr algn="just">
              <a:defRPr/>
            </a:pPr>
            <a:r>
              <a:rPr lang="es-MX" sz="2000" dirty="0">
                <a:latin typeface="Proxima Nova Rg" panose="02000506030000020004" pitchFamily="50" charset="0"/>
              </a:rPr>
              <a:t>          -Entre otros</a:t>
            </a:r>
          </a:p>
          <a:p>
            <a:pPr algn="just">
              <a:defRPr/>
            </a:pPr>
            <a:endParaRPr lang="es-MX" sz="2000" dirty="0">
              <a:latin typeface="Proxima Nova Rg" panose="02000506030000020004" pitchFamily="50" charset="0"/>
            </a:endParaRPr>
          </a:p>
          <a:p>
            <a:pPr marL="457200" indent="-457200" algn="just">
              <a:buFont typeface="Wingdings" panose="05000000000000000000" pitchFamily="2" charset="2"/>
              <a:buChar char="q"/>
              <a:defRPr/>
            </a:pPr>
            <a:endParaRPr lang="es-MX" sz="2000" dirty="0">
              <a:latin typeface="Proxima Nova Rg" panose="02000506030000020004" pitchFamily="50" charset="0"/>
            </a:endParaRPr>
          </a:p>
          <a:p>
            <a:pPr marL="285750" indent="-285750" algn="just">
              <a:buFont typeface="Wingdings" panose="05000000000000000000" pitchFamily="2" charset="2"/>
              <a:buChar char="q"/>
              <a:defRPr/>
            </a:pPr>
            <a:endParaRPr lang="es-MX" sz="2000" dirty="0">
              <a:latin typeface="Proxima Nova Rg" panose="02000506030000020004" pitchFamily="50" charset="0"/>
              <a:cs typeface="Arial" pitchFamily="34" charset="0"/>
            </a:endParaRPr>
          </a:p>
        </p:txBody>
      </p:sp>
      <p:sp>
        <p:nvSpPr>
          <p:cNvPr id="14" name="CuadroTexto 13"/>
          <p:cNvSpPr txBox="1"/>
          <p:nvPr/>
        </p:nvSpPr>
        <p:spPr>
          <a:xfrm>
            <a:off x="1109201" y="1825789"/>
            <a:ext cx="9435895" cy="83099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latin typeface="Proxima Nova Rg" panose="02000506030000020004" pitchFamily="50" charset="0"/>
              </a:rPr>
              <a:t>“Establecimiento de acciones que conlleven a la implementación del Sistema de Control Interno Institucional”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="" xmlns:a16="http://schemas.microsoft.com/office/drawing/2014/main" id="{585BFA79-BA31-4163-AA72-7E876A3A1EF0}"/>
              </a:ext>
            </a:extLst>
          </p:cNvPr>
          <p:cNvSpPr txBox="1"/>
          <p:nvPr/>
        </p:nvSpPr>
        <p:spPr>
          <a:xfrm>
            <a:off x="950598" y="1085390"/>
            <a:ext cx="10626885" cy="5355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MX" sz="3200" b="1" dirty="0">
                <a:latin typeface="Proxima Nova Rg" panose="02000506030000020004" pitchFamily="50" charset="0"/>
              </a:rPr>
              <a:t>2- Programa de Trabajo de Control Interno (PTCI)</a:t>
            </a:r>
            <a:endParaRPr lang="es-MX" sz="3200" dirty="0"/>
          </a:p>
        </p:txBody>
      </p:sp>
      <p:pic>
        <p:nvPicPr>
          <p:cNvPr id="15" name="Imagen 14">
            <a:extLst>
              <a:ext uri="{FF2B5EF4-FFF2-40B4-BE49-F238E27FC236}">
                <a16:creationId xmlns="" xmlns:a16="http://schemas.microsoft.com/office/drawing/2014/main" id="{AD66A7C0-FC5A-4CF8-8A4C-2DAAF20235F5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0" y="805722"/>
            <a:ext cx="919241" cy="1020067"/>
          </a:xfrm>
          <a:prstGeom prst="rect">
            <a:avLst/>
          </a:prstGeom>
        </p:spPr>
      </p:pic>
      <p:grpSp>
        <p:nvGrpSpPr>
          <p:cNvPr id="16" name="Grupo 15">
            <a:extLst>
              <a:ext uri="{FF2B5EF4-FFF2-40B4-BE49-F238E27FC236}">
                <a16:creationId xmlns="" xmlns:a16="http://schemas.microsoft.com/office/drawing/2014/main" id="{41828C4F-8A71-4FFA-8F5D-870E7B01FC6A}"/>
              </a:ext>
            </a:extLst>
          </p:cNvPr>
          <p:cNvGrpSpPr/>
          <p:nvPr/>
        </p:nvGrpSpPr>
        <p:grpSpPr>
          <a:xfrm>
            <a:off x="6475721" y="3140065"/>
            <a:ext cx="5450166" cy="2624869"/>
            <a:chOff x="1324148" y="3512508"/>
            <a:chExt cx="3290857" cy="1974514"/>
          </a:xfrm>
        </p:grpSpPr>
        <p:pic>
          <p:nvPicPr>
            <p:cNvPr id="17" name="Imagen 16">
              <a:extLst>
                <a:ext uri="{FF2B5EF4-FFF2-40B4-BE49-F238E27FC236}">
                  <a16:creationId xmlns="" xmlns:a16="http://schemas.microsoft.com/office/drawing/2014/main" id="{FE43D78D-D67E-4127-A897-04A3C3D8A9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176" t="28990" r="43699" b="12182"/>
            <a:stretch/>
          </p:blipFill>
          <p:spPr>
            <a:xfrm>
              <a:off x="1324148" y="3512508"/>
              <a:ext cx="3290857" cy="1974514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glow rad="101600">
                <a:schemeClr val="bg1">
                  <a:lumMod val="75000"/>
                  <a:alpha val="60000"/>
                </a:schemeClr>
              </a:glow>
            </a:effectLst>
          </p:spPr>
        </p:pic>
        <p:pic>
          <p:nvPicPr>
            <p:cNvPr id="18" name="Imagen 17">
              <a:extLst>
                <a:ext uri="{FF2B5EF4-FFF2-40B4-BE49-F238E27FC236}">
                  <a16:creationId xmlns="" xmlns:a16="http://schemas.microsoft.com/office/drawing/2014/main" id="{DC14D0BF-A779-4AA9-A059-ABAF7750FA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24148" y="3572234"/>
              <a:ext cx="719805" cy="2066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CuadroTexto 10">
            <a:extLst>
              <a:ext uri="{FF2B5EF4-FFF2-40B4-BE49-F238E27FC236}">
                <a16:creationId xmlns="" xmlns:a16="http://schemas.microsoft.com/office/drawing/2014/main" id="{697CD61C-0421-4F7E-8FD3-E5C97A4DE9E9}"/>
              </a:ext>
            </a:extLst>
          </p:cNvPr>
          <p:cNvSpPr txBox="1"/>
          <p:nvPr/>
        </p:nvSpPr>
        <p:spPr>
          <a:xfrm>
            <a:off x="823452" y="6422504"/>
            <a:ext cx="10545096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s-MX" dirty="0">
                <a:hlinkClick r:id="rId6"/>
              </a:rPr>
              <a:t>https://www.sefircoahuila.gob.mx/servidores-publicos/control-interno/</a:t>
            </a:r>
            <a:r>
              <a:rPr lang="es-MX" dirty="0"/>
              <a:t>   GUIA PARA LA IMPLEMENTACIÓN</a:t>
            </a:r>
          </a:p>
        </p:txBody>
      </p:sp>
    </p:spTree>
    <p:extLst>
      <p:ext uri="{BB962C8B-B14F-4D97-AF65-F5344CB8AC3E}">
        <p14:creationId xmlns:p14="http://schemas.microsoft.com/office/powerpoint/2010/main" val="320954676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uadroTexto 18">
            <a:extLst>
              <a:ext uri="{FF2B5EF4-FFF2-40B4-BE49-F238E27FC236}">
                <a16:creationId xmlns="" xmlns:a16="http://schemas.microsoft.com/office/drawing/2014/main" id="{03F5E145-D711-4A0D-B06A-28C6EA669E3D}"/>
              </a:ext>
            </a:extLst>
          </p:cNvPr>
          <p:cNvSpPr txBox="1"/>
          <p:nvPr/>
        </p:nvSpPr>
        <p:spPr>
          <a:xfrm>
            <a:off x="420303" y="204149"/>
            <a:ext cx="4999578" cy="590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07000"/>
              </a:lnSpc>
              <a:spcAft>
                <a:spcPts val="600"/>
              </a:spcAft>
            </a:pPr>
            <a:r>
              <a:rPr lang="es-MX" sz="3200" b="1" kern="1800" spc="-38" dirty="0">
                <a:latin typeface="Proxima Nova Th" panose="0200050603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Integración del PTCI</a:t>
            </a:r>
            <a:endParaRPr lang="es-MX" sz="2000" dirty="0">
              <a:latin typeface="Proxima Nova Th" panose="02000506030000020004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3" name="Grupo 2">
            <a:extLst>
              <a:ext uri="{FF2B5EF4-FFF2-40B4-BE49-F238E27FC236}">
                <a16:creationId xmlns="" xmlns:a16="http://schemas.microsoft.com/office/drawing/2014/main" id="{325BC690-1F0F-4C85-883B-B02372A5DBB0}"/>
              </a:ext>
            </a:extLst>
          </p:cNvPr>
          <p:cNvGrpSpPr/>
          <p:nvPr/>
        </p:nvGrpSpPr>
        <p:grpSpPr>
          <a:xfrm>
            <a:off x="-243354" y="1313459"/>
            <a:ext cx="11402134" cy="5272362"/>
            <a:chOff x="-243354" y="1313459"/>
            <a:chExt cx="11402134" cy="5272362"/>
          </a:xfrm>
        </p:grpSpPr>
        <p:grpSp>
          <p:nvGrpSpPr>
            <p:cNvPr id="26" name="Grupo 25">
              <a:extLst>
                <a:ext uri="{FF2B5EF4-FFF2-40B4-BE49-F238E27FC236}">
                  <a16:creationId xmlns="" xmlns:a16="http://schemas.microsoft.com/office/drawing/2014/main" id="{87F3D2A6-0AB1-404F-8075-EC398545D608}"/>
                </a:ext>
              </a:extLst>
            </p:cNvPr>
            <p:cNvGrpSpPr/>
            <p:nvPr/>
          </p:nvGrpSpPr>
          <p:grpSpPr>
            <a:xfrm>
              <a:off x="-243354" y="1313459"/>
              <a:ext cx="11402134" cy="5272362"/>
              <a:chOff x="-34639" y="1006150"/>
              <a:chExt cx="10713307" cy="5714020"/>
            </a:xfrm>
          </p:grpSpPr>
          <p:graphicFrame>
            <p:nvGraphicFramePr>
              <p:cNvPr id="32" name="Diagrama 31">
                <a:extLst>
                  <a:ext uri="{FF2B5EF4-FFF2-40B4-BE49-F238E27FC236}">
                    <a16:creationId xmlns="" xmlns:a16="http://schemas.microsoft.com/office/drawing/2014/main" id="{D46452F5-7B2A-486A-AF07-A6C15D67B093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728041579"/>
                  </p:ext>
                </p:extLst>
              </p:nvPr>
            </p:nvGraphicFramePr>
            <p:xfrm>
              <a:off x="1219099" y="1418326"/>
              <a:ext cx="9459569" cy="3882725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2" r:lo="rId3" r:qs="rId4" r:cs="rId5"/>
              </a:graphicData>
            </a:graphic>
          </p:graphicFrame>
          <p:sp>
            <p:nvSpPr>
              <p:cNvPr id="34" name="CuadroTexto 33">
                <a:extLst>
                  <a:ext uri="{FF2B5EF4-FFF2-40B4-BE49-F238E27FC236}">
                    <a16:creationId xmlns="" xmlns:a16="http://schemas.microsoft.com/office/drawing/2014/main" id="{20310B17-596D-47AB-B0B9-1F7842A72A5B}"/>
                  </a:ext>
                </a:extLst>
              </p:cNvPr>
              <p:cNvSpPr txBox="1"/>
              <p:nvPr/>
            </p:nvSpPr>
            <p:spPr>
              <a:xfrm>
                <a:off x="4410738" y="1756030"/>
                <a:ext cx="1793034" cy="3335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" sz="1400" i="1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(</a:t>
                </a:r>
                <a:endParaRPr lang="es-MX" sz="1400" i="1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36" name="CuadroTexto 35">
                <a:extLst>
                  <a:ext uri="{FF2B5EF4-FFF2-40B4-BE49-F238E27FC236}">
                    <a16:creationId xmlns="" xmlns:a16="http://schemas.microsoft.com/office/drawing/2014/main" id="{9FF72644-7E97-4CE1-A91F-169AD0999798}"/>
                  </a:ext>
                </a:extLst>
              </p:cNvPr>
              <p:cNvSpPr txBox="1"/>
              <p:nvPr/>
            </p:nvSpPr>
            <p:spPr>
              <a:xfrm>
                <a:off x="2988753" y="1006150"/>
                <a:ext cx="4001646" cy="100067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lvl="1" algn="ctr">
                  <a:defRPr/>
                </a:pPr>
                <a:r>
                  <a:rPr lang="es-MX" dirty="0">
                    <a:solidFill>
                      <a:schemeClr val="tx1"/>
                    </a:solidFill>
                    <a:latin typeface="Proxima Nova Rg" panose="02000506030000020004" pitchFamily="50" charset="0"/>
                    <a:cs typeface="Arial" pitchFamily="34" charset="0"/>
                  </a:rPr>
                  <a:t>Revisión y análisis de resultados de Autoevaluación por componente, por nivel.. Considerar las recomendaciones.</a:t>
                </a:r>
              </a:p>
            </p:txBody>
          </p:sp>
          <p:sp>
            <p:nvSpPr>
              <p:cNvPr id="37" name="CuadroTexto 36">
                <a:extLst>
                  <a:ext uri="{FF2B5EF4-FFF2-40B4-BE49-F238E27FC236}">
                    <a16:creationId xmlns="" xmlns:a16="http://schemas.microsoft.com/office/drawing/2014/main" id="{2BE0608F-F832-4D5E-BF2C-8E8DA5135903}"/>
                  </a:ext>
                </a:extLst>
              </p:cNvPr>
              <p:cNvSpPr txBox="1"/>
              <p:nvPr/>
            </p:nvSpPr>
            <p:spPr>
              <a:xfrm>
                <a:off x="4952946" y="4565023"/>
                <a:ext cx="5314933" cy="160108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lvl="1">
                  <a:defRPr/>
                </a:pPr>
                <a:r>
                  <a:rPr lang="es-MX" dirty="0">
                    <a:solidFill>
                      <a:schemeClr val="tx1"/>
                    </a:solidFill>
                    <a:latin typeface="Proxima Nova Rg" panose="02000506030000020004" pitchFamily="50" charset="0"/>
                    <a:cs typeface="Arial" pitchFamily="34" charset="0"/>
                  </a:rPr>
                  <a:t>Programa las actividades a realizar por Componente ::</a:t>
                </a:r>
              </a:p>
              <a:p>
                <a:pPr marL="214313" lvl="1" indent="-214313">
                  <a:buFont typeface="Arial" panose="020B0604020202020204" pitchFamily="34" charset="0"/>
                  <a:buChar char="•"/>
                  <a:defRPr/>
                </a:pPr>
                <a:r>
                  <a:rPr lang="es-MX" dirty="0">
                    <a:solidFill>
                      <a:schemeClr val="tx1"/>
                    </a:solidFill>
                    <a:latin typeface="Proxima Nova Rg" panose="02000506030000020004" pitchFamily="50" charset="0"/>
                    <a:cs typeface="Arial" pitchFamily="34" charset="0"/>
                  </a:rPr>
                  <a:t>La información del formato base.</a:t>
                </a:r>
              </a:p>
              <a:p>
                <a:pPr marL="214313" lvl="1" indent="-214313">
                  <a:buFont typeface="Arial" panose="020B0604020202020204" pitchFamily="34" charset="0"/>
                  <a:buChar char="•"/>
                  <a:defRPr/>
                </a:pPr>
                <a:r>
                  <a:rPr lang="es-MX" dirty="0">
                    <a:solidFill>
                      <a:schemeClr val="tx1"/>
                    </a:solidFill>
                    <a:latin typeface="Proxima Nova Rg" panose="02000506030000020004" pitchFamily="50" charset="0"/>
                    <a:cs typeface="Arial" pitchFamily="34" charset="0"/>
                  </a:rPr>
                  <a:t>Recomendaciones del Autoevaluación,</a:t>
                </a:r>
                <a:endParaRPr lang="es-MX" dirty="0">
                  <a:latin typeface="Proxima Nova Rg" panose="02000506030000020004" pitchFamily="50" charset="0"/>
                  <a:cs typeface="Arial" pitchFamily="34" charset="0"/>
                </a:endParaRPr>
              </a:p>
              <a:p>
                <a:pPr marL="214313" lvl="1" indent="-214313">
                  <a:buFont typeface="Arial" panose="020B0604020202020204" pitchFamily="34" charset="0"/>
                  <a:buChar char="•"/>
                  <a:defRPr/>
                </a:pPr>
                <a:r>
                  <a:rPr lang="es-MX" dirty="0">
                    <a:latin typeface="Proxima Nova Rg" panose="02000506030000020004" pitchFamily="50" charset="0"/>
                    <a:cs typeface="Arial" pitchFamily="34" charset="0"/>
                  </a:rPr>
                  <a:t>Observaciones d</a:t>
                </a:r>
                <a:r>
                  <a:rPr lang="es-MX" dirty="0">
                    <a:solidFill>
                      <a:schemeClr val="tx1"/>
                    </a:solidFill>
                    <a:latin typeface="Proxima Nova Rg" panose="02000506030000020004" pitchFamily="50" charset="0"/>
                    <a:cs typeface="Arial" pitchFamily="34" charset="0"/>
                  </a:rPr>
                  <a:t>el OIC.</a:t>
                </a:r>
              </a:p>
              <a:p>
                <a:pPr marL="214313" lvl="1" indent="-214313">
                  <a:buFont typeface="Arial" panose="020B0604020202020204" pitchFamily="34" charset="0"/>
                  <a:buChar char="•"/>
                  <a:defRPr/>
                </a:pPr>
                <a:r>
                  <a:rPr lang="es-MX" dirty="0">
                    <a:solidFill>
                      <a:schemeClr val="tx1"/>
                    </a:solidFill>
                    <a:latin typeface="Proxima Nova Rg" panose="02000506030000020004" pitchFamily="50" charset="0"/>
                    <a:cs typeface="Arial" pitchFamily="34" charset="0"/>
                  </a:rPr>
                  <a:t>Estado que guarda la institución.</a:t>
                </a:r>
              </a:p>
            </p:txBody>
          </p:sp>
          <p:cxnSp>
            <p:nvCxnSpPr>
              <p:cNvPr id="38" name="Conector recto de flecha 37">
                <a:extLst>
                  <a:ext uri="{FF2B5EF4-FFF2-40B4-BE49-F238E27FC236}">
                    <a16:creationId xmlns="" xmlns:a16="http://schemas.microsoft.com/office/drawing/2014/main" id="{4723F543-F889-4F5F-A2CF-B78543619B4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172313" y="2279574"/>
                <a:ext cx="0" cy="1080114"/>
              </a:xfrm>
              <a:prstGeom prst="straightConnector1">
                <a:avLst/>
              </a:prstGeom>
              <a:ln w="38100">
                <a:solidFill>
                  <a:schemeClr val="bg1">
                    <a:lumMod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Conector recto de flecha 38">
                <a:extLst>
                  <a:ext uri="{FF2B5EF4-FFF2-40B4-BE49-F238E27FC236}">
                    <a16:creationId xmlns="" xmlns:a16="http://schemas.microsoft.com/office/drawing/2014/main" id="{6EE589AB-D410-4BA5-904C-E24D28A0F2F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128947" y="2056233"/>
                <a:ext cx="7431" cy="1267400"/>
              </a:xfrm>
              <a:prstGeom prst="straightConnector1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5" name="Elipse 44">
                <a:extLst>
                  <a:ext uri="{FF2B5EF4-FFF2-40B4-BE49-F238E27FC236}">
                    <a16:creationId xmlns="" xmlns:a16="http://schemas.microsoft.com/office/drawing/2014/main" id="{DDCF5A57-C44E-48EE-B79A-E3506B085240}"/>
                  </a:ext>
                </a:extLst>
              </p:cNvPr>
              <p:cNvSpPr/>
              <p:nvPr/>
            </p:nvSpPr>
            <p:spPr>
              <a:xfrm>
                <a:off x="2085480" y="3006370"/>
                <a:ext cx="658612" cy="546289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solidFill>
                  <a:schemeClr val="accent1"/>
                </a:solidFill>
              </a:ln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s-ES" sz="2800" dirty="0">
                    <a:solidFill>
                      <a:schemeClr val="dk1"/>
                    </a:solidFill>
                    <a:latin typeface="Proxima Nova Rg" panose="02000506030000020004" pitchFamily="50" charset="0"/>
                  </a:rPr>
                  <a:t>1</a:t>
                </a:r>
                <a:endParaRPr lang="es-MX" sz="2800" dirty="0">
                  <a:solidFill>
                    <a:schemeClr val="dk1"/>
                  </a:solidFill>
                  <a:latin typeface="Proxima Nova Rg" panose="02000506030000020004" pitchFamily="50" charset="0"/>
                </a:endParaRPr>
              </a:p>
            </p:txBody>
          </p:sp>
          <p:cxnSp>
            <p:nvCxnSpPr>
              <p:cNvPr id="46" name="Conector recto de flecha 45">
                <a:extLst>
                  <a:ext uri="{FF2B5EF4-FFF2-40B4-BE49-F238E27FC236}">
                    <a16:creationId xmlns="" xmlns:a16="http://schemas.microsoft.com/office/drawing/2014/main" id="{7D55D982-E86F-4F6A-98D0-90E7D20A542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49488" y="3589004"/>
                <a:ext cx="0" cy="806621"/>
              </a:xfrm>
              <a:prstGeom prst="straightConnector1">
                <a:avLst/>
              </a:prstGeom>
              <a:ln w="38100">
                <a:solidFill>
                  <a:schemeClr val="accent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7" name="CuadroTexto 46">
                <a:extLst>
                  <a:ext uri="{FF2B5EF4-FFF2-40B4-BE49-F238E27FC236}">
                    <a16:creationId xmlns="" xmlns:a16="http://schemas.microsoft.com/office/drawing/2014/main" id="{9655FFFB-5DF8-4088-860D-E580777D7F5D}"/>
                  </a:ext>
                </a:extLst>
              </p:cNvPr>
              <p:cNvSpPr txBox="1"/>
              <p:nvPr/>
            </p:nvSpPr>
            <p:spPr>
              <a:xfrm>
                <a:off x="284393" y="3918278"/>
                <a:ext cx="4126341" cy="280189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lvl="1" algn="ctr">
                  <a:defRPr/>
                </a:pPr>
                <a:endParaRPr lang="es-MX" dirty="0">
                  <a:solidFill>
                    <a:schemeClr val="tx1"/>
                  </a:solidFill>
                  <a:latin typeface="Proxima Nova Rg" panose="02000506030000020004" pitchFamily="50" charset="0"/>
                  <a:cs typeface="Arial" pitchFamily="34" charset="0"/>
                </a:endParaRPr>
              </a:p>
              <a:p>
                <a:pPr marL="0" lvl="1" algn="ctr">
                  <a:defRPr/>
                </a:pPr>
                <a:r>
                  <a:rPr lang="es-MX" dirty="0">
                    <a:latin typeface="Proxima Nova Rg" panose="02000506030000020004" pitchFamily="50" charset="0"/>
                    <a:cs typeface="Arial" pitchFamily="34" charset="0"/>
                  </a:rPr>
                  <a:t>Considerar resultados de las diferentes fuentes;</a:t>
                </a:r>
              </a:p>
              <a:p>
                <a:pPr marL="0" lvl="1" algn="ctr">
                  <a:defRPr/>
                </a:pPr>
                <a:endParaRPr lang="es-MX" dirty="0">
                  <a:latin typeface="Proxima Nova Rg" panose="02000506030000020004" pitchFamily="50" charset="0"/>
                  <a:cs typeface="Arial" pitchFamily="34" charset="0"/>
                </a:endParaRPr>
              </a:p>
              <a:p>
                <a:pPr marL="285750" lvl="1" indent="-285750">
                  <a:buFont typeface="Arial" panose="020B0604020202020204" pitchFamily="34" charset="0"/>
                  <a:buChar char="•"/>
                  <a:defRPr/>
                </a:pPr>
                <a:r>
                  <a:rPr lang="es-MX" b="1" dirty="0">
                    <a:solidFill>
                      <a:schemeClr val="tx1"/>
                    </a:solidFill>
                    <a:latin typeface="Proxima Nova Rg" panose="02000506030000020004" pitchFamily="50" charset="0"/>
                    <a:cs typeface="Arial" pitchFamily="34" charset="0"/>
                  </a:rPr>
                  <a:t>Autoevaluación</a:t>
                </a:r>
                <a:endParaRPr lang="es-MX" b="1" dirty="0">
                  <a:latin typeface="Proxima Nova Rg" panose="02000506030000020004" pitchFamily="50" charset="0"/>
                  <a:cs typeface="Arial" pitchFamily="34" charset="0"/>
                </a:endParaRPr>
              </a:p>
              <a:p>
                <a:pPr marL="285750" lvl="1" indent="-285750">
                  <a:buFont typeface="Arial" panose="020B0604020202020204" pitchFamily="34" charset="0"/>
                  <a:buChar char="•"/>
                  <a:defRPr/>
                </a:pPr>
                <a:r>
                  <a:rPr lang="es-MX" dirty="0">
                    <a:solidFill>
                      <a:schemeClr val="tx1"/>
                    </a:solidFill>
                    <a:latin typeface="Proxima Nova Rg" panose="02000506030000020004" pitchFamily="50" charset="0"/>
                    <a:cs typeface="Arial" pitchFamily="34" charset="0"/>
                  </a:rPr>
                  <a:t>Auditorias</a:t>
                </a:r>
              </a:p>
              <a:p>
                <a:pPr marL="285750" lvl="1" indent="-285750">
                  <a:buFont typeface="Arial" panose="020B0604020202020204" pitchFamily="34" charset="0"/>
                  <a:buChar char="•"/>
                  <a:defRPr/>
                </a:pPr>
                <a:r>
                  <a:rPr lang="es-MX" dirty="0">
                    <a:latin typeface="Proxima Nova Rg" panose="02000506030000020004" pitchFamily="50" charset="0"/>
                    <a:cs typeface="Arial" pitchFamily="34" charset="0"/>
                  </a:rPr>
                  <a:t>Indicadores</a:t>
                </a:r>
              </a:p>
              <a:p>
                <a:pPr marL="285750" lvl="1" indent="-285750">
                  <a:buFont typeface="Arial" panose="020B0604020202020204" pitchFamily="34" charset="0"/>
                  <a:buChar char="•"/>
                  <a:defRPr/>
                </a:pPr>
                <a:r>
                  <a:rPr lang="es-MX" dirty="0">
                    <a:solidFill>
                      <a:schemeClr val="tx1"/>
                    </a:solidFill>
                    <a:latin typeface="Proxima Nova Rg" panose="02000506030000020004" pitchFamily="50" charset="0"/>
                    <a:cs typeface="Arial" pitchFamily="34" charset="0"/>
                  </a:rPr>
                  <a:t>Quejas y </a:t>
                </a:r>
                <a:r>
                  <a:rPr lang="es-MX" dirty="0">
                    <a:latin typeface="Proxima Nova Rg" panose="02000506030000020004" pitchFamily="50" charset="0"/>
                    <a:cs typeface="Arial" pitchFamily="34" charset="0"/>
                  </a:rPr>
                  <a:t>Denuncias</a:t>
                </a:r>
                <a:endParaRPr lang="es-MX" dirty="0">
                  <a:solidFill>
                    <a:schemeClr val="tx1"/>
                  </a:solidFill>
                  <a:latin typeface="Proxima Nova Rg" panose="02000506030000020004" pitchFamily="50" charset="0"/>
                  <a:cs typeface="Arial" pitchFamily="34" charset="0"/>
                </a:endParaRPr>
              </a:p>
              <a:p>
                <a:pPr lvl="0" algn="ctr"/>
                <a:endParaRPr lang="es-MX" b="1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cxnSp>
            <p:nvCxnSpPr>
              <p:cNvPr id="48" name="Conector recto de flecha 47">
                <a:extLst>
                  <a:ext uri="{FF2B5EF4-FFF2-40B4-BE49-F238E27FC236}">
                    <a16:creationId xmlns="" xmlns:a16="http://schemas.microsoft.com/office/drawing/2014/main" id="{CCECD4F3-0C71-4847-8CFD-3489A4C4279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81924" y="3538518"/>
                <a:ext cx="0" cy="993832"/>
              </a:xfrm>
              <a:prstGeom prst="straightConnector1">
                <a:avLst/>
              </a:prstGeom>
              <a:ln w="38100">
                <a:solidFill>
                  <a:schemeClr val="accent4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" name="Elipse 48">
                <a:extLst>
                  <a:ext uri="{FF2B5EF4-FFF2-40B4-BE49-F238E27FC236}">
                    <a16:creationId xmlns="" xmlns:a16="http://schemas.microsoft.com/office/drawing/2014/main" id="{825AC23F-E207-44CF-86B4-C35DFFD6017C}"/>
                  </a:ext>
                </a:extLst>
              </p:cNvPr>
              <p:cNvSpPr/>
              <p:nvPr/>
            </p:nvSpPr>
            <p:spPr>
              <a:xfrm>
                <a:off x="7103110" y="3059393"/>
                <a:ext cx="557626" cy="468574"/>
              </a:xfrm>
              <a:prstGeom prst="ellipse">
                <a:avLst/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s-ES" sz="2800" dirty="0">
                    <a:latin typeface="Proxima Nova Rg" panose="02000506030000020004" pitchFamily="50" charset="0"/>
                  </a:rPr>
                  <a:t>3</a:t>
                </a:r>
                <a:endParaRPr lang="es-MX" sz="2800" dirty="0">
                  <a:solidFill>
                    <a:schemeClr val="dk1"/>
                  </a:solidFill>
                  <a:latin typeface="Proxima Nova Rg" panose="02000506030000020004" pitchFamily="50" charset="0"/>
                </a:endParaRPr>
              </a:p>
            </p:txBody>
          </p:sp>
          <p:sp>
            <p:nvSpPr>
              <p:cNvPr id="54" name="Elipse 53">
                <a:extLst>
                  <a:ext uri="{FF2B5EF4-FFF2-40B4-BE49-F238E27FC236}">
                    <a16:creationId xmlns="" xmlns:a16="http://schemas.microsoft.com/office/drawing/2014/main" id="{7DDE7DF2-A964-4CF9-AD6C-793AF8EF26E6}"/>
                  </a:ext>
                </a:extLst>
              </p:cNvPr>
              <p:cNvSpPr/>
              <p:nvPr/>
            </p:nvSpPr>
            <p:spPr>
              <a:xfrm>
                <a:off x="4842042" y="3052406"/>
                <a:ext cx="573810" cy="546290"/>
              </a:xfrm>
              <a:prstGeom prst="ellipse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s-ES" sz="2800" dirty="0">
                    <a:solidFill>
                      <a:schemeClr val="dk1"/>
                    </a:solidFill>
                    <a:latin typeface="Proxima Nova Rg" panose="02000506030000020004" pitchFamily="50" charset="0"/>
                  </a:rPr>
                  <a:t>2</a:t>
                </a:r>
                <a:endParaRPr lang="es-MX" sz="2800" dirty="0">
                  <a:solidFill>
                    <a:schemeClr val="dk1"/>
                  </a:solidFill>
                  <a:latin typeface="Proxima Nova Rg" panose="02000506030000020004" pitchFamily="50" charset="0"/>
                </a:endParaRPr>
              </a:p>
            </p:txBody>
          </p:sp>
          <p:sp>
            <p:nvSpPr>
              <p:cNvPr id="58" name="CuadroTexto 57">
                <a:extLst>
                  <a:ext uri="{FF2B5EF4-FFF2-40B4-BE49-F238E27FC236}">
                    <a16:creationId xmlns="" xmlns:a16="http://schemas.microsoft.com/office/drawing/2014/main" id="{2B1E6C2F-88D7-4CEF-BF6C-AF1E043A8F99}"/>
                  </a:ext>
                </a:extLst>
              </p:cNvPr>
              <p:cNvSpPr txBox="1"/>
              <p:nvPr/>
            </p:nvSpPr>
            <p:spPr>
              <a:xfrm>
                <a:off x="-34639" y="3184476"/>
                <a:ext cx="173571" cy="8338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s-MX" sz="4400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p:grpSp>
        <p:sp>
          <p:nvSpPr>
            <p:cNvPr id="63" name="Elipse 62">
              <a:extLst>
                <a:ext uri="{FF2B5EF4-FFF2-40B4-BE49-F238E27FC236}">
                  <a16:creationId xmlns="" xmlns:a16="http://schemas.microsoft.com/office/drawing/2014/main" id="{20520780-9327-400A-BA5D-A6EA1D790275}"/>
                </a:ext>
              </a:extLst>
            </p:cNvPr>
            <p:cNvSpPr/>
            <p:nvPr/>
          </p:nvSpPr>
          <p:spPr>
            <a:xfrm>
              <a:off x="9309235" y="3158701"/>
              <a:ext cx="526888" cy="432356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ES" sz="2800" dirty="0">
                  <a:latin typeface="Proxima Nova Rg" panose="02000506030000020004" pitchFamily="50" charset="0"/>
                </a:rPr>
                <a:t>4</a:t>
              </a:r>
              <a:endParaRPr lang="es-MX" sz="2800" dirty="0">
                <a:latin typeface="Proxima Nova Rg" panose="02000506030000020004" pitchFamily="50" charset="0"/>
              </a:endParaRPr>
            </a:p>
          </p:txBody>
        </p:sp>
      </p:grpSp>
      <p:sp>
        <p:nvSpPr>
          <p:cNvPr id="64" name="CuadroTexto 63">
            <a:extLst>
              <a:ext uri="{FF2B5EF4-FFF2-40B4-BE49-F238E27FC236}">
                <a16:creationId xmlns="" xmlns:a16="http://schemas.microsoft.com/office/drawing/2014/main" id="{CCEF4EBB-3374-4261-A33B-2E8D853AE76F}"/>
              </a:ext>
            </a:extLst>
          </p:cNvPr>
          <p:cNvSpPr txBox="1"/>
          <p:nvPr/>
        </p:nvSpPr>
        <p:spPr>
          <a:xfrm>
            <a:off x="7088101" y="1353340"/>
            <a:ext cx="493494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>
              <a:defRPr/>
            </a:pPr>
            <a:r>
              <a:rPr lang="es-MX" dirty="0">
                <a:solidFill>
                  <a:schemeClr val="tx1"/>
                </a:solidFill>
                <a:latin typeface="Proxima Nova Rg" panose="02000506030000020004" pitchFamily="50" charset="0"/>
                <a:cs typeface="Arial" pitchFamily="34" charset="0"/>
              </a:rPr>
              <a:t>Una vez autorizado, debe presentarse el PTCI (año en curso) </a:t>
            </a:r>
            <a:r>
              <a:rPr lang="es-MX" b="1" dirty="0">
                <a:solidFill>
                  <a:schemeClr val="tx1"/>
                </a:solidFill>
                <a:latin typeface="Proxima Nova Rg" panose="02000506030000020004" pitchFamily="50" charset="0"/>
                <a:cs typeface="Arial" pitchFamily="34" charset="0"/>
              </a:rPr>
              <a:t>será en el mes de Enero a: </a:t>
            </a:r>
          </a:p>
          <a:p>
            <a:pPr marL="214313" lvl="1" indent="-214313" algn="ctr">
              <a:buFontTx/>
              <a:buChar char="-"/>
              <a:defRPr/>
            </a:pPr>
            <a:r>
              <a:rPr lang="es-MX" dirty="0">
                <a:solidFill>
                  <a:schemeClr val="tx1"/>
                </a:solidFill>
                <a:latin typeface="Proxima Nova Rg" panose="02000506030000020004" pitchFamily="50" charset="0"/>
                <a:cs typeface="Arial" pitchFamily="34" charset="0"/>
              </a:rPr>
              <a:t>CGIG (SEFIRC)</a:t>
            </a:r>
          </a:p>
          <a:p>
            <a:pPr marL="214313" lvl="1" indent="-214313" algn="ctr">
              <a:buFontTx/>
              <a:buChar char="-"/>
              <a:defRPr/>
            </a:pPr>
            <a:r>
              <a:rPr lang="es-MX" dirty="0">
                <a:solidFill>
                  <a:schemeClr val="tx1"/>
                </a:solidFill>
                <a:latin typeface="Proxima Nova Rg" panose="02000506030000020004" pitchFamily="50" charset="0"/>
                <a:cs typeface="Arial" pitchFamily="34" charset="0"/>
              </a:rPr>
              <a:t>COCODI</a:t>
            </a:r>
          </a:p>
        </p:txBody>
      </p:sp>
    </p:spTree>
    <p:extLst>
      <p:ext uri="{BB962C8B-B14F-4D97-AF65-F5344CB8AC3E}">
        <p14:creationId xmlns:p14="http://schemas.microsoft.com/office/powerpoint/2010/main" val="371922453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2">
            <a:extLst>
              <a:ext uri="{FF2B5EF4-FFF2-40B4-BE49-F238E27FC236}">
                <a16:creationId xmlns="" xmlns:a16="http://schemas.microsoft.com/office/drawing/2014/main" id="{DAE8915B-01B2-4D4E-8D00-335F756AA7EA}"/>
              </a:ext>
            </a:extLst>
          </p:cNvPr>
          <p:cNvGrpSpPr/>
          <p:nvPr/>
        </p:nvGrpSpPr>
        <p:grpSpPr>
          <a:xfrm>
            <a:off x="420303" y="1002890"/>
            <a:ext cx="11230923" cy="5161936"/>
            <a:chOff x="1656523" y="1354454"/>
            <a:chExt cx="5432003" cy="2437068"/>
          </a:xfrm>
        </p:grpSpPr>
        <p:grpSp>
          <p:nvGrpSpPr>
            <p:cNvPr id="2" name="Grupo 1"/>
            <p:cNvGrpSpPr/>
            <p:nvPr/>
          </p:nvGrpSpPr>
          <p:grpSpPr>
            <a:xfrm>
              <a:off x="1656523" y="1381761"/>
              <a:ext cx="5432003" cy="2409761"/>
              <a:chOff x="584470" y="1346365"/>
              <a:chExt cx="7402359" cy="2947832"/>
            </a:xfrm>
          </p:grpSpPr>
          <p:pic>
            <p:nvPicPr>
              <p:cNvPr id="8" name="Imagen 7"/>
              <p:cNvPicPr>
                <a:picLocks noChangeAspect="1"/>
              </p:cNvPicPr>
              <p:nvPr/>
            </p:nvPicPr>
            <p:blipFill rotWithShape="1">
              <a:blip r:embed="rId2"/>
              <a:srcRect l="1575" t="30814" r="22827" b="17361"/>
              <a:stretch/>
            </p:blipFill>
            <p:spPr>
              <a:xfrm>
                <a:off x="584470" y="1346365"/>
                <a:ext cx="7402359" cy="2947832"/>
              </a:xfrm>
              <a:prstGeom prst="rect">
                <a:avLst/>
              </a:prstGeom>
              <a:ln w="28575">
                <a:solidFill>
                  <a:schemeClr val="tx1"/>
                </a:solidFill>
              </a:ln>
            </p:spPr>
          </p:pic>
          <p:pic>
            <p:nvPicPr>
              <p:cNvPr id="17" name="Imagen 16">
                <a:extLst>
                  <a:ext uri="{FF2B5EF4-FFF2-40B4-BE49-F238E27FC236}">
                    <a16:creationId xmlns="" xmlns:a16="http://schemas.microsoft.com/office/drawing/2014/main" id="{0E0B3485-508C-8E3F-FC9C-7213FFBE4B6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1255" y="1464352"/>
                <a:ext cx="1440627" cy="41368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0" name="Rectángulo 9"/>
            <p:cNvSpPr/>
            <p:nvPr/>
          </p:nvSpPr>
          <p:spPr>
            <a:xfrm>
              <a:off x="5028748" y="1354454"/>
              <a:ext cx="199050" cy="392415"/>
            </a:xfrm>
            <a:prstGeom prst="rect">
              <a:avLst/>
            </a:prstGeom>
            <a:noFill/>
          </p:spPr>
          <p:txBody>
            <a:bodyPr wrap="square" lIns="68580" tIns="34290" rIns="68580" bIns="34290">
              <a:spAutoFit/>
            </a:bodyPr>
            <a:lstStyle/>
            <a:p>
              <a:pPr algn="ctr"/>
              <a:r>
                <a:rPr lang="es-ES" sz="2100" b="1" dirty="0">
                  <a:ln w="0"/>
                  <a:solidFill>
                    <a:schemeClr val="tx2">
                      <a:lumMod val="7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1</a:t>
              </a:r>
            </a:p>
          </p:txBody>
        </p:sp>
        <p:sp>
          <p:nvSpPr>
            <p:cNvPr id="12" name="Rectángulo 11"/>
            <p:cNvSpPr/>
            <p:nvPr/>
          </p:nvSpPr>
          <p:spPr>
            <a:xfrm>
              <a:off x="6810807" y="1632561"/>
              <a:ext cx="199050" cy="392415"/>
            </a:xfrm>
            <a:prstGeom prst="rect">
              <a:avLst/>
            </a:prstGeom>
            <a:noFill/>
          </p:spPr>
          <p:txBody>
            <a:bodyPr wrap="square" lIns="68580" tIns="34290" rIns="68580" bIns="34290">
              <a:spAutoFit/>
            </a:bodyPr>
            <a:lstStyle/>
            <a:p>
              <a:pPr algn="ctr"/>
              <a:r>
                <a:rPr lang="es-ES" sz="2100" b="1" dirty="0">
                  <a:ln w="0"/>
                  <a:solidFill>
                    <a:schemeClr val="tx2">
                      <a:lumMod val="7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2</a:t>
              </a:r>
            </a:p>
          </p:txBody>
        </p:sp>
        <p:sp>
          <p:nvSpPr>
            <p:cNvPr id="13" name="Rectángulo 12"/>
            <p:cNvSpPr/>
            <p:nvPr/>
          </p:nvSpPr>
          <p:spPr>
            <a:xfrm>
              <a:off x="6846906" y="1781411"/>
              <a:ext cx="199050" cy="392415"/>
            </a:xfrm>
            <a:prstGeom prst="rect">
              <a:avLst/>
            </a:prstGeom>
            <a:noFill/>
          </p:spPr>
          <p:txBody>
            <a:bodyPr wrap="square" lIns="68580" tIns="34290" rIns="68580" bIns="34290">
              <a:spAutoFit/>
            </a:bodyPr>
            <a:lstStyle/>
            <a:p>
              <a:pPr algn="ctr"/>
              <a:r>
                <a:rPr lang="es-ES" sz="2100" b="1" dirty="0">
                  <a:ln w="0"/>
                  <a:solidFill>
                    <a:schemeClr val="tx2">
                      <a:lumMod val="7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3</a:t>
              </a:r>
            </a:p>
          </p:txBody>
        </p:sp>
        <p:sp>
          <p:nvSpPr>
            <p:cNvPr id="14" name="Rectángulo 13"/>
            <p:cNvSpPr/>
            <p:nvPr/>
          </p:nvSpPr>
          <p:spPr>
            <a:xfrm>
              <a:off x="5144981" y="2057748"/>
              <a:ext cx="199050" cy="392415"/>
            </a:xfrm>
            <a:prstGeom prst="rect">
              <a:avLst/>
            </a:prstGeom>
            <a:noFill/>
          </p:spPr>
          <p:txBody>
            <a:bodyPr wrap="square" lIns="68580" tIns="34290" rIns="68580" bIns="34290">
              <a:spAutoFit/>
            </a:bodyPr>
            <a:lstStyle/>
            <a:p>
              <a:pPr algn="ctr"/>
              <a:r>
                <a:rPr lang="es-ES" sz="2100" b="1" dirty="0">
                  <a:ln w="0"/>
                  <a:solidFill>
                    <a:schemeClr val="tx2">
                      <a:lumMod val="7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4</a:t>
              </a:r>
            </a:p>
          </p:txBody>
        </p:sp>
        <p:sp>
          <p:nvSpPr>
            <p:cNvPr id="15" name="Rectángulo 14"/>
            <p:cNvSpPr/>
            <p:nvPr/>
          </p:nvSpPr>
          <p:spPr>
            <a:xfrm>
              <a:off x="2382414" y="2173826"/>
              <a:ext cx="199050" cy="392415"/>
            </a:xfrm>
            <a:prstGeom prst="rect">
              <a:avLst/>
            </a:prstGeom>
            <a:noFill/>
          </p:spPr>
          <p:txBody>
            <a:bodyPr wrap="square" lIns="68580" tIns="34290" rIns="68580" bIns="34290">
              <a:spAutoFit/>
            </a:bodyPr>
            <a:lstStyle/>
            <a:p>
              <a:pPr algn="ctr"/>
              <a:r>
                <a:rPr lang="es-ES" sz="2100" b="1" dirty="0">
                  <a:ln w="0"/>
                  <a:solidFill>
                    <a:schemeClr val="tx2">
                      <a:lumMod val="7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5</a:t>
              </a:r>
            </a:p>
          </p:txBody>
        </p:sp>
        <p:sp>
          <p:nvSpPr>
            <p:cNvPr id="16" name="Rectángulo 15"/>
            <p:cNvSpPr/>
            <p:nvPr/>
          </p:nvSpPr>
          <p:spPr>
            <a:xfrm>
              <a:off x="3678839" y="2436299"/>
              <a:ext cx="199050" cy="392415"/>
            </a:xfrm>
            <a:prstGeom prst="rect">
              <a:avLst/>
            </a:prstGeom>
            <a:noFill/>
          </p:spPr>
          <p:txBody>
            <a:bodyPr wrap="square" lIns="68580" tIns="34290" rIns="68580" bIns="34290">
              <a:spAutoFit/>
            </a:bodyPr>
            <a:lstStyle/>
            <a:p>
              <a:pPr algn="ctr"/>
              <a:r>
                <a:rPr lang="es-ES" sz="2100" b="1" dirty="0">
                  <a:ln w="0"/>
                  <a:solidFill>
                    <a:schemeClr val="tx2">
                      <a:lumMod val="7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7</a:t>
              </a:r>
            </a:p>
          </p:txBody>
        </p:sp>
        <p:sp>
          <p:nvSpPr>
            <p:cNvPr id="21" name="Rectángulo 20"/>
            <p:cNvSpPr/>
            <p:nvPr/>
          </p:nvSpPr>
          <p:spPr>
            <a:xfrm>
              <a:off x="2876082" y="2436299"/>
              <a:ext cx="199050" cy="392415"/>
            </a:xfrm>
            <a:prstGeom prst="rect">
              <a:avLst/>
            </a:prstGeom>
            <a:noFill/>
          </p:spPr>
          <p:txBody>
            <a:bodyPr wrap="square" lIns="68580" tIns="34290" rIns="68580" bIns="34290">
              <a:spAutoFit/>
            </a:bodyPr>
            <a:lstStyle/>
            <a:p>
              <a:pPr algn="ctr"/>
              <a:r>
                <a:rPr lang="es-ES" sz="2100" b="1" dirty="0">
                  <a:ln w="0"/>
                  <a:solidFill>
                    <a:schemeClr val="tx2">
                      <a:lumMod val="7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6</a:t>
              </a:r>
            </a:p>
          </p:txBody>
        </p:sp>
      </p:grpSp>
      <p:sp>
        <p:nvSpPr>
          <p:cNvPr id="18" name="CuadroTexto 17">
            <a:extLst>
              <a:ext uri="{FF2B5EF4-FFF2-40B4-BE49-F238E27FC236}">
                <a16:creationId xmlns="" xmlns:a16="http://schemas.microsoft.com/office/drawing/2014/main" id="{554D59B3-FAE3-4C14-9A28-348F880CFD61}"/>
              </a:ext>
            </a:extLst>
          </p:cNvPr>
          <p:cNvSpPr txBox="1"/>
          <p:nvPr/>
        </p:nvSpPr>
        <p:spPr>
          <a:xfrm>
            <a:off x="420303" y="204149"/>
            <a:ext cx="4999578" cy="590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07000"/>
              </a:lnSpc>
              <a:spcAft>
                <a:spcPts val="600"/>
              </a:spcAft>
            </a:pPr>
            <a:r>
              <a:rPr lang="es-MX" sz="3200" b="1" kern="1800" spc="-38" dirty="0">
                <a:latin typeface="Proxima Nova Th" panose="0200050603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Integración del PTCI</a:t>
            </a:r>
            <a:endParaRPr lang="es-MX" sz="2000" dirty="0">
              <a:latin typeface="Proxima Nova Th" panose="02000506030000020004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668616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="" xmlns:a16="http://schemas.microsoft.com/office/drawing/2014/main" id="{F6256B2F-A883-48A9-9049-B158AC8478A7}"/>
              </a:ext>
            </a:extLst>
          </p:cNvPr>
          <p:cNvGrpSpPr/>
          <p:nvPr/>
        </p:nvGrpSpPr>
        <p:grpSpPr>
          <a:xfrm>
            <a:off x="294967" y="1210014"/>
            <a:ext cx="11547987" cy="3435903"/>
            <a:chOff x="2781574" y="1637266"/>
            <a:chExt cx="6721325" cy="2214246"/>
          </a:xfrm>
        </p:grpSpPr>
        <p:pic>
          <p:nvPicPr>
            <p:cNvPr id="4" name="Imagen 3"/>
            <p:cNvPicPr>
              <a:picLocks noChangeAspect="1"/>
            </p:cNvPicPr>
            <p:nvPr/>
          </p:nvPicPr>
          <p:blipFill rotWithShape="1">
            <a:blip r:embed="rId2"/>
            <a:srcRect l="1174" t="44397" r="27164" b="14984"/>
            <a:stretch/>
          </p:blipFill>
          <p:spPr>
            <a:xfrm>
              <a:off x="2781574" y="1637266"/>
              <a:ext cx="6721325" cy="2214246"/>
            </a:xfrm>
            <a:prstGeom prst="rect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</p:pic>
        <p:sp>
          <p:nvSpPr>
            <p:cNvPr id="6" name="Rectángulo 5"/>
            <p:cNvSpPr/>
            <p:nvPr/>
          </p:nvSpPr>
          <p:spPr>
            <a:xfrm>
              <a:off x="5050003" y="2147782"/>
              <a:ext cx="216024" cy="392415"/>
            </a:xfrm>
            <a:prstGeom prst="rect">
              <a:avLst/>
            </a:prstGeom>
            <a:noFill/>
          </p:spPr>
          <p:txBody>
            <a:bodyPr wrap="square" lIns="68580" tIns="34290" rIns="68580" bIns="34290">
              <a:spAutoFit/>
            </a:bodyPr>
            <a:lstStyle/>
            <a:p>
              <a:pPr algn="ctr"/>
              <a:r>
                <a:rPr lang="es-ES" sz="2100" b="1" dirty="0">
                  <a:ln w="0"/>
                  <a:solidFill>
                    <a:schemeClr val="tx2">
                      <a:lumMod val="7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8</a:t>
              </a:r>
            </a:p>
          </p:txBody>
        </p:sp>
        <p:sp>
          <p:nvSpPr>
            <p:cNvPr id="7" name="Rectángulo 6"/>
            <p:cNvSpPr/>
            <p:nvPr/>
          </p:nvSpPr>
          <p:spPr>
            <a:xfrm>
              <a:off x="7191429" y="2796123"/>
              <a:ext cx="216024" cy="392415"/>
            </a:xfrm>
            <a:prstGeom prst="rect">
              <a:avLst/>
            </a:prstGeom>
            <a:noFill/>
          </p:spPr>
          <p:txBody>
            <a:bodyPr wrap="square" lIns="68580" tIns="34290" rIns="68580" bIns="34290">
              <a:spAutoFit/>
            </a:bodyPr>
            <a:lstStyle/>
            <a:p>
              <a:pPr algn="ctr"/>
              <a:r>
                <a:rPr lang="es-ES" sz="2100" b="1" dirty="0">
                  <a:ln w="0"/>
                  <a:solidFill>
                    <a:schemeClr val="tx2">
                      <a:lumMod val="7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9</a:t>
              </a:r>
            </a:p>
          </p:txBody>
        </p:sp>
        <p:sp>
          <p:nvSpPr>
            <p:cNvPr id="8" name="Rectángulo 7"/>
            <p:cNvSpPr/>
            <p:nvPr/>
          </p:nvSpPr>
          <p:spPr>
            <a:xfrm>
              <a:off x="3978913" y="3222938"/>
              <a:ext cx="431423" cy="392415"/>
            </a:xfrm>
            <a:prstGeom prst="rect">
              <a:avLst/>
            </a:prstGeom>
            <a:noFill/>
          </p:spPr>
          <p:txBody>
            <a:bodyPr wrap="square" lIns="68580" tIns="34290" rIns="68580" bIns="34290">
              <a:spAutoFit/>
            </a:bodyPr>
            <a:lstStyle/>
            <a:p>
              <a:pPr algn="ctr"/>
              <a:r>
                <a:rPr lang="es-ES" sz="2100" b="1" dirty="0">
                  <a:ln w="0"/>
                  <a:solidFill>
                    <a:schemeClr val="tx2">
                      <a:lumMod val="7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10</a:t>
              </a:r>
            </a:p>
          </p:txBody>
        </p:sp>
        <p:sp>
          <p:nvSpPr>
            <p:cNvPr id="12" name="Rectángulo 11"/>
            <p:cNvSpPr/>
            <p:nvPr/>
          </p:nvSpPr>
          <p:spPr>
            <a:xfrm>
              <a:off x="8415789" y="3229737"/>
              <a:ext cx="431423" cy="392415"/>
            </a:xfrm>
            <a:prstGeom prst="rect">
              <a:avLst/>
            </a:prstGeom>
            <a:noFill/>
          </p:spPr>
          <p:txBody>
            <a:bodyPr wrap="square" lIns="68580" tIns="34290" rIns="68580" bIns="34290">
              <a:spAutoFit/>
            </a:bodyPr>
            <a:lstStyle/>
            <a:p>
              <a:pPr algn="ctr"/>
              <a:r>
                <a:rPr lang="es-ES" sz="2100" b="1" dirty="0">
                  <a:ln w="0"/>
                  <a:solidFill>
                    <a:schemeClr val="tx2">
                      <a:lumMod val="7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11</a:t>
              </a:r>
            </a:p>
          </p:txBody>
        </p:sp>
      </p:grpSp>
      <p:sp>
        <p:nvSpPr>
          <p:cNvPr id="9" name="CuadroTexto 8">
            <a:extLst>
              <a:ext uri="{FF2B5EF4-FFF2-40B4-BE49-F238E27FC236}">
                <a16:creationId xmlns="" xmlns:a16="http://schemas.microsoft.com/office/drawing/2014/main" id="{B6C63F49-39A7-4757-B16C-FEADB664EEF4}"/>
              </a:ext>
            </a:extLst>
          </p:cNvPr>
          <p:cNvSpPr txBox="1"/>
          <p:nvPr/>
        </p:nvSpPr>
        <p:spPr>
          <a:xfrm>
            <a:off x="420303" y="204149"/>
            <a:ext cx="4999578" cy="590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07000"/>
              </a:lnSpc>
              <a:spcAft>
                <a:spcPts val="600"/>
              </a:spcAft>
            </a:pPr>
            <a:r>
              <a:rPr lang="es-MX" sz="3200" b="1" kern="1800" spc="-38" dirty="0">
                <a:latin typeface="Proxima Nova Th" panose="0200050603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Integración del PTCI</a:t>
            </a:r>
            <a:endParaRPr lang="es-MX" sz="2000" dirty="0">
              <a:latin typeface="Proxima Nova Th" panose="02000506030000020004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521211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="" xmlns:a16="http://schemas.microsoft.com/office/drawing/2014/main" id="{11582ABD-BDC0-479A-BC42-DF56E319D73E}"/>
              </a:ext>
            </a:extLst>
          </p:cNvPr>
          <p:cNvSpPr/>
          <p:nvPr/>
        </p:nvSpPr>
        <p:spPr>
          <a:xfrm>
            <a:off x="540775" y="1270176"/>
            <a:ext cx="11415251" cy="5014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07000"/>
              </a:lnSpc>
            </a:pPr>
            <a:r>
              <a:rPr lang="es-MX" sz="2000" kern="1800" spc="-38" dirty="0">
                <a:solidFill>
                  <a:srgbClr val="111111"/>
                </a:solidFill>
                <a:latin typeface="Proxima Nova Rg" panose="02000506030000020004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1.- Indicar el nombre de la dependencia a la que corresponde el programa</a:t>
            </a:r>
          </a:p>
          <a:p>
            <a:pPr algn="just" fontAlgn="base">
              <a:lnSpc>
                <a:spcPct val="107000"/>
              </a:lnSpc>
            </a:pPr>
            <a:r>
              <a:rPr lang="es-MX" sz="2000" kern="1800" spc="-38" dirty="0">
                <a:solidFill>
                  <a:srgbClr val="111111"/>
                </a:solidFill>
                <a:latin typeface="Proxima Nova Rg" panose="02000506030000020004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2.- Indicar la fecha en que se elaboro el programa anual de trabajo</a:t>
            </a:r>
          </a:p>
          <a:p>
            <a:pPr algn="just" fontAlgn="base">
              <a:lnSpc>
                <a:spcPct val="107000"/>
              </a:lnSpc>
            </a:pPr>
            <a:r>
              <a:rPr lang="es-MX" sz="2000" kern="1800" spc="-38" dirty="0">
                <a:solidFill>
                  <a:srgbClr val="111111"/>
                </a:solidFill>
                <a:latin typeface="Proxima Nova Rg" panose="02000506030000020004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3.-Indicar el periodo comprendido</a:t>
            </a:r>
          </a:p>
          <a:p>
            <a:pPr algn="just" fontAlgn="base">
              <a:lnSpc>
                <a:spcPct val="107000"/>
              </a:lnSpc>
            </a:pPr>
            <a:r>
              <a:rPr lang="es-MX" sz="2000" kern="1800" spc="-38" dirty="0">
                <a:solidFill>
                  <a:srgbClr val="111111"/>
                </a:solidFill>
                <a:latin typeface="Proxima Nova Rg" panose="02000506030000020004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4.-Indicar el año que se esta cursando.</a:t>
            </a:r>
          </a:p>
          <a:p>
            <a:pPr algn="just" fontAlgn="base">
              <a:lnSpc>
                <a:spcPct val="107000"/>
              </a:lnSpc>
            </a:pPr>
            <a:r>
              <a:rPr lang="es-MX" sz="2000" kern="1800" spc="-38" dirty="0">
                <a:solidFill>
                  <a:srgbClr val="111111"/>
                </a:solidFill>
                <a:latin typeface="Proxima Nova Rg" panose="02000506030000020004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5.-Acciones a implementar por componente (el formato indica una información base pero se pueden agregar las acciones que se consideren necesarias)</a:t>
            </a:r>
          </a:p>
          <a:p>
            <a:pPr algn="just" fontAlgn="base">
              <a:lnSpc>
                <a:spcPct val="107000"/>
              </a:lnSpc>
            </a:pPr>
            <a:r>
              <a:rPr lang="es-MX" sz="2000" kern="1800" spc="-38" dirty="0">
                <a:solidFill>
                  <a:srgbClr val="111111"/>
                </a:solidFill>
                <a:latin typeface="Proxima Nova Rg" panose="02000506030000020004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6.-Indique la nomenclatura del área/puesto responsable de realizar la acción </a:t>
            </a:r>
          </a:p>
          <a:p>
            <a:pPr algn="just" fontAlgn="base">
              <a:lnSpc>
                <a:spcPct val="107000"/>
              </a:lnSpc>
            </a:pPr>
            <a:r>
              <a:rPr lang="es-MX" sz="2000" kern="1800" spc="-38" dirty="0">
                <a:solidFill>
                  <a:srgbClr val="111111"/>
                </a:solidFill>
                <a:latin typeface="Proxima Nova Rg" panose="02000506030000020004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7.-Indique las fechas planeadas de cada una de actividades en el recuadro de la P (planeado) y una vez realizadas las actividades se procederá a rellenar el recuadro R (Indicar fecha real en la que se realizo la actividad)</a:t>
            </a:r>
          </a:p>
          <a:p>
            <a:pPr algn="just" fontAlgn="base">
              <a:lnSpc>
                <a:spcPct val="107000"/>
              </a:lnSpc>
            </a:pPr>
            <a:r>
              <a:rPr lang="es-MX" sz="2000" kern="1800" spc="-38" dirty="0">
                <a:solidFill>
                  <a:srgbClr val="111111"/>
                </a:solidFill>
                <a:latin typeface="Proxima Nova Rg" panose="02000506030000020004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8.- Indique el significado de las nomenclaturas de las áreas o puestos indicados en el apartado 6</a:t>
            </a:r>
          </a:p>
          <a:p>
            <a:pPr algn="just" fontAlgn="base">
              <a:lnSpc>
                <a:spcPct val="107000"/>
              </a:lnSpc>
            </a:pPr>
            <a:r>
              <a:rPr lang="es-MX" sz="2000" kern="1800" spc="-38" dirty="0">
                <a:solidFill>
                  <a:srgbClr val="111111"/>
                </a:solidFill>
                <a:latin typeface="Proxima Nova Rg" panose="02000506030000020004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9.- Nombre, puesto y firma del Titula de la dependencia o entidad.</a:t>
            </a:r>
          </a:p>
          <a:p>
            <a:pPr algn="just" fontAlgn="base">
              <a:lnSpc>
                <a:spcPct val="107000"/>
              </a:lnSpc>
            </a:pPr>
            <a:r>
              <a:rPr lang="es-MX" sz="2000" kern="1800" spc="-38" dirty="0">
                <a:solidFill>
                  <a:srgbClr val="111111"/>
                </a:solidFill>
                <a:latin typeface="Proxima Nova Rg" panose="02000506030000020004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10.- Nombre, puesto y firma del Coordinador de Control Interno.</a:t>
            </a:r>
          </a:p>
          <a:p>
            <a:pPr algn="just" fontAlgn="base">
              <a:lnSpc>
                <a:spcPct val="107000"/>
              </a:lnSpc>
            </a:pPr>
            <a:r>
              <a:rPr lang="es-MX" sz="2000" kern="1800" spc="-38" dirty="0">
                <a:solidFill>
                  <a:srgbClr val="111111"/>
                </a:solidFill>
                <a:latin typeface="Proxima Nova Rg" panose="02000506030000020004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11.- Nombre, puesto y firma del Enlace de Control Interno </a:t>
            </a:r>
          </a:p>
          <a:p>
            <a:pPr algn="just" fontAlgn="base">
              <a:lnSpc>
                <a:spcPct val="107000"/>
              </a:lnSpc>
            </a:pPr>
            <a:endParaRPr lang="es-MX" sz="2000" kern="1800" spc="-38" dirty="0">
              <a:solidFill>
                <a:srgbClr val="111111"/>
              </a:solidFill>
              <a:latin typeface="Proxima Nova Rg" panose="02000506030000020004" pitchFamily="50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="" xmlns:a16="http://schemas.microsoft.com/office/drawing/2014/main" id="{77DE264B-8A2A-44F3-94D4-89714113298E}"/>
              </a:ext>
            </a:extLst>
          </p:cNvPr>
          <p:cNvSpPr txBox="1"/>
          <p:nvPr/>
        </p:nvSpPr>
        <p:spPr>
          <a:xfrm>
            <a:off x="683467" y="573374"/>
            <a:ext cx="4999578" cy="590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07000"/>
              </a:lnSpc>
              <a:spcAft>
                <a:spcPts val="600"/>
              </a:spcAft>
            </a:pPr>
            <a:r>
              <a:rPr lang="es-MX" sz="3200" b="1" kern="1800" spc="-38" dirty="0">
                <a:latin typeface="Proxima Nova Th" panose="0200050603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Puntos del PTCI</a:t>
            </a:r>
            <a:endParaRPr lang="es-MX" sz="2000" dirty="0">
              <a:latin typeface="Proxima Nova Th" panose="02000506030000020004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159917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>
            <a:extLst>
              <a:ext uri="{FF2B5EF4-FFF2-40B4-BE49-F238E27FC236}">
                <a16:creationId xmlns="" xmlns:a16="http://schemas.microsoft.com/office/drawing/2014/main" id="{3D9C561A-1054-45DF-B53E-8F9FB1DFFB34}"/>
              </a:ext>
            </a:extLst>
          </p:cNvPr>
          <p:cNvSpPr txBox="1"/>
          <p:nvPr/>
        </p:nvSpPr>
        <p:spPr>
          <a:xfrm>
            <a:off x="851587" y="362844"/>
            <a:ext cx="7569742" cy="8679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MX" sz="2800" b="1" dirty="0">
                <a:latin typeface="Proxima Nova Th" panose="02000506030000020004" pitchFamily="2" charset="0"/>
              </a:rPr>
              <a:t>3. Programa de Trabajo de Administración de Riesgos (PTAR)</a:t>
            </a:r>
            <a:endParaRPr lang="es-ES" sz="2800" b="1" dirty="0">
              <a:latin typeface="Proxima Nova Th" panose="02000506030000020004" pitchFamily="2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="" xmlns:a16="http://schemas.microsoft.com/office/drawing/2014/main" id="{9F926F85-553F-4970-97F1-47C8DD914F93}"/>
              </a:ext>
            </a:extLst>
          </p:cNvPr>
          <p:cNvSpPr txBox="1"/>
          <p:nvPr/>
        </p:nvSpPr>
        <p:spPr>
          <a:xfrm>
            <a:off x="1415844" y="1446840"/>
            <a:ext cx="9940413" cy="101566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2000" b="1" dirty="0">
                <a:solidFill>
                  <a:schemeClr val="bg1"/>
                </a:solidFill>
                <a:latin typeface="Proxima Nova Rg" panose="02000506030000020004" pitchFamily="50" charset="0"/>
              </a:rPr>
              <a:t>“Establecimiento de acciones para implementar controles atendiendo los RIESGOS en el cumplimiento de los Objetivos Institucionales incluyendo los de Corrupción”</a:t>
            </a:r>
          </a:p>
          <a:p>
            <a:pPr algn="ctr"/>
            <a:endParaRPr lang="es-MX" sz="2000" b="1" dirty="0">
              <a:solidFill>
                <a:schemeClr val="bg1"/>
              </a:solidFill>
              <a:latin typeface="Proxima Nova Rg" panose="02000506030000020004" pitchFamily="50" charset="0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="" xmlns:a16="http://schemas.microsoft.com/office/drawing/2014/main" id="{2AD9DD94-38E6-4372-BF31-4916BDC5BE8C}"/>
              </a:ext>
            </a:extLst>
          </p:cNvPr>
          <p:cNvSpPr txBox="1"/>
          <p:nvPr/>
        </p:nvSpPr>
        <p:spPr>
          <a:xfrm>
            <a:off x="5501149" y="3118225"/>
            <a:ext cx="6179573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buClr>
                <a:schemeClr val="accent1"/>
              </a:buClr>
              <a:buFont typeface="Wingdings" panose="05000000000000000000" pitchFamily="2" charset="2"/>
              <a:buChar char="q"/>
              <a:defRPr/>
            </a:pPr>
            <a:r>
              <a:rPr lang="es-MX" sz="2400" dirty="0">
                <a:latin typeface="Proxima Nova Rg" panose="02000506030000020004" pitchFamily="50" charset="0"/>
              </a:rPr>
              <a:t>Anualmente.(Preferentemente en el último bimestre del año)</a:t>
            </a:r>
          </a:p>
          <a:p>
            <a:pPr marL="457200" indent="-457200" algn="just">
              <a:buClr>
                <a:schemeClr val="accent1"/>
              </a:buClr>
              <a:buFont typeface="Wingdings" panose="05000000000000000000" pitchFamily="2" charset="2"/>
              <a:buChar char="q"/>
              <a:defRPr/>
            </a:pPr>
            <a:r>
              <a:rPr lang="es-MX" sz="2400" dirty="0">
                <a:latin typeface="Proxima Nova Rg" panose="02000506030000020004" pitchFamily="50" charset="0"/>
              </a:rPr>
              <a:t>Con base los objetivos </a:t>
            </a:r>
          </a:p>
          <a:p>
            <a:pPr marL="457200" indent="-457200" algn="just">
              <a:buClr>
                <a:schemeClr val="accent1"/>
              </a:buClr>
              <a:buFont typeface="Wingdings" panose="05000000000000000000" pitchFamily="2" charset="2"/>
              <a:buChar char="q"/>
              <a:defRPr/>
            </a:pPr>
            <a:r>
              <a:rPr lang="es-MX" sz="2400" dirty="0">
                <a:latin typeface="Proxima Nova Rg" panose="02000506030000020004" pitchFamily="50" charset="0"/>
              </a:rPr>
              <a:t>Con base a la metodología MARI</a:t>
            </a:r>
          </a:p>
          <a:p>
            <a:pPr marL="457200" indent="-457200" algn="just">
              <a:buClr>
                <a:schemeClr val="accent1"/>
              </a:buClr>
              <a:buFont typeface="Wingdings" panose="05000000000000000000" pitchFamily="2" charset="2"/>
              <a:buChar char="q"/>
              <a:defRPr/>
            </a:pPr>
            <a:r>
              <a:rPr lang="es-MX" sz="2400" dirty="0">
                <a:latin typeface="Proxima Nova Rg" panose="02000506030000020004" pitchFamily="50" charset="0"/>
              </a:rPr>
              <a:t>Se realiza por los involucrados</a:t>
            </a:r>
          </a:p>
          <a:p>
            <a:pPr marL="457200" indent="-457200" algn="just">
              <a:buClr>
                <a:schemeClr val="accent1"/>
              </a:buClr>
              <a:buFont typeface="Wingdings" panose="05000000000000000000" pitchFamily="2" charset="2"/>
              <a:buChar char="q"/>
              <a:defRPr/>
            </a:pPr>
            <a:r>
              <a:rPr lang="es-MX" sz="2400" dirty="0">
                <a:latin typeface="Proxima Nova Rg" panose="02000506030000020004" pitchFamily="50" charset="0"/>
              </a:rPr>
              <a:t>Deriva del análisis y mapa de Riesgos.</a:t>
            </a:r>
          </a:p>
          <a:p>
            <a:pPr marL="342900" indent="-342900" algn="just">
              <a:buClr>
                <a:schemeClr val="accent1"/>
              </a:buClr>
              <a:buFont typeface="Wingdings" panose="05000000000000000000" pitchFamily="2" charset="2"/>
              <a:buChar char="q"/>
              <a:defRPr/>
            </a:pPr>
            <a:endParaRPr lang="es-MX" sz="2400" dirty="0">
              <a:latin typeface="Proxima Nova Rg" panose="02000506030000020004" pitchFamily="50" charset="0"/>
            </a:endParaRPr>
          </a:p>
          <a:p>
            <a:pPr marL="457200" indent="-457200" algn="just">
              <a:buClr>
                <a:schemeClr val="accent1"/>
              </a:buClr>
              <a:buFont typeface="Wingdings" panose="05000000000000000000" pitchFamily="2" charset="2"/>
              <a:buChar char="q"/>
              <a:defRPr/>
            </a:pPr>
            <a:endParaRPr lang="es-MX" sz="2400" dirty="0">
              <a:latin typeface="Proxima Nova Rg" panose="02000506030000020004" pitchFamily="50" charset="0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="" xmlns:a16="http://schemas.microsoft.com/office/drawing/2014/main" id="{7C044094-A9FF-48C5-BB4F-2A0F271AAAF3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0" y="210707"/>
            <a:ext cx="919241" cy="1020067"/>
          </a:xfrm>
          <a:prstGeom prst="rect">
            <a:avLst/>
          </a:prstGeom>
        </p:spPr>
      </p:pic>
      <p:graphicFrame>
        <p:nvGraphicFramePr>
          <p:cNvPr id="13" name="Chart 10">
            <a:extLst>
              <a:ext uri="{FF2B5EF4-FFF2-40B4-BE49-F238E27FC236}">
                <a16:creationId xmlns="" xmlns:a16="http://schemas.microsoft.com/office/drawing/2014/main" id="{A299FCBA-2F7C-40EA-8A64-B5BF04AB2B6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82319825"/>
              </p:ext>
            </p:extLst>
          </p:nvPr>
        </p:nvGraphicFramePr>
        <p:xfrm>
          <a:off x="1415845" y="2898551"/>
          <a:ext cx="3603147" cy="29938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="" xmlns:a16="http://schemas.microsoft.com/office/drawing/2014/main" id="{3867B6E1-C290-4173-BD00-6B0FA96591CE}"/>
              </a:ext>
            </a:extLst>
          </p:cNvPr>
          <p:cNvSpPr txBox="1"/>
          <p:nvPr/>
        </p:nvSpPr>
        <p:spPr>
          <a:xfrm>
            <a:off x="692029" y="6359341"/>
            <a:ext cx="10545096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s-MX" dirty="0">
                <a:hlinkClick r:id="rId5"/>
              </a:rPr>
              <a:t>https://www.sefircoahuila.gob.mx/servidores-publicos/control-interno/</a:t>
            </a:r>
            <a:r>
              <a:rPr lang="es-MX" dirty="0"/>
              <a:t>   GUIA MARI</a:t>
            </a:r>
          </a:p>
        </p:txBody>
      </p:sp>
    </p:spTree>
    <p:extLst>
      <p:ext uri="{BB962C8B-B14F-4D97-AF65-F5344CB8AC3E}">
        <p14:creationId xmlns:p14="http://schemas.microsoft.com/office/powerpoint/2010/main" val="387175436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594546" y="4461116"/>
            <a:ext cx="10642579" cy="20505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07000"/>
              </a:lnSpc>
            </a:pPr>
            <a:r>
              <a:rPr lang="es-MX" sz="2000" kern="1800" spc="-38" dirty="0">
                <a:solidFill>
                  <a:srgbClr val="111111"/>
                </a:solidFill>
                <a:latin typeface="Proxima Nova Rg" panose="02000506030000020004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El Coordinador de Control Interno deberá presentarlo dentro de los </a:t>
            </a:r>
            <a:r>
              <a:rPr lang="es-MX" sz="2000" b="1" u="sng" kern="1800" spc="-38" dirty="0">
                <a:latin typeface="Proxima Nova Rg" panose="02000506030000020004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15 días hábiles </a:t>
            </a:r>
            <a:r>
              <a:rPr lang="es-MX" sz="2000" kern="1800" spc="-38" dirty="0">
                <a:solidFill>
                  <a:srgbClr val="111111"/>
                </a:solidFill>
                <a:latin typeface="Proxima Nova Rg" panose="02000506030000020004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posteriores al cierre del trimestre a:</a:t>
            </a:r>
          </a:p>
          <a:p>
            <a:pPr marL="285750" indent="-285750" algn="just" fontAlgn="base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es-MX" sz="2000" kern="1800" spc="-38" dirty="0">
                <a:solidFill>
                  <a:srgbClr val="111111"/>
                </a:solidFill>
                <a:latin typeface="Proxima Nova Rg" panose="02000506030000020004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CGIG de la SEFIRC</a:t>
            </a:r>
          </a:p>
          <a:p>
            <a:pPr marL="285750" indent="-285750" algn="just" fontAlgn="base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es-MX" sz="2000" kern="1800" spc="-38" dirty="0">
                <a:solidFill>
                  <a:srgbClr val="111111"/>
                </a:solidFill>
                <a:latin typeface="Proxima Nova Rg" panose="02000506030000020004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Titular del OIC </a:t>
            </a:r>
          </a:p>
          <a:p>
            <a:pPr marL="285750" indent="-285750" algn="just" fontAlgn="base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es-MX" sz="2000" kern="1800" spc="-38" dirty="0">
                <a:solidFill>
                  <a:srgbClr val="111111"/>
                </a:solidFill>
                <a:latin typeface="Proxima Nova Rg" panose="02000506030000020004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Al comité u Órgano de Gobierno en la sesión  ordinaria posterior al cierre del trimestre.</a:t>
            </a:r>
          </a:p>
          <a:p>
            <a:pPr algn="just" fontAlgn="base">
              <a:lnSpc>
                <a:spcPct val="107000"/>
              </a:lnSpc>
            </a:pPr>
            <a:endParaRPr lang="es-MX" sz="2000" kern="1800" spc="-38" dirty="0">
              <a:solidFill>
                <a:srgbClr val="111111"/>
              </a:solidFill>
              <a:latin typeface="Proxima Nova Rg" panose="02000506030000020004" pitchFamily="50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Diagrama 9"/>
          <p:cNvGraphicFramePr/>
          <p:nvPr>
            <p:extLst>
              <p:ext uri="{D42A27DB-BD31-4B8C-83A1-F6EECF244321}">
                <p14:modId xmlns:p14="http://schemas.microsoft.com/office/powerpoint/2010/main" val="2911664174"/>
              </p:ext>
            </p:extLst>
          </p:nvPr>
        </p:nvGraphicFramePr>
        <p:xfrm>
          <a:off x="919241" y="1655074"/>
          <a:ext cx="10282251" cy="25136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CuadroTexto 5">
            <a:extLst>
              <a:ext uri="{FF2B5EF4-FFF2-40B4-BE49-F238E27FC236}">
                <a16:creationId xmlns="" xmlns:a16="http://schemas.microsoft.com/office/drawing/2014/main" id="{A07B88B1-0A58-4503-B2D3-81369D84D027}"/>
              </a:ext>
            </a:extLst>
          </p:cNvPr>
          <p:cNvSpPr txBox="1"/>
          <p:nvPr/>
        </p:nvSpPr>
        <p:spPr>
          <a:xfrm>
            <a:off x="919241" y="256050"/>
            <a:ext cx="7411662" cy="11179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07000"/>
              </a:lnSpc>
              <a:spcAft>
                <a:spcPts val="600"/>
              </a:spcAft>
            </a:pPr>
            <a:r>
              <a:rPr lang="es-MX" sz="3200" b="1" kern="1800" spc="-38" dirty="0">
                <a:latin typeface="Proxima Nova Th" panose="0200050603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 Reporte de Avance Trimestral                    (RAT)</a:t>
            </a:r>
            <a:endParaRPr lang="es-MX" sz="2000" dirty="0">
              <a:latin typeface="Proxima Nova Th" panose="02000506030000020004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67E646B4-D15E-42E6-BF0C-7CAD5C74BE50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0" y="210707"/>
            <a:ext cx="919241" cy="1020067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="" xmlns:a16="http://schemas.microsoft.com/office/drawing/2014/main" id="{F9255999-301A-4995-A8B1-7FF057E216D3}"/>
              </a:ext>
            </a:extLst>
          </p:cNvPr>
          <p:cNvSpPr txBox="1"/>
          <p:nvPr/>
        </p:nvSpPr>
        <p:spPr>
          <a:xfrm>
            <a:off x="820365" y="6423509"/>
            <a:ext cx="10545096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s-MX" dirty="0">
                <a:hlinkClick r:id="rId9"/>
              </a:rPr>
              <a:t>https://www.sefircoahuila.gob.mx/servidores-publicos/control-interno/</a:t>
            </a:r>
            <a:r>
              <a:rPr lang="es-MX" dirty="0"/>
              <a:t>   GUIA PARA LA IMPLEMENTACIÓN</a:t>
            </a:r>
          </a:p>
        </p:txBody>
      </p:sp>
    </p:spTree>
    <p:extLst>
      <p:ext uri="{BB962C8B-B14F-4D97-AF65-F5344CB8AC3E}">
        <p14:creationId xmlns:p14="http://schemas.microsoft.com/office/powerpoint/2010/main" val="216426811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C63F0D0B-D72A-4754-83E6-2CFAAEB18F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25" t="31103" r="64282" b="19985"/>
          <a:stretch/>
        </p:blipFill>
        <p:spPr>
          <a:xfrm>
            <a:off x="195607" y="208547"/>
            <a:ext cx="7392044" cy="5840618"/>
          </a:xfrm>
          <a:prstGeom prst="rect">
            <a:avLst/>
          </a:prstGeom>
        </p:spPr>
      </p:pic>
      <p:sp>
        <p:nvSpPr>
          <p:cNvPr id="16" name="CuadroTexto 15">
            <a:extLst>
              <a:ext uri="{FF2B5EF4-FFF2-40B4-BE49-F238E27FC236}">
                <a16:creationId xmlns="" xmlns:a16="http://schemas.microsoft.com/office/drawing/2014/main" id="{219B8530-97A4-4EDC-8FD7-EC51492BED2E}"/>
              </a:ext>
            </a:extLst>
          </p:cNvPr>
          <p:cNvSpPr txBox="1"/>
          <p:nvPr/>
        </p:nvSpPr>
        <p:spPr>
          <a:xfrm>
            <a:off x="7684170" y="1902253"/>
            <a:ext cx="4789306" cy="13336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lnSpc>
                <a:spcPct val="107000"/>
              </a:lnSpc>
              <a:spcAft>
                <a:spcPts val="600"/>
              </a:spcAft>
            </a:pPr>
            <a:r>
              <a:rPr lang="es-MX" sz="2400" b="1" kern="1800" spc="-38" dirty="0">
                <a:latin typeface="Proxima Nova Th" panose="0200050603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CONTENIDO</a:t>
            </a:r>
          </a:p>
          <a:p>
            <a:pPr algn="ctr" fontAlgn="base">
              <a:lnSpc>
                <a:spcPct val="107000"/>
              </a:lnSpc>
              <a:spcAft>
                <a:spcPts val="600"/>
              </a:spcAft>
            </a:pPr>
            <a:r>
              <a:rPr lang="es-MX" sz="2400" b="1" kern="1800" spc="-38" dirty="0">
                <a:latin typeface="Proxima Nova Th" panose="0200050603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Reporte de Avance Trimestral   (RAT) </a:t>
            </a:r>
            <a:r>
              <a:rPr lang="es-MX" sz="2400" b="1" kern="1800" spc="-38" dirty="0">
                <a:latin typeface="Proxima Nova Th" panose="0200050603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Control Interno</a:t>
            </a:r>
            <a:endParaRPr lang="es-MX" sz="1600" dirty="0">
              <a:latin typeface="Proxima Nova Th" panose="02000506030000020004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454103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2A6386D5-AADF-4F0A-AC56-F4631E78E4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39" t="44208" r="64655" b="24432"/>
          <a:stretch/>
        </p:blipFill>
        <p:spPr>
          <a:xfrm>
            <a:off x="1443790" y="1532955"/>
            <a:ext cx="8855242" cy="4659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8392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="" xmlns:a16="http://schemas.microsoft.com/office/drawing/2014/main" id="{8DA7405A-BB35-432D-AD25-8493F74C2949}"/>
              </a:ext>
            </a:extLst>
          </p:cNvPr>
          <p:cNvSpPr txBox="1"/>
          <p:nvPr/>
        </p:nvSpPr>
        <p:spPr>
          <a:xfrm>
            <a:off x="527198" y="5601652"/>
            <a:ext cx="891171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2000" i="1" dirty="0">
                <a:latin typeface="Proxima Nova Rg" panose="02000506030000020004" pitchFamily="50" charset="0"/>
              </a:rPr>
              <a:t>Nota: solo por detrás de Tamaulipas (62.9) y Yucatán (61.5)7</a:t>
            </a:r>
          </a:p>
          <a:p>
            <a:r>
              <a:rPr lang="es-MX" sz="2000" i="1" dirty="0">
                <a:latin typeface="Proxima Nova Rg" panose="02000506030000020004" pitchFamily="50" charset="0"/>
              </a:rPr>
              <a:t>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="" xmlns:a16="http://schemas.microsoft.com/office/drawing/2014/main" id="{5EC9828B-B68C-43A9-8C63-16CCFC7DC66D}"/>
              </a:ext>
            </a:extLst>
          </p:cNvPr>
          <p:cNvSpPr txBox="1"/>
          <p:nvPr/>
        </p:nvSpPr>
        <p:spPr>
          <a:xfrm>
            <a:off x="3056597" y="3115044"/>
            <a:ext cx="6098458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2000" b="1" dirty="0">
                <a:latin typeface="Proxima Nova Rg" panose="02000506030000020004" pitchFamily="50" charset="0"/>
              </a:rPr>
              <a:t>COAHUILA</a:t>
            </a:r>
          </a:p>
          <a:p>
            <a:r>
              <a:rPr lang="es-MX" sz="2000" b="1" dirty="0">
                <a:latin typeface="Proxima Nova Rg" panose="02000506030000020004" pitchFamily="50" charset="0"/>
              </a:rPr>
              <a:t>58.5 </a:t>
            </a:r>
          </a:p>
          <a:p>
            <a:r>
              <a:rPr lang="es-MX" sz="1600" b="1" dirty="0">
                <a:latin typeface="Proxima Nova Rg" panose="02000506030000020004" pitchFamily="50" charset="0"/>
              </a:rPr>
              <a:t>TERCERO MÁS ALTO DEL PAÍS</a:t>
            </a:r>
          </a:p>
          <a:p>
            <a:r>
              <a:rPr lang="es-MX" sz="3200" b="1" dirty="0">
                <a:latin typeface="Proxima Nova Rg" panose="02000506030000020004" pitchFamily="50" charset="0"/>
              </a:rPr>
              <a:t>2023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85E60E2E-0650-41B0-8A87-AE0CD07BF2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134" t="36598" r="17276" b="12418"/>
          <a:stretch/>
        </p:blipFill>
        <p:spPr>
          <a:xfrm>
            <a:off x="5132433" y="1256347"/>
            <a:ext cx="6759362" cy="4345305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="" xmlns:a16="http://schemas.microsoft.com/office/drawing/2014/main" id="{2FDDF6AF-6505-4A63-9D3C-B5FEC98382A5}"/>
              </a:ext>
            </a:extLst>
          </p:cNvPr>
          <p:cNvSpPr txBox="1"/>
          <p:nvPr/>
        </p:nvSpPr>
        <p:spPr>
          <a:xfrm>
            <a:off x="331227" y="219998"/>
            <a:ext cx="64008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3200" b="1" dirty="0">
                <a:latin typeface="Proxima Nova Rg" panose="02000506030000020004" pitchFamily="50" charset="0"/>
              </a:rPr>
              <a:t>Percepción de confianza en el gobierno del estado </a:t>
            </a:r>
            <a:endParaRPr lang="es-MX" sz="3200" b="1" dirty="0"/>
          </a:p>
        </p:txBody>
      </p:sp>
      <p:pic>
        <p:nvPicPr>
          <p:cNvPr id="14" name="Imagen 13">
            <a:extLst>
              <a:ext uri="{FF2B5EF4-FFF2-40B4-BE49-F238E27FC236}">
                <a16:creationId xmlns="" xmlns:a16="http://schemas.microsoft.com/office/drawing/2014/main" id="{DFBDC890-54C8-4E92-9C9C-725F2ACDDB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7349" y="3038171"/>
            <a:ext cx="1548698" cy="1611911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="" xmlns:a16="http://schemas.microsoft.com/office/drawing/2014/main" id="{66060809-AD84-43E8-A67D-0E558BA5544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34" t="35824" r="19733" b="39942"/>
          <a:stretch/>
        </p:blipFill>
        <p:spPr>
          <a:xfrm>
            <a:off x="368096" y="1393490"/>
            <a:ext cx="4614959" cy="1039277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="" xmlns:a16="http://schemas.microsoft.com/office/drawing/2014/main" id="{741DA9C4-3E4F-45FD-AFA0-A2AABDA93E9D}"/>
              </a:ext>
            </a:extLst>
          </p:cNvPr>
          <p:cNvSpPr txBox="1"/>
          <p:nvPr/>
        </p:nvSpPr>
        <p:spPr>
          <a:xfrm>
            <a:off x="2414380" y="6364067"/>
            <a:ext cx="7024532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s-MX" sz="2400" b="1" dirty="0">
                <a:solidFill>
                  <a:srgbClr val="0563C1"/>
                </a:solidFill>
                <a:hlinkClick r:id="rId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https://www.inegi.org.mx/programas/encig/2023</a:t>
            </a:r>
            <a:r>
              <a:rPr lang="es-MX" sz="2400" b="1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/</a:t>
            </a:r>
            <a:r>
              <a:rPr lang="es-MX" sz="2400" b="1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6801159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" name="Imagen 7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1" b="77085"/>
          <a:stretch/>
        </p:blipFill>
        <p:spPr bwMode="auto">
          <a:xfrm>
            <a:off x="59016" y="1233315"/>
            <a:ext cx="11641494" cy="439136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ectangle 56"/>
          <p:cNvSpPr>
            <a:spLocks noChangeArrowheads="1"/>
          </p:cNvSpPr>
          <p:nvPr/>
        </p:nvSpPr>
        <p:spPr bwMode="auto">
          <a:xfrm>
            <a:off x="1524001" y="7826783"/>
            <a:ext cx="13856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 sz="1350"/>
          </a:p>
        </p:txBody>
      </p:sp>
    </p:spTree>
    <p:extLst>
      <p:ext uri="{BB962C8B-B14F-4D97-AF65-F5344CB8AC3E}">
        <p14:creationId xmlns:p14="http://schemas.microsoft.com/office/powerpoint/2010/main" val="189800122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2"/>
          <p:cNvGrpSpPr/>
          <p:nvPr/>
        </p:nvGrpSpPr>
        <p:grpSpPr>
          <a:xfrm>
            <a:off x="286623" y="818147"/>
            <a:ext cx="11618753" cy="4892841"/>
            <a:chOff x="201706" y="618739"/>
            <a:chExt cx="6391835" cy="3539104"/>
          </a:xfrm>
        </p:grpSpPr>
        <p:pic>
          <p:nvPicPr>
            <p:cNvPr id="2049" name="Imagen 75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037" b="53909"/>
            <a:stretch/>
          </p:blipFill>
          <p:spPr bwMode="auto">
            <a:xfrm>
              <a:off x="201706" y="1167201"/>
              <a:ext cx="6391835" cy="299064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Rectangle 28"/>
            <p:cNvSpPr>
              <a:spLocks noChangeArrowheads="1"/>
            </p:cNvSpPr>
            <p:nvPr/>
          </p:nvSpPr>
          <p:spPr bwMode="auto">
            <a:xfrm>
              <a:off x="1524001" y="832543"/>
              <a:ext cx="80952" cy="3923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68580" tIns="34290" rIns="68580" bIns="34290" numCol="1" anchor="ctr" anchorCtr="0" compatLnSpc="1">
              <a:prstTxWarp prst="textNoShape">
                <a:avLst/>
              </a:prstTxWarp>
              <a:spAutoFit/>
            </a:bodyPr>
            <a:lstStyle/>
            <a:p>
              <a:endParaRPr lang="es-MX" sz="2800"/>
            </a:p>
          </p:txBody>
        </p:sp>
        <p:sp>
          <p:nvSpPr>
            <p:cNvPr id="29" name="Rectangle 55"/>
            <p:cNvSpPr>
              <a:spLocks noChangeArrowheads="1"/>
            </p:cNvSpPr>
            <p:nvPr/>
          </p:nvSpPr>
          <p:spPr bwMode="auto">
            <a:xfrm>
              <a:off x="4860000" y="618739"/>
              <a:ext cx="176679" cy="3923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68580" tIns="34290" rIns="68580" bIns="3429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_tradnl" altLang="es-MX" sz="1400">
                <a:latin typeface="Proxima Nova Rg" panose="02000506030000020004" pitchFamily="50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s-ES_tradnl" altLang="es-MX" sz="1400">
                  <a:latin typeface="Proxima Nova Rg" panose="02000506030000020004" pitchFamily="50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endParaRPr lang="es-ES_tradnl" altLang="es-MX" sz="3200">
                <a:latin typeface="Proxima Nova Rg" panose="02000506030000020004" pitchFamily="50" charset="0"/>
              </a:endParaRPr>
            </a:p>
          </p:txBody>
        </p:sp>
      </p:grpSp>
      <p:sp>
        <p:nvSpPr>
          <p:cNvPr id="30" name="Rectangle 56"/>
          <p:cNvSpPr>
            <a:spLocks noChangeArrowheads="1"/>
          </p:cNvSpPr>
          <p:nvPr/>
        </p:nvSpPr>
        <p:spPr bwMode="auto">
          <a:xfrm>
            <a:off x="1524001" y="7826783"/>
            <a:ext cx="13856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 sz="1350"/>
          </a:p>
        </p:txBody>
      </p:sp>
    </p:spTree>
    <p:extLst>
      <p:ext uri="{BB962C8B-B14F-4D97-AF65-F5344CB8AC3E}">
        <p14:creationId xmlns:p14="http://schemas.microsoft.com/office/powerpoint/2010/main" val="45503028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Imagen 7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55" b="29358"/>
          <a:stretch/>
        </p:blipFill>
        <p:spPr bwMode="auto">
          <a:xfrm>
            <a:off x="408345" y="1388906"/>
            <a:ext cx="11209562" cy="443615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ctangle 28"/>
          <p:cNvSpPr>
            <a:spLocks noChangeArrowheads="1"/>
          </p:cNvSpPr>
          <p:nvPr/>
        </p:nvSpPr>
        <p:spPr bwMode="auto">
          <a:xfrm>
            <a:off x="1524001" y="890202"/>
            <a:ext cx="13856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 sz="1350"/>
          </a:p>
        </p:txBody>
      </p:sp>
      <p:sp>
        <p:nvSpPr>
          <p:cNvPr id="29" name="Rectangle 55"/>
          <p:cNvSpPr>
            <a:spLocks noChangeArrowheads="1"/>
          </p:cNvSpPr>
          <p:nvPr/>
        </p:nvSpPr>
        <p:spPr bwMode="auto">
          <a:xfrm>
            <a:off x="6013126" y="1032939"/>
            <a:ext cx="184917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s-ES_tradnl" altLang="es-MX" sz="75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_tradnl" altLang="es-MX" sz="75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es-ES_tradnl" altLang="es-MX" sz="1350">
              <a:latin typeface="Arial" panose="020B0604020202020204" pitchFamily="34" charset="0"/>
            </a:endParaRPr>
          </a:p>
        </p:txBody>
      </p:sp>
      <p:sp>
        <p:nvSpPr>
          <p:cNvPr id="30" name="Rectangle 56"/>
          <p:cNvSpPr>
            <a:spLocks noChangeArrowheads="1"/>
          </p:cNvSpPr>
          <p:nvPr/>
        </p:nvSpPr>
        <p:spPr bwMode="auto">
          <a:xfrm>
            <a:off x="1524001" y="7826783"/>
            <a:ext cx="13856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 sz="1350"/>
          </a:p>
        </p:txBody>
      </p:sp>
    </p:spTree>
    <p:extLst>
      <p:ext uri="{BB962C8B-B14F-4D97-AF65-F5344CB8AC3E}">
        <p14:creationId xmlns:p14="http://schemas.microsoft.com/office/powerpoint/2010/main" val="132776897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Imagen 7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37" r="12074" b="1"/>
          <a:stretch/>
        </p:blipFill>
        <p:spPr bwMode="auto">
          <a:xfrm>
            <a:off x="956054" y="1194790"/>
            <a:ext cx="10380329" cy="506993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ctangle 28"/>
          <p:cNvSpPr>
            <a:spLocks noChangeArrowheads="1"/>
          </p:cNvSpPr>
          <p:nvPr/>
        </p:nvSpPr>
        <p:spPr bwMode="auto">
          <a:xfrm>
            <a:off x="1524001" y="890202"/>
            <a:ext cx="13856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 sz="1350"/>
          </a:p>
        </p:txBody>
      </p:sp>
      <p:sp>
        <p:nvSpPr>
          <p:cNvPr id="29" name="Rectangle 55"/>
          <p:cNvSpPr>
            <a:spLocks noChangeArrowheads="1"/>
          </p:cNvSpPr>
          <p:nvPr/>
        </p:nvSpPr>
        <p:spPr bwMode="auto">
          <a:xfrm>
            <a:off x="6009920" y="1006277"/>
            <a:ext cx="272598" cy="377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s-ES_tradnl" altLang="es-MX" sz="1000">
              <a:latin typeface="Proxima Nova Rg" panose="02000506030000020004" pitchFamily="50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_tradnl" altLang="es-MX" sz="1000">
                <a:latin typeface="Proxima Nova Rg" panose="02000506030000020004" pitchFamily="50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es-ES_tradnl" altLang="es-MX">
              <a:latin typeface="Proxima Nova Rg" panose="02000506030000020004" pitchFamily="50" charset="0"/>
            </a:endParaRPr>
          </a:p>
        </p:txBody>
      </p:sp>
      <p:sp>
        <p:nvSpPr>
          <p:cNvPr id="30" name="Rectangle 56"/>
          <p:cNvSpPr>
            <a:spLocks noChangeArrowheads="1"/>
          </p:cNvSpPr>
          <p:nvPr/>
        </p:nvSpPr>
        <p:spPr bwMode="auto">
          <a:xfrm>
            <a:off x="1524001" y="7826783"/>
            <a:ext cx="13856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 sz="1350"/>
          </a:p>
        </p:txBody>
      </p:sp>
    </p:spTree>
    <p:extLst>
      <p:ext uri="{BB962C8B-B14F-4D97-AF65-F5344CB8AC3E}">
        <p14:creationId xmlns:p14="http://schemas.microsoft.com/office/powerpoint/2010/main" val="300263731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="" xmlns:a16="http://schemas.microsoft.com/office/drawing/2014/main" id="{B346AF5A-4A04-495F-B461-DE1F9EC1C5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50" t="30642" r="52161" b="14427"/>
          <a:stretch/>
        </p:blipFill>
        <p:spPr>
          <a:xfrm>
            <a:off x="390832" y="292803"/>
            <a:ext cx="7101349" cy="5633592"/>
          </a:xfrm>
          <a:prstGeom prst="rect">
            <a:avLst/>
          </a:prstGeom>
        </p:spPr>
      </p:pic>
      <p:sp>
        <p:nvSpPr>
          <p:cNvPr id="16" name="Oval 43"/>
          <p:cNvSpPr>
            <a:spLocks noChangeArrowheads="1"/>
          </p:cNvSpPr>
          <p:nvPr/>
        </p:nvSpPr>
        <p:spPr bwMode="auto">
          <a:xfrm>
            <a:off x="2344738" y="11580813"/>
            <a:ext cx="320675" cy="190500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MX" sz="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21</a:t>
            </a:r>
            <a:endParaRPr kumimoji="0" lang="es-ES" altLang="es-MX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7" name="Oval 44"/>
          <p:cNvSpPr>
            <a:spLocks noChangeArrowheads="1"/>
          </p:cNvSpPr>
          <p:nvPr/>
        </p:nvSpPr>
        <p:spPr bwMode="auto">
          <a:xfrm>
            <a:off x="3489325" y="11571288"/>
            <a:ext cx="320675" cy="190500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MX" sz="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22</a:t>
            </a:r>
            <a:endParaRPr kumimoji="0" lang="es-ES" altLang="es-MX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Oval 45"/>
          <p:cNvSpPr>
            <a:spLocks noChangeArrowheads="1"/>
          </p:cNvSpPr>
          <p:nvPr/>
        </p:nvSpPr>
        <p:spPr bwMode="auto">
          <a:xfrm>
            <a:off x="4491038" y="11571288"/>
            <a:ext cx="320675" cy="190500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MX" sz="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23</a:t>
            </a:r>
            <a:endParaRPr kumimoji="0" lang="es-ES" altLang="es-MX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" name="Oval 46"/>
          <p:cNvSpPr>
            <a:spLocks noChangeArrowheads="1"/>
          </p:cNvSpPr>
          <p:nvPr/>
        </p:nvSpPr>
        <p:spPr bwMode="auto">
          <a:xfrm>
            <a:off x="5511800" y="11571288"/>
            <a:ext cx="320675" cy="190500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MX" sz="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24</a:t>
            </a:r>
            <a:endParaRPr kumimoji="0" lang="es-ES" altLang="es-MX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" name="Oval 47"/>
          <p:cNvSpPr>
            <a:spLocks noChangeArrowheads="1"/>
          </p:cNvSpPr>
          <p:nvPr/>
        </p:nvSpPr>
        <p:spPr bwMode="auto">
          <a:xfrm>
            <a:off x="781050" y="11588750"/>
            <a:ext cx="320675" cy="190500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MX" sz="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16</a:t>
            </a:r>
            <a:endParaRPr kumimoji="0" lang="es-ES" altLang="es-MX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" name="Oval 48"/>
          <p:cNvSpPr>
            <a:spLocks noChangeArrowheads="1"/>
          </p:cNvSpPr>
          <p:nvPr/>
        </p:nvSpPr>
        <p:spPr bwMode="auto">
          <a:xfrm>
            <a:off x="1397000" y="11571288"/>
            <a:ext cx="320675" cy="190500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MX" sz="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17</a:t>
            </a:r>
            <a:endParaRPr kumimoji="0" lang="es-ES" altLang="es-MX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2" name="Oval 49"/>
          <p:cNvSpPr>
            <a:spLocks noChangeArrowheads="1"/>
          </p:cNvSpPr>
          <p:nvPr/>
        </p:nvSpPr>
        <p:spPr bwMode="auto">
          <a:xfrm>
            <a:off x="987425" y="13436600"/>
            <a:ext cx="320675" cy="190500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MX" sz="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25</a:t>
            </a:r>
            <a:endParaRPr kumimoji="0" lang="es-ES" altLang="es-MX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3" name="Oval 50"/>
          <p:cNvSpPr>
            <a:spLocks noChangeArrowheads="1"/>
          </p:cNvSpPr>
          <p:nvPr/>
        </p:nvSpPr>
        <p:spPr bwMode="auto">
          <a:xfrm>
            <a:off x="2740025" y="13482638"/>
            <a:ext cx="320675" cy="190500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MX" sz="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26</a:t>
            </a:r>
            <a:endParaRPr kumimoji="0" lang="es-ES" altLang="es-MX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4" name="Oval 51"/>
          <p:cNvSpPr>
            <a:spLocks noChangeArrowheads="1"/>
          </p:cNvSpPr>
          <p:nvPr/>
        </p:nvSpPr>
        <p:spPr bwMode="auto">
          <a:xfrm>
            <a:off x="4518025" y="13457238"/>
            <a:ext cx="320675" cy="190500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MX" sz="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27</a:t>
            </a:r>
            <a:endParaRPr kumimoji="0" lang="es-ES" altLang="es-MX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" name="Oval 52"/>
          <p:cNvSpPr>
            <a:spLocks noChangeArrowheads="1"/>
          </p:cNvSpPr>
          <p:nvPr/>
        </p:nvSpPr>
        <p:spPr bwMode="auto">
          <a:xfrm>
            <a:off x="1587500" y="14325600"/>
            <a:ext cx="320675" cy="190500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MX" sz="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28</a:t>
            </a:r>
            <a:endParaRPr kumimoji="0" lang="es-ES" altLang="es-MX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7" name="Oval 54"/>
          <p:cNvSpPr>
            <a:spLocks noChangeArrowheads="1"/>
          </p:cNvSpPr>
          <p:nvPr/>
        </p:nvSpPr>
        <p:spPr bwMode="auto">
          <a:xfrm>
            <a:off x="2246313" y="12909550"/>
            <a:ext cx="320675" cy="190500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MX" sz="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endParaRPr kumimoji="0" lang="es-ES" altLang="es-MX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1" name="Rectangle 31"/>
          <p:cNvSpPr>
            <a:spLocks noChangeArrowheads="1"/>
          </p:cNvSpPr>
          <p:nvPr/>
        </p:nvSpPr>
        <p:spPr bwMode="auto">
          <a:xfrm>
            <a:off x="152400" y="6096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MX" altLang="es-MX" sz="11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MX" altLang="es-MX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s-MX" altLang="es-MX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s-MX" altLang="es-MX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MX" altLang="es-MX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48" name="Rectangle 57"/>
          <p:cNvSpPr>
            <a:spLocks noChangeArrowheads="1"/>
          </p:cNvSpPr>
          <p:nvPr/>
        </p:nvSpPr>
        <p:spPr bwMode="auto">
          <a:xfrm>
            <a:off x="152400" y="6096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MX" altLang="es-MX" sz="11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MX" altLang="es-MX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3" name="CuadroTexto 32">
            <a:extLst>
              <a:ext uri="{FF2B5EF4-FFF2-40B4-BE49-F238E27FC236}">
                <a16:creationId xmlns="" xmlns:a16="http://schemas.microsoft.com/office/drawing/2014/main" id="{CA5C18D9-3343-4DB5-8AD9-B5DF190A6428}"/>
              </a:ext>
            </a:extLst>
          </p:cNvPr>
          <p:cNvSpPr txBox="1"/>
          <p:nvPr/>
        </p:nvSpPr>
        <p:spPr>
          <a:xfrm>
            <a:off x="7660609" y="1819610"/>
            <a:ext cx="5378777" cy="23257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07000"/>
              </a:lnSpc>
              <a:spcAft>
                <a:spcPts val="600"/>
              </a:spcAft>
            </a:pPr>
            <a:r>
              <a:rPr lang="es-MX" sz="3200" b="1" kern="1800" spc="-38" dirty="0">
                <a:latin typeface="Proxima Nova Th" panose="0200050603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Reporte de Avance Trimestral (RAT)</a:t>
            </a:r>
          </a:p>
          <a:p>
            <a:pPr fontAlgn="base">
              <a:lnSpc>
                <a:spcPct val="107000"/>
              </a:lnSpc>
              <a:spcAft>
                <a:spcPts val="600"/>
              </a:spcAft>
            </a:pPr>
            <a:r>
              <a:rPr lang="es-MX" sz="3200" b="1" kern="1800" spc="-38" dirty="0">
                <a:latin typeface="Proxima Nova Th" panose="0200050603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Administración </a:t>
            </a:r>
          </a:p>
          <a:p>
            <a:pPr fontAlgn="base">
              <a:lnSpc>
                <a:spcPct val="107000"/>
              </a:lnSpc>
              <a:spcAft>
                <a:spcPts val="600"/>
              </a:spcAft>
            </a:pPr>
            <a:r>
              <a:rPr lang="es-MX" sz="3200" b="1" kern="1800" spc="-38" dirty="0">
                <a:latin typeface="Proxima Nova Th" panose="0200050603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 Riesgos</a:t>
            </a:r>
            <a:endParaRPr lang="es-MX" sz="2000" dirty="0">
              <a:latin typeface="Proxima Nova Th" panose="02000506030000020004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964590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="" xmlns:a16="http://schemas.microsoft.com/office/drawing/2014/main" id="{511AD917-72AD-4F34-8449-46F313287B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3" t="43777" r="53912" b="24450"/>
          <a:stretch/>
        </p:blipFill>
        <p:spPr>
          <a:xfrm>
            <a:off x="898902" y="1532924"/>
            <a:ext cx="9056259" cy="4099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43026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9"/>
          <p:cNvSpPr>
            <a:spLocks noChangeArrowheads="1"/>
          </p:cNvSpPr>
          <p:nvPr/>
        </p:nvSpPr>
        <p:spPr bwMode="auto">
          <a:xfrm>
            <a:off x="632012" y="112955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/>
          </a:p>
        </p:txBody>
      </p:sp>
      <p:pic>
        <p:nvPicPr>
          <p:cNvPr id="4" name="Imagen 8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34" b="57645"/>
          <a:stretch/>
        </p:blipFill>
        <p:spPr bwMode="auto">
          <a:xfrm>
            <a:off x="523953" y="1666572"/>
            <a:ext cx="11144094" cy="2802190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2027909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b="33615"/>
          <a:stretch/>
        </p:blipFill>
        <p:spPr>
          <a:xfrm>
            <a:off x="678425" y="1636571"/>
            <a:ext cx="10541097" cy="2492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34144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8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361"/>
          <a:stretch/>
        </p:blipFill>
        <p:spPr bwMode="auto">
          <a:xfrm>
            <a:off x="985974" y="1884756"/>
            <a:ext cx="9803954" cy="262824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0"/>
          <p:cNvSpPr>
            <a:spLocks noChangeArrowheads="1"/>
          </p:cNvSpPr>
          <p:nvPr/>
        </p:nvSpPr>
        <p:spPr bwMode="auto">
          <a:xfrm>
            <a:off x="632012" y="672353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/>
          </a:p>
        </p:txBody>
      </p:sp>
      <p:sp>
        <p:nvSpPr>
          <p:cNvPr id="14" name="Rectangle 19"/>
          <p:cNvSpPr>
            <a:spLocks noChangeArrowheads="1"/>
          </p:cNvSpPr>
          <p:nvPr/>
        </p:nvSpPr>
        <p:spPr bwMode="auto">
          <a:xfrm>
            <a:off x="632012" y="112955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6584655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14"/>
          <p:cNvSpPr txBox="1">
            <a:spLocks noChangeArrowheads="1"/>
          </p:cNvSpPr>
          <p:nvPr/>
        </p:nvSpPr>
        <p:spPr bwMode="auto">
          <a:xfrm>
            <a:off x="373290" y="2168243"/>
            <a:ext cx="7961108" cy="5324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es-MX" sz="2000" dirty="0">
                <a:latin typeface="Proxima Nova Rg" panose="02000506030000020004" pitchFamily="50" charset="0"/>
              </a:rPr>
              <a:t>Se realiza para informar al Titular y al OIC.</a:t>
            </a: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es-MX" sz="2000" dirty="0">
                <a:latin typeface="Proxima Nova Rg" panose="02000506030000020004" pitchFamily="50" charset="0"/>
              </a:rPr>
              <a:t>Considera los avances de:</a:t>
            </a:r>
          </a:p>
          <a:p>
            <a:pPr algn="just">
              <a:defRPr/>
            </a:pPr>
            <a:r>
              <a:rPr lang="es-MX" sz="2000" dirty="0">
                <a:latin typeface="Proxima Nova Rg" panose="02000506030000020004" pitchFamily="50" charset="0"/>
              </a:rPr>
              <a:t>     </a:t>
            </a:r>
            <a:r>
              <a:rPr lang="es-MX" sz="2000" dirty="0">
                <a:solidFill>
                  <a:schemeClr val="accent1"/>
                </a:solidFill>
                <a:latin typeface="Proxima Nova Rg" panose="02000506030000020004" pitchFamily="50" charset="0"/>
              </a:rPr>
              <a:t>Programa de Trabajo de Control Interno (PTCI)</a:t>
            </a:r>
          </a:p>
          <a:p>
            <a:pPr algn="just">
              <a:defRPr/>
            </a:pPr>
            <a:r>
              <a:rPr lang="es-MX" sz="2000" dirty="0">
                <a:solidFill>
                  <a:schemeClr val="accent1"/>
                </a:solidFill>
                <a:latin typeface="Proxima Nova Rg" panose="02000506030000020004" pitchFamily="50" charset="0"/>
              </a:rPr>
              <a:t>     Programa de Trabajo de Administración de Riesgos (PTAR</a:t>
            </a:r>
            <a:r>
              <a:rPr lang="es-MX" sz="2000" dirty="0">
                <a:latin typeface="Proxima Nova Rg" panose="02000506030000020004" pitchFamily="50" charset="0"/>
              </a:rPr>
              <a:t>)</a:t>
            </a:r>
          </a:p>
          <a:p>
            <a:pPr algn="just">
              <a:defRPr/>
            </a:pPr>
            <a:endParaRPr lang="es-MX" sz="2000" dirty="0">
              <a:latin typeface="Proxima Nova Rg" panose="02000506030000020004" pitchFamily="50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es-MX" sz="2000" dirty="0">
                <a:latin typeface="Proxima Nova Rg" panose="02000506030000020004" pitchFamily="50" charset="0"/>
              </a:rPr>
              <a:t>Los Titulares de las dependencias o entidades presentarán los resultados a mas tardar el 31 de enero de cada año ante:</a:t>
            </a:r>
          </a:p>
          <a:p>
            <a:pPr algn="just">
              <a:defRPr/>
            </a:pPr>
            <a:r>
              <a:rPr lang="es-MX" sz="2000" dirty="0">
                <a:latin typeface="Proxima Nova Rg" panose="02000506030000020004" pitchFamily="50" charset="0"/>
              </a:rPr>
              <a:t>          a)  La CGIG de la SEFIRC</a:t>
            </a:r>
          </a:p>
          <a:p>
            <a:pPr algn="just">
              <a:defRPr/>
            </a:pPr>
            <a:r>
              <a:rPr lang="es-MX" sz="2000" dirty="0">
                <a:latin typeface="Proxima Nova Rg" panose="02000506030000020004" pitchFamily="50" charset="0"/>
              </a:rPr>
              <a:t>          b)  El Titular del OIC</a:t>
            </a:r>
          </a:p>
          <a:p>
            <a:pPr algn="just">
              <a:defRPr/>
            </a:pPr>
            <a:r>
              <a:rPr lang="es-MX" sz="2000" dirty="0">
                <a:latin typeface="Proxima Nova Rg" panose="02000506030000020004" pitchFamily="50" charset="0"/>
              </a:rPr>
              <a:t>          c)  En su caso, en su primera sesión ordinaria y </a:t>
            </a:r>
          </a:p>
          <a:p>
            <a:pPr algn="just" defTabSz="714375">
              <a:defRPr/>
            </a:pPr>
            <a:r>
              <a:rPr lang="es-MX" sz="2000" dirty="0">
                <a:latin typeface="Proxima Nova Rg" panose="02000506030000020004" pitchFamily="50" charset="0"/>
              </a:rPr>
              <a:t>          d) El Órgano de Gobierno, en su caso, en su primera sesión            	ordinaria </a:t>
            </a: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endParaRPr lang="es-MX" sz="2000" dirty="0">
              <a:latin typeface="Proxima Nova Rg" panose="02000506030000020004" pitchFamily="50" charset="0"/>
            </a:endParaRPr>
          </a:p>
          <a:p>
            <a:pPr algn="just">
              <a:defRPr/>
            </a:pPr>
            <a:endParaRPr lang="es-MX" sz="2000" dirty="0">
              <a:latin typeface="Proxima Nova Rg" panose="02000506030000020004" pitchFamily="50" charset="0"/>
            </a:endParaRPr>
          </a:p>
          <a:p>
            <a:pPr algn="just">
              <a:defRPr/>
            </a:pPr>
            <a:endParaRPr lang="es-MX" sz="2000" dirty="0">
              <a:latin typeface="Proxima Nova Rg" panose="02000506030000020004" pitchFamily="50" charset="0"/>
            </a:endParaRPr>
          </a:p>
          <a:p>
            <a:pPr marL="457200" indent="-457200" algn="just">
              <a:buFont typeface="Wingdings" panose="05000000000000000000" pitchFamily="2" charset="2"/>
              <a:buChar char="q"/>
              <a:defRPr/>
            </a:pPr>
            <a:endParaRPr lang="es-MX" sz="2000" dirty="0">
              <a:latin typeface="Proxima Nova Rg" panose="02000506030000020004" pitchFamily="50" charset="0"/>
            </a:endParaRPr>
          </a:p>
          <a:p>
            <a:pPr marL="285750" indent="-285750" algn="just">
              <a:buFont typeface="Wingdings" panose="05000000000000000000" pitchFamily="2" charset="2"/>
              <a:buChar char="q"/>
              <a:defRPr/>
            </a:pPr>
            <a:endParaRPr lang="es-MX" sz="2000" dirty="0">
              <a:latin typeface="Proxima Nova Rg" panose="02000506030000020004" pitchFamily="50" charset="0"/>
              <a:cs typeface="Arial" pitchFamily="34" charset="0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411057" y="1125826"/>
            <a:ext cx="8695208" cy="83099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latin typeface="Proxima Nova Rg" panose="02000506030000020004" pitchFamily="50" charset="0"/>
              </a:rPr>
              <a:t>“Información periódica sobre el estatus de implementación del Sistema de Control Interno Institucional”</a:t>
            </a:r>
          </a:p>
        </p:txBody>
      </p:sp>
      <p:grpSp>
        <p:nvGrpSpPr>
          <p:cNvPr id="6" name="Grupo 5"/>
          <p:cNvGrpSpPr/>
          <p:nvPr/>
        </p:nvGrpSpPr>
        <p:grpSpPr>
          <a:xfrm>
            <a:off x="9667600" y="1134468"/>
            <a:ext cx="2295835" cy="2892011"/>
            <a:chOff x="2205318" y="1295941"/>
            <a:chExt cx="3778623" cy="4822471"/>
          </a:xfrm>
        </p:grpSpPr>
        <p:sp>
          <p:nvSpPr>
            <p:cNvPr id="24" name="Rectángulo 23"/>
            <p:cNvSpPr/>
            <p:nvPr/>
          </p:nvSpPr>
          <p:spPr>
            <a:xfrm>
              <a:off x="2270841" y="1295941"/>
              <a:ext cx="1199870" cy="116959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sz="1600" b="1" dirty="0"/>
                <a:t>evaluación (</a:t>
              </a:r>
              <a:r>
                <a:rPr lang="es-MX" sz="1200" b="1" dirty="0"/>
                <a:t>PLATAFORMA SECI</a:t>
              </a:r>
              <a:r>
                <a:rPr lang="es-MX" sz="1600" b="1" dirty="0"/>
                <a:t>)</a:t>
              </a:r>
              <a:endParaRPr lang="es-ES" sz="1600" b="1" dirty="0"/>
            </a:p>
          </p:txBody>
        </p:sp>
        <p:pic>
          <p:nvPicPr>
            <p:cNvPr id="3" name="Imagen 2"/>
            <p:cNvPicPr>
              <a:picLocks noChangeAspect="1"/>
            </p:cNvPicPr>
            <p:nvPr/>
          </p:nvPicPr>
          <p:blipFill rotWithShape="1">
            <a:blip r:embed="rId3"/>
            <a:srcRect l="18089" t="22535" r="50919" b="10766"/>
            <a:stretch/>
          </p:blipFill>
          <p:spPr>
            <a:xfrm>
              <a:off x="2205318" y="1546412"/>
              <a:ext cx="3778623" cy="4572000"/>
            </a:xfrm>
            <a:prstGeom prst="rect">
              <a:avLst/>
            </a:prstGeom>
          </p:spPr>
        </p:pic>
        <p:pic>
          <p:nvPicPr>
            <p:cNvPr id="12" name="Imagen 11" descr="Interfaz de usuario gráfica, Aplicación&#10;&#10;Descripción generada automáticamente">
              <a:extLst>
                <a:ext uri="{FF2B5EF4-FFF2-40B4-BE49-F238E27FC236}">
                  <a16:creationId xmlns="" xmlns:a16="http://schemas.microsoft.com/office/drawing/2014/main" id="{4B0B3254-261D-4E0B-82F0-9987C671B6F8}"/>
                </a:ext>
              </a:extLst>
            </p:cNvPr>
            <p:cNvPicPr/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008" t="6894" r="7229" b="87558"/>
            <a:stretch/>
          </p:blipFill>
          <p:spPr bwMode="auto">
            <a:xfrm>
              <a:off x="2358514" y="1696122"/>
              <a:ext cx="872275" cy="262947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4" name="Rectángulo 3"/>
            <p:cNvSpPr/>
            <p:nvPr/>
          </p:nvSpPr>
          <p:spPr>
            <a:xfrm>
              <a:off x="3359141" y="1713849"/>
              <a:ext cx="2498292" cy="2556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es-MX" sz="600" dirty="0">
                  <a:latin typeface="Proxima Nova Rg" panose="02000506030000020004" pitchFamily="50" charset="0"/>
                </a:rPr>
                <a:t>Secretaría de Fiscalización y Rendición de Cuentas</a:t>
              </a:r>
              <a:endParaRPr lang="es-MX" sz="600" dirty="0"/>
            </a:p>
          </p:txBody>
        </p:sp>
        <p:sp>
          <p:nvSpPr>
            <p:cNvPr id="13" name="Rectángulo 12"/>
            <p:cNvSpPr/>
            <p:nvPr/>
          </p:nvSpPr>
          <p:spPr>
            <a:xfrm>
              <a:off x="3770329" y="3892056"/>
              <a:ext cx="805166" cy="37033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endParaRPr lang="es-MX" sz="1100" b="1" dirty="0"/>
            </a:p>
          </p:txBody>
        </p:sp>
      </p:grpSp>
      <p:grpSp>
        <p:nvGrpSpPr>
          <p:cNvPr id="16" name="Grupo 15"/>
          <p:cNvGrpSpPr/>
          <p:nvPr/>
        </p:nvGrpSpPr>
        <p:grpSpPr>
          <a:xfrm>
            <a:off x="8706802" y="3036995"/>
            <a:ext cx="2295835" cy="2991449"/>
            <a:chOff x="9324003" y="2664750"/>
            <a:chExt cx="2815429" cy="3329745"/>
          </a:xfrm>
        </p:grpSpPr>
        <p:pic>
          <p:nvPicPr>
            <p:cNvPr id="15" name="Imagen 14"/>
            <p:cNvPicPr>
              <a:picLocks noChangeAspect="1"/>
            </p:cNvPicPr>
            <p:nvPr/>
          </p:nvPicPr>
          <p:blipFill rotWithShape="1">
            <a:blip r:embed="rId5"/>
            <a:srcRect l="18750" t="22536" r="50699" b="12334"/>
            <a:stretch/>
          </p:blipFill>
          <p:spPr>
            <a:xfrm>
              <a:off x="9324003" y="2664750"/>
              <a:ext cx="2815429" cy="3329745"/>
            </a:xfrm>
            <a:prstGeom prst="rect">
              <a:avLst/>
            </a:prstGeom>
          </p:spPr>
        </p:pic>
        <p:sp>
          <p:nvSpPr>
            <p:cNvPr id="17" name="Rectángulo 16"/>
            <p:cNvSpPr/>
            <p:nvPr/>
          </p:nvSpPr>
          <p:spPr>
            <a:xfrm>
              <a:off x="10502249" y="4604785"/>
              <a:ext cx="607456" cy="27710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endParaRPr lang="es-MX" sz="1100" b="1" dirty="0"/>
            </a:p>
          </p:txBody>
        </p:sp>
        <p:pic>
          <p:nvPicPr>
            <p:cNvPr id="18" name="Imagen 17" descr="Interfaz de usuario gráfica, Aplicación&#10;&#10;Descripción generada automáticamente">
              <a:extLst>
                <a:ext uri="{FF2B5EF4-FFF2-40B4-BE49-F238E27FC236}">
                  <a16:creationId xmlns="" xmlns:a16="http://schemas.microsoft.com/office/drawing/2014/main" id="{4B0B3254-261D-4E0B-82F0-9987C671B6F8}"/>
                </a:ext>
              </a:extLst>
            </p:cNvPr>
            <p:cNvPicPr/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008" t="6894" r="7229" b="87558"/>
            <a:stretch/>
          </p:blipFill>
          <p:spPr bwMode="auto">
            <a:xfrm>
              <a:off x="9456439" y="2845919"/>
              <a:ext cx="658086" cy="18990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9" name="Rectángulo 18"/>
            <p:cNvSpPr/>
            <p:nvPr/>
          </p:nvSpPr>
          <p:spPr>
            <a:xfrm>
              <a:off x="10167289" y="2854805"/>
              <a:ext cx="1884832" cy="18466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es-MX" sz="600" dirty="0">
                  <a:latin typeface="Proxima Nova Rg" panose="02000506030000020004" pitchFamily="50" charset="0"/>
                </a:rPr>
                <a:t>Secretaría de Fiscalización y Rendición de Cuentas</a:t>
              </a:r>
              <a:endParaRPr lang="es-MX" sz="600" dirty="0"/>
            </a:p>
          </p:txBody>
        </p:sp>
      </p:grpSp>
      <p:sp>
        <p:nvSpPr>
          <p:cNvPr id="20" name="CuadroTexto 19">
            <a:extLst>
              <a:ext uri="{FF2B5EF4-FFF2-40B4-BE49-F238E27FC236}">
                <a16:creationId xmlns="" xmlns:a16="http://schemas.microsoft.com/office/drawing/2014/main" id="{47315CE6-DFCE-4F54-9292-2B80001309AB}"/>
              </a:ext>
            </a:extLst>
          </p:cNvPr>
          <p:cNvSpPr txBox="1"/>
          <p:nvPr/>
        </p:nvSpPr>
        <p:spPr>
          <a:xfrm>
            <a:off x="1044631" y="330247"/>
            <a:ext cx="6098582" cy="4801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MX" sz="2800" b="1" dirty="0">
                <a:latin typeface="Proxima Nova Th" panose="02000506030000020004" pitchFamily="2" charset="0"/>
              </a:rPr>
              <a:t>4. Informes anuales (CI /AR)</a:t>
            </a:r>
            <a:endParaRPr lang="es-ES" sz="2800" b="1" dirty="0">
              <a:latin typeface="Proxima Nova Th" panose="02000506030000020004" pitchFamily="2" charset="0"/>
            </a:endParaRPr>
          </a:p>
        </p:txBody>
      </p:sp>
      <p:pic>
        <p:nvPicPr>
          <p:cNvPr id="21" name="Imagen 20">
            <a:extLst>
              <a:ext uri="{FF2B5EF4-FFF2-40B4-BE49-F238E27FC236}">
                <a16:creationId xmlns="" xmlns:a16="http://schemas.microsoft.com/office/drawing/2014/main" id="{6510B1C0-BF6D-4B8F-B2EC-A9EC97E6ABB7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0" y="35978"/>
            <a:ext cx="919241" cy="1020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159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="" xmlns:a16="http://schemas.microsoft.com/office/drawing/2014/main" id="{A9172809-A685-4B34-9EAC-04927602D050}"/>
              </a:ext>
            </a:extLst>
          </p:cNvPr>
          <p:cNvSpPr txBox="1"/>
          <p:nvPr/>
        </p:nvSpPr>
        <p:spPr>
          <a:xfrm>
            <a:off x="913800" y="2274838"/>
            <a:ext cx="727155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800" b="1" dirty="0">
                <a:latin typeface="Proxima Nova"/>
              </a:rPr>
              <a:t>¿Por qué persisten los </a:t>
            </a:r>
          </a:p>
          <a:p>
            <a:r>
              <a:rPr lang="es-ES" sz="4800" b="1" dirty="0">
                <a:latin typeface="Proxima Nova"/>
              </a:rPr>
              <a:t>altos niveles de corrupción?</a:t>
            </a:r>
            <a:endParaRPr lang="es-MX" sz="4800" b="1" dirty="0">
              <a:latin typeface="Proxima Nova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25FB4564-446A-4C1A-BF0C-FF37CFBA6D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7174" r="97283">
                        <a14:foregroundMark x1="7174" y1="79130" x2="7174" y2="79130"/>
                        <a14:foregroundMark x1="97283" y1="89239" x2="97283" y2="892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5045" y="1399867"/>
            <a:ext cx="4513007" cy="4513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72786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="" xmlns:a16="http://schemas.microsoft.com/office/drawing/2014/main" id="{B69A6A25-4417-4DB5-A8E8-8F51B7F3F1E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29496"/>
            <a:ext cx="12192000" cy="6874044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="" xmlns:a16="http://schemas.microsoft.com/office/drawing/2014/main" id="{E03FBF38-4ADB-4917-A5FA-D55A7987EEBB}"/>
              </a:ext>
            </a:extLst>
          </p:cNvPr>
          <p:cNvSpPr/>
          <p:nvPr/>
        </p:nvSpPr>
        <p:spPr>
          <a:xfrm>
            <a:off x="3141406" y="2555666"/>
            <a:ext cx="939472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44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oxima Nova Th" panose="02000506030000020004" pitchFamily="2" charset="0"/>
                <a:cs typeface="Arial" pitchFamily="34" charset="0"/>
              </a:rPr>
              <a:t>IV. ADMINISTRACIÓN </a:t>
            </a:r>
          </a:p>
          <a:p>
            <a:r>
              <a:rPr lang="es-MX" sz="44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oxima Nova Th" panose="02000506030000020004" pitchFamily="2" charset="0"/>
                <a:cs typeface="Arial" pitchFamily="34" charset="0"/>
              </a:rPr>
              <a:t>DE RIESGOS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09699655-0CFE-4A62-AB68-36B78F649DA2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878037" y="2581373"/>
            <a:ext cx="919241" cy="1020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1662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Elipse 15"/>
          <p:cNvSpPr/>
          <p:nvPr/>
        </p:nvSpPr>
        <p:spPr>
          <a:xfrm>
            <a:off x="6722600" y="1317552"/>
            <a:ext cx="3312160" cy="2986266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MX" sz="1600" b="1" dirty="0">
                <a:latin typeface="Proxima Nova Rg" panose="02000506030000020004" pitchFamily="50" charset="0"/>
                <a:ea typeface="Times New Roman" panose="02020603050405020304" pitchFamily="18" charset="0"/>
              </a:rPr>
              <a:t>Principio 7: Identificar, Analizar y Responder al Riesgo</a:t>
            </a:r>
          </a:p>
          <a:p>
            <a:pPr algn="ctr"/>
            <a:r>
              <a:rPr lang="es-MX" sz="1400" dirty="0">
                <a:latin typeface="Proxima Nova Rg" panose="02000506030000020004" pitchFamily="50" charset="0"/>
                <a:ea typeface="Times New Roman" panose="02020603050405020304" pitchFamily="18" charset="0"/>
              </a:rPr>
              <a:t>La Administración, debe identificar, analizar y responder a los riesgos relacionados  con el cumplimiento de los objetivos institucionales.</a:t>
            </a:r>
          </a:p>
        </p:txBody>
      </p:sp>
      <p:sp>
        <p:nvSpPr>
          <p:cNvPr id="18" name="Elipse 17"/>
          <p:cNvSpPr/>
          <p:nvPr/>
        </p:nvSpPr>
        <p:spPr>
          <a:xfrm>
            <a:off x="1838009" y="1829965"/>
            <a:ext cx="3312160" cy="2683312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MX" sz="1600" b="1" dirty="0">
                <a:latin typeface="Proxima Nova Rg" panose="02000506030000020004" pitchFamily="50" charset="0"/>
                <a:ea typeface="Times New Roman" panose="02020603050405020304" pitchFamily="18" charset="0"/>
                <a:cs typeface="Arial" panose="020B0604020202020204" pitchFamily="34" charset="0"/>
              </a:rPr>
              <a:t>Principio 9: Identificar, Analizar y Responder al Cambio</a:t>
            </a:r>
          </a:p>
          <a:p>
            <a:pPr algn="ctr"/>
            <a:r>
              <a:rPr lang="es-MX" sz="1400" dirty="0">
                <a:latin typeface="Proxima Nova Rg" panose="02000506030000020004" pitchFamily="50" charset="0"/>
                <a:ea typeface="Times New Roman" panose="02020603050405020304" pitchFamily="18" charset="0"/>
                <a:cs typeface="Arial" panose="020B0604020202020204" pitchFamily="34" charset="0"/>
              </a:rPr>
              <a:t>La Administración, debe identificar, analizar y responder a los cambios significativos que puedan impactar al control interno.</a:t>
            </a:r>
          </a:p>
        </p:txBody>
      </p:sp>
      <p:sp>
        <p:nvSpPr>
          <p:cNvPr id="15" name="Elipse 14"/>
          <p:cNvSpPr/>
          <p:nvPr/>
        </p:nvSpPr>
        <p:spPr>
          <a:xfrm>
            <a:off x="4267866" y="171217"/>
            <a:ext cx="3051499" cy="2640032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MX" sz="1600" b="1" dirty="0">
                <a:latin typeface="Proxima Nova Rg" panose="02000506030000020004" pitchFamily="50" charset="0"/>
                <a:ea typeface="Times New Roman" panose="02020603050405020304" pitchFamily="18" charset="0"/>
              </a:rPr>
              <a:t>Principio 6: </a:t>
            </a:r>
          </a:p>
          <a:p>
            <a:pPr algn="ctr"/>
            <a:r>
              <a:rPr lang="es-MX" sz="1600" b="1" dirty="0">
                <a:latin typeface="Proxima Nova Rg" panose="02000506030000020004" pitchFamily="50" charset="0"/>
                <a:ea typeface="Times New Roman" panose="02020603050405020304" pitchFamily="18" charset="0"/>
              </a:rPr>
              <a:t>Definir Objetivos  </a:t>
            </a:r>
          </a:p>
          <a:p>
            <a:pPr algn="ctr"/>
            <a:r>
              <a:rPr lang="es-MX" sz="1400" dirty="0">
                <a:latin typeface="Proxima Nova Rg" panose="02000506030000020004" pitchFamily="50" charset="0"/>
                <a:ea typeface="Times New Roman" panose="02020603050405020304" pitchFamily="18" charset="0"/>
              </a:rPr>
              <a:t>El titular debe instruir a la administración y, en su caso, a las unidades especializadas la definición clara de los objetivos institucionales</a:t>
            </a:r>
          </a:p>
        </p:txBody>
      </p:sp>
      <p:sp>
        <p:nvSpPr>
          <p:cNvPr id="17" name="Elipse 16"/>
          <p:cNvSpPr/>
          <p:nvPr/>
        </p:nvSpPr>
        <p:spPr>
          <a:xfrm>
            <a:off x="4331925" y="3185759"/>
            <a:ext cx="3312160" cy="2986266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es-MX" sz="1600" b="1" dirty="0">
                <a:latin typeface="Proxima Nova Rg" panose="02000506030000020004" pitchFamily="50" charset="0"/>
                <a:ea typeface="Times New Roman" panose="02020603050405020304" pitchFamily="18" charset="0"/>
              </a:rPr>
              <a:t>Principio 8: Considerar el Riesgo de Corrupción</a:t>
            </a:r>
            <a:endParaRPr lang="es-MX" sz="2400" dirty="0">
              <a:latin typeface="Proxima Nova Rg" panose="02000506030000020004" pitchFamily="50" charset="0"/>
              <a:ea typeface="Times New Roman" panose="02020603050405020304" pitchFamily="18" charset="0"/>
            </a:endParaRPr>
          </a:p>
          <a:p>
            <a:pPr algn="ctr"/>
            <a:r>
              <a:rPr lang="es-MX" sz="1400" dirty="0">
                <a:latin typeface="Proxima Nova Rg" panose="02000506030000020004" pitchFamily="50" charset="0"/>
                <a:ea typeface="Times New Roman" panose="02020603050405020304" pitchFamily="18" charset="0"/>
              </a:rPr>
              <a:t>La Administración, debe considerar la probabilidad de ocurrencia de actos corruptos, abuso, desperdicio y otras irregularidades.</a:t>
            </a:r>
            <a:endParaRPr lang="es-MX" sz="2000" dirty="0">
              <a:latin typeface="Proxima Nova Rg" panose="02000506030000020004" pitchFamily="50" charset="0"/>
              <a:ea typeface="Times New Roman" panose="02020603050405020304" pitchFamily="18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431301" y="363445"/>
            <a:ext cx="367005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Proxima Nova Rg" panose="02000506030000020004" pitchFamily="50" charset="0"/>
                <a:cs typeface="Arial" panose="020B0604020202020204" pitchFamily="34" charset="0"/>
              </a:rPr>
              <a:t>ADMINISTRACIÓN DE RIESGOS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="" xmlns:a16="http://schemas.microsoft.com/office/drawing/2014/main" id="{BB7ADFB3-B654-488E-BE17-755B90566C70}"/>
              </a:ext>
            </a:extLst>
          </p:cNvPr>
          <p:cNvSpPr txBox="1"/>
          <p:nvPr/>
        </p:nvSpPr>
        <p:spPr>
          <a:xfrm>
            <a:off x="431301" y="6381484"/>
            <a:ext cx="11558233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s-MX" sz="2000" b="1" dirty="0">
                <a:hlinkClick r:id="rId2"/>
              </a:rPr>
              <a:t>https://www.sefircoahuila.gob.mx/servidores-publicos/control-interno/</a:t>
            </a:r>
            <a:r>
              <a:rPr lang="es-MX" sz="2000" b="1" dirty="0"/>
              <a:t>   METODOLOGÍA GUIA MARI</a:t>
            </a:r>
          </a:p>
        </p:txBody>
      </p:sp>
    </p:spTree>
    <p:extLst>
      <p:ext uri="{BB962C8B-B14F-4D97-AF65-F5344CB8AC3E}">
        <p14:creationId xmlns:p14="http://schemas.microsoft.com/office/powerpoint/2010/main" val="124799335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2065975" y="1226968"/>
            <a:ext cx="778674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s-MX" sz="2800" b="1" dirty="0">
                <a:latin typeface="Proxima Nova Rg" panose="02000506030000020004" pitchFamily="50" charset="0"/>
                <a:cs typeface="Arial" pitchFamily="34" charset="0"/>
              </a:rPr>
              <a:t>PRINCIPIOS BÁSICOS PARA UNA ADECUADA ADMINISTRACIÓN DE RIESGOS</a:t>
            </a:r>
            <a:endParaRPr lang="es-MX" sz="2800" dirty="0">
              <a:latin typeface="Proxima Nova Rg" panose="02000506030000020004" pitchFamily="50" charset="0"/>
            </a:endParaRPr>
          </a:p>
        </p:txBody>
      </p:sp>
      <p:graphicFrame>
        <p:nvGraphicFramePr>
          <p:cNvPr id="4" name="3 Diagrama"/>
          <p:cNvGraphicFramePr/>
          <p:nvPr>
            <p:extLst>
              <p:ext uri="{D42A27DB-BD31-4B8C-83A1-F6EECF244321}">
                <p14:modId xmlns:p14="http://schemas.microsoft.com/office/powerpoint/2010/main" val="3610809351"/>
              </p:ext>
            </p:extLst>
          </p:nvPr>
        </p:nvGraphicFramePr>
        <p:xfrm>
          <a:off x="1366479" y="2492477"/>
          <a:ext cx="9446790" cy="34288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Rectángulo 1"/>
          <p:cNvSpPr/>
          <p:nvPr/>
        </p:nvSpPr>
        <p:spPr>
          <a:xfrm>
            <a:off x="1599752" y="165169"/>
            <a:ext cx="898024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III.- IMPLEMENTACIÓN DE LA METODOLOGÍA DE LA MARI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1096045" y="363547"/>
            <a:ext cx="617865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b="1" kern="0" dirty="0">
                <a:latin typeface="Proxima Nova Rg" panose="02000506030000020004" pitchFamily="50" charset="0"/>
                <a:cs typeface="Arial" pitchFamily="34" charset="0"/>
              </a:rPr>
              <a:t>Etapas para realizar el análisis del riesgos</a:t>
            </a:r>
            <a:endParaRPr lang="es-MX" sz="2800" b="1" dirty="0">
              <a:latin typeface="Proxima Nova Rg" panose="02000506030000020004" pitchFamily="50" charset="0"/>
              <a:cs typeface="Arial" pitchFamily="34" charset="0"/>
            </a:endParaRPr>
          </a:p>
          <a:p>
            <a:endParaRPr lang="es-MX" sz="2800" b="1" kern="0" dirty="0">
              <a:latin typeface="Proxima Nova Rg" panose="02000506030000020004" pitchFamily="50" charset="0"/>
              <a:cs typeface="Arial" pitchFamily="34" charset="0"/>
            </a:endParaRPr>
          </a:p>
        </p:txBody>
      </p:sp>
      <p:grpSp>
        <p:nvGrpSpPr>
          <p:cNvPr id="6" name="Grupo 5"/>
          <p:cNvGrpSpPr/>
          <p:nvPr/>
        </p:nvGrpSpPr>
        <p:grpSpPr>
          <a:xfrm>
            <a:off x="1096045" y="2023724"/>
            <a:ext cx="6804443" cy="3734090"/>
            <a:chOff x="355539" y="2436343"/>
            <a:chExt cx="7386366" cy="3734090"/>
          </a:xfrm>
        </p:grpSpPr>
        <p:sp>
          <p:nvSpPr>
            <p:cNvPr id="4" name="Rectángulo 3">
              <a:hlinkClick r:id="" action="ppaction://noaction"/>
            </p:cNvPr>
            <p:cNvSpPr/>
            <p:nvPr/>
          </p:nvSpPr>
          <p:spPr>
            <a:xfrm>
              <a:off x="355539" y="2436343"/>
              <a:ext cx="4963214" cy="462114"/>
            </a:xfrm>
            <a:prstGeom prst="rect">
              <a:avLst/>
            </a:prstGeom>
            <a:solidFill>
              <a:srgbClr val="EC8546"/>
            </a:solidFill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s-ES" b="1" dirty="0">
                  <a:solidFill>
                    <a:schemeClr val="bg1"/>
                  </a:solidFill>
                  <a:latin typeface="Proxima Nova Rg" panose="02000506030000020004" pitchFamily="50" charset="0"/>
                  <a:cs typeface="Arial" pitchFamily="34" charset="0"/>
                </a:rPr>
                <a:t>BLOQUE DE INFORMACION GENERAL</a:t>
              </a:r>
              <a:endParaRPr lang="en-US" dirty="0">
                <a:solidFill>
                  <a:schemeClr val="bg1"/>
                </a:solidFill>
                <a:latin typeface="Proxima Nova Rg" panose="02000506030000020004" pitchFamily="50" charset="0"/>
                <a:cs typeface="Arial" pitchFamily="34" charset="0"/>
              </a:endParaRPr>
            </a:p>
          </p:txBody>
        </p:sp>
        <p:sp>
          <p:nvSpPr>
            <p:cNvPr id="5" name="Rectángulo 4">
              <a:hlinkClick r:id="rId2" action="ppaction://hlinksldjump"/>
            </p:cNvPr>
            <p:cNvSpPr/>
            <p:nvPr/>
          </p:nvSpPr>
          <p:spPr>
            <a:xfrm>
              <a:off x="550614" y="2993675"/>
              <a:ext cx="6331465" cy="462114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s-ES" b="1" dirty="0">
                  <a:solidFill>
                    <a:schemeClr val="bg1"/>
                  </a:solidFill>
                  <a:latin typeface="Proxima Nova Rg" panose="02000506030000020004" pitchFamily="50" charset="0"/>
                  <a:cs typeface="Arial" pitchFamily="34" charset="0"/>
                </a:rPr>
                <a:t>ETAPA I.- EVALUACION DE RIESGOS</a:t>
              </a:r>
            </a:p>
          </p:txBody>
        </p:sp>
        <p:sp>
          <p:nvSpPr>
            <p:cNvPr id="7" name="Rectángulo 6">
              <a:hlinkClick r:id="rId3" action="ppaction://hlinksldjump"/>
            </p:cNvPr>
            <p:cNvSpPr/>
            <p:nvPr/>
          </p:nvSpPr>
          <p:spPr>
            <a:xfrm>
              <a:off x="1410440" y="5708319"/>
              <a:ext cx="6331465" cy="462114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s-ES" b="1" dirty="0">
                  <a:solidFill>
                    <a:schemeClr val="bg1"/>
                  </a:solidFill>
                  <a:latin typeface="Proxima Nova Rg" panose="02000506030000020004" pitchFamily="50" charset="0"/>
                  <a:cs typeface="Arial" pitchFamily="34" charset="0"/>
                </a:rPr>
                <a:t>ETAPA V.- ESTRATEGIAS Y ACCIONES</a:t>
              </a:r>
              <a:endParaRPr lang="en-US" dirty="0">
                <a:solidFill>
                  <a:schemeClr val="bg1"/>
                </a:solidFill>
                <a:latin typeface="Proxima Nova Rg" panose="02000506030000020004" pitchFamily="50" charset="0"/>
                <a:cs typeface="Arial" pitchFamily="34" charset="0"/>
              </a:endParaRPr>
            </a:p>
          </p:txBody>
        </p:sp>
        <p:sp>
          <p:nvSpPr>
            <p:cNvPr id="8" name="Rectángulo 7">
              <a:hlinkClick r:id="rId3" action="ppaction://hlinksldjump"/>
            </p:cNvPr>
            <p:cNvSpPr/>
            <p:nvPr/>
          </p:nvSpPr>
          <p:spPr>
            <a:xfrm>
              <a:off x="1175942" y="5065377"/>
              <a:ext cx="6331465" cy="462114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s-ES" b="1" dirty="0">
                  <a:solidFill>
                    <a:schemeClr val="bg1"/>
                  </a:solidFill>
                  <a:latin typeface="Proxima Nova Rg" panose="02000506030000020004" pitchFamily="50" charset="0"/>
                  <a:cs typeface="Arial" pitchFamily="34" charset="0"/>
                </a:rPr>
                <a:t>ETAPA IV.- MAPA DE RIESGOS </a:t>
              </a:r>
              <a:endParaRPr lang="en-US" dirty="0">
                <a:solidFill>
                  <a:schemeClr val="bg1"/>
                </a:solidFill>
                <a:latin typeface="Proxima Nova Rg" panose="02000506030000020004" pitchFamily="50" charset="0"/>
                <a:cs typeface="Arial" pitchFamily="34" charset="0"/>
              </a:endParaRPr>
            </a:p>
          </p:txBody>
        </p:sp>
        <p:sp>
          <p:nvSpPr>
            <p:cNvPr id="9" name="Rectángulo 8">
              <a:hlinkClick r:id="" action="ppaction://noaction"/>
            </p:cNvPr>
            <p:cNvSpPr/>
            <p:nvPr/>
          </p:nvSpPr>
          <p:spPr>
            <a:xfrm>
              <a:off x="941444" y="4422435"/>
              <a:ext cx="6800461" cy="462114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s-ES" b="1" dirty="0">
                  <a:solidFill>
                    <a:schemeClr val="bg1"/>
                  </a:solidFill>
                  <a:latin typeface="Proxima Nova Rg" panose="02000506030000020004" pitchFamily="50" charset="0"/>
                  <a:cs typeface="Arial" pitchFamily="34" charset="0"/>
                </a:rPr>
                <a:t>ETAPA III.- VALORACIÓN DE RIESGOS VS CONTROLES</a:t>
              </a:r>
              <a:endParaRPr lang="en-US" dirty="0">
                <a:solidFill>
                  <a:schemeClr val="bg1"/>
                </a:solidFill>
                <a:latin typeface="Proxima Nova Rg" panose="02000506030000020004" pitchFamily="50" charset="0"/>
                <a:cs typeface="Arial" pitchFamily="34" charset="0"/>
              </a:endParaRPr>
            </a:p>
          </p:txBody>
        </p:sp>
        <p:sp>
          <p:nvSpPr>
            <p:cNvPr id="10" name="Rectángulo 9">
              <a:hlinkClick r:id="rId4" action="ppaction://hlinksldjump"/>
            </p:cNvPr>
            <p:cNvSpPr/>
            <p:nvPr/>
          </p:nvSpPr>
          <p:spPr>
            <a:xfrm>
              <a:off x="785112" y="3708055"/>
              <a:ext cx="6331465" cy="462114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s-ES" b="1" dirty="0">
                  <a:solidFill>
                    <a:schemeClr val="bg1"/>
                  </a:solidFill>
                  <a:latin typeface="Proxima Nova Rg" panose="02000506030000020004" pitchFamily="50" charset="0"/>
                  <a:cs typeface="Arial" pitchFamily="34" charset="0"/>
                </a:rPr>
                <a:t>ETAPA II.- EVALUACION DE CONTROLES</a:t>
              </a:r>
            </a:p>
          </p:txBody>
        </p:sp>
      </p:grpSp>
      <p:sp>
        <p:nvSpPr>
          <p:cNvPr id="29698" name="AutoShape 2" descr="Las claves para la implementación exitosa de un ERP - Flexxus ...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5" cstate="print"/>
          <a:srcRect l="16904" t="9921" r="16686" b="12688"/>
          <a:stretch>
            <a:fillRect/>
          </a:stretch>
        </p:blipFill>
        <p:spPr bwMode="auto">
          <a:xfrm>
            <a:off x="6776176" y="1320242"/>
            <a:ext cx="4572195" cy="324210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Imagen 11">
            <a:extLst>
              <a:ext uri="{FF2B5EF4-FFF2-40B4-BE49-F238E27FC236}">
                <a16:creationId xmlns="" xmlns:a16="http://schemas.microsoft.com/office/drawing/2014/main" id="{0385C447-937D-485C-8637-BA29D31A007D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76804" y="227228"/>
            <a:ext cx="919241" cy="1020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72139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471949" y="462977"/>
            <a:ext cx="7059580" cy="667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ES" sz="2800" b="1" dirty="0">
                <a:solidFill>
                  <a:schemeClr val="accent1"/>
                </a:solidFill>
                <a:latin typeface="Proxima Nova Rg" panose="02000506030000020004" pitchFamily="50" charset="0"/>
                <a:cs typeface="Arial" pitchFamily="34" charset="0"/>
              </a:rPr>
              <a:t>BLOQUE DE INFORMACIÓN GENERAL</a:t>
            </a:r>
            <a:endParaRPr lang="en-US" sz="2800" dirty="0">
              <a:solidFill>
                <a:schemeClr val="accent1"/>
              </a:solidFill>
              <a:latin typeface="Proxima Nova Rg" panose="02000506030000020004" pitchFamily="50" charset="0"/>
              <a:cs typeface="Arial" pitchFamily="34" charset="0"/>
            </a:endParaRPr>
          </a:p>
        </p:txBody>
      </p:sp>
      <p:grpSp>
        <p:nvGrpSpPr>
          <p:cNvPr id="2" name="Grupo 1">
            <a:extLst>
              <a:ext uri="{FF2B5EF4-FFF2-40B4-BE49-F238E27FC236}">
                <a16:creationId xmlns="" xmlns:a16="http://schemas.microsoft.com/office/drawing/2014/main" id="{31C6743F-9E70-4052-8EC3-283D2EC3966F}"/>
              </a:ext>
            </a:extLst>
          </p:cNvPr>
          <p:cNvGrpSpPr/>
          <p:nvPr/>
        </p:nvGrpSpPr>
        <p:grpSpPr>
          <a:xfrm>
            <a:off x="766916" y="1130533"/>
            <a:ext cx="9465386" cy="4902576"/>
            <a:chOff x="1881158" y="1643051"/>
            <a:chExt cx="8351144" cy="4390057"/>
          </a:xfrm>
        </p:grpSpPr>
        <p:pic>
          <p:nvPicPr>
            <p:cNvPr id="3" name="Imagen 2"/>
            <p:cNvPicPr>
              <a:picLocks noChangeAspect="1"/>
            </p:cNvPicPr>
            <p:nvPr/>
          </p:nvPicPr>
          <p:blipFill rotWithShape="1">
            <a:blip r:embed="rId2"/>
            <a:srcRect l="3824" t="29847" r="31709" b="13565"/>
            <a:stretch/>
          </p:blipFill>
          <p:spPr>
            <a:xfrm>
              <a:off x="1881158" y="1643051"/>
              <a:ext cx="8351144" cy="4390057"/>
            </a:xfrm>
            <a:prstGeom prst="rect">
              <a:avLst/>
            </a:prstGeom>
          </p:spPr>
        </p:pic>
        <p:sp>
          <p:nvSpPr>
            <p:cNvPr id="5" name="CuadroTexto 4"/>
            <p:cNvSpPr txBox="1"/>
            <p:nvPr/>
          </p:nvSpPr>
          <p:spPr>
            <a:xfrm>
              <a:off x="4223792" y="4005065"/>
              <a:ext cx="3625666" cy="30316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s-ES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Proxima Nova Rg" panose="02000506030000020004" pitchFamily="50" charset="0"/>
                </a:rPr>
                <a:t>Elma Marisol Martínez González</a:t>
              </a:r>
              <a:endParaRPr lang="es-MX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roxima Nova Rg" panose="02000506030000020004" pitchFamily="50" charset="0"/>
              </a:endParaRPr>
            </a:p>
          </p:txBody>
        </p:sp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3"/>
            <a:srcRect l="13916" t="42969" r="69971" b="45312"/>
            <a:stretch>
              <a:fillRect/>
            </a:stretch>
          </p:blipFill>
          <p:spPr bwMode="auto">
            <a:xfrm>
              <a:off x="5738810" y="1785926"/>
              <a:ext cx="1571636" cy="85725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</p:pic>
        <p:sp>
          <p:nvSpPr>
            <p:cNvPr id="10" name="CuadroTexto 9">
              <a:extLst>
                <a:ext uri="{FF2B5EF4-FFF2-40B4-BE49-F238E27FC236}">
                  <a16:creationId xmlns="" xmlns:a16="http://schemas.microsoft.com/office/drawing/2014/main" id="{AB1C7353-805A-77BF-D99E-DE1E13C14A20}"/>
                </a:ext>
              </a:extLst>
            </p:cNvPr>
            <p:cNvSpPr txBox="1"/>
            <p:nvPr/>
          </p:nvSpPr>
          <p:spPr>
            <a:xfrm>
              <a:off x="4263214" y="4666803"/>
              <a:ext cx="2520280" cy="30316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s-ES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Proxima Nova Rg" panose="02000506030000020004" pitchFamily="50" charset="0"/>
                </a:rPr>
                <a:t>Tamara Garza Garza</a:t>
              </a:r>
              <a:endParaRPr lang="es-MX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roxima Nova Rg" panose="02000506030000020004" pitchFamily="50" charset="0"/>
              </a:endParaRPr>
            </a:p>
          </p:txBody>
        </p:sp>
        <p:sp>
          <p:nvSpPr>
            <p:cNvPr id="13" name="CuadroTexto 12">
              <a:extLst>
                <a:ext uri="{FF2B5EF4-FFF2-40B4-BE49-F238E27FC236}">
                  <a16:creationId xmlns="" xmlns:a16="http://schemas.microsoft.com/office/drawing/2014/main" id="{620133A2-58E4-642B-4E62-0A38B0D6C65C}"/>
                </a:ext>
              </a:extLst>
            </p:cNvPr>
            <p:cNvSpPr txBox="1"/>
            <p:nvPr/>
          </p:nvSpPr>
          <p:spPr>
            <a:xfrm>
              <a:off x="4263214" y="5198374"/>
              <a:ext cx="2520280" cy="30316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s-ES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Proxima Nova Rg" panose="02000506030000020004" pitchFamily="50" charset="0"/>
                </a:rPr>
                <a:t>Ana Yuri Solís Gaona</a:t>
              </a:r>
              <a:endParaRPr lang="es-MX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roxima Nova Rg" panose="02000506030000020004" pitchFamily="50" charset="0"/>
              </a:endParaRPr>
            </a:p>
          </p:txBody>
        </p:sp>
        <p:sp>
          <p:nvSpPr>
            <p:cNvPr id="14" name="CuadroTexto 13">
              <a:extLst>
                <a:ext uri="{FF2B5EF4-FFF2-40B4-BE49-F238E27FC236}">
                  <a16:creationId xmlns="" xmlns:a16="http://schemas.microsoft.com/office/drawing/2014/main" id="{54A4EAAF-4113-D4A1-1D6D-AB2AFB27D29A}"/>
                </a:ext>
              </a:extLst>
            </p:cNvPr>
            <p:cNvSpPr txBox="1"/>
            <p:nvPr/>
          </p:nvSpPr>
          <p:spPr>
            <a:xfrm>
              <a:off x="2927876" y="3276432"/>
              <a:ext cx="589047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s-ES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Proxima Nova Rg" panose="02000506030000020004" pitchFamily="50" charset="0"/>
                </a:rPr>
                <a:t>2024</a:t>
              </a:r>
              <a:endParaRPr lang="es-MX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roxima Nova Rg" panose="02000506030000020004" pitchFamily="50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2161481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1123181"/>
              </p:ext>
            </p:extLst>
          </p:nvPr>
        </p:nvGraphicFramePr>
        <p:xfrm>
          <a:off x="8252302" y="1586666"/>
          <a:ext cx="3682013" cy="2529840"/>
        </p:xfrm>
        <a:graphic>
          <a:graphicData uri="http://schemas.openxmlformats.org/drawingml/2006/table">
            <a:tbl>
              <a:tblPr firstRow="1" bandRow="1">
                <a:tableStyleId>{0660B408-B3CF-4A94-85FC-2B1E0A45F4A2}</a:tableStyleId>
              </a:tblPr>
              <a:tblGrid>
                <a:gridCol w="100672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91584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75944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256705">
                <a:tc>
                  <a:txBody>
                    <a:bodyPr/>
                    <a:lstStyle/>
                    <a:p>
                      <a:pPr algn="ctr"/>
                      <a:r>
                        <a:rPr lang="es-MX" sz="1400" dirty="0"/>
                        <a:t>OBJETIVO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dirty="0"/>
                        <a:t>PLAZO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dirty="0"/>
                        <a:t>CONCEPTO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98979">
                <a:tc>
                  <a:txBody>
                    <a:bodyPr/>
                    <a:lstStyle/>
                    <a:p>
                      <a:pPr algn="ctr"/>
                      <a:r>
                        <a:rPr lang="es-MX" sz="1400" kern="0" noProof="0" dirty="0"/>
                        <a:t>Estrategias</a:t>
                      </a:r>
                      <a:endParaRPr lang="es-MX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400" kern="0" noProof="0" dirty="0"/>
                        <a:t> Largo</a:t>
                      </a:r>
                      <a:endParaRPr lang="es-MX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400" kern="0" noProof="0" dirty="0"/>
                        <a:t>Derivan de la misión de una organización.</a:t>
                      </a:r>
                    </a:p>
                    <a:p>
                      <a:pPr algn="ctr"/>
                      <a:endParaRPr lang="es-MX" sz="14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27501">
                <a:tc>
                  <a:txBody>
                    <a:bodyPr/>
                    <a:lstStyle/>
                    <a:p>
                      <a:pPr algn="ctr"/>
                      <a:r>
                        <a:rPr kumimoji="0" lang="es-MX" sz="1400" u="none" strike="noStrike" kern="0" cap="none" spc="0" normalizeH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Objetivos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400" u="none" strike="noStrike" kern="0" cap="none" spc="0" normalizeH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Mediano</a:t>
                      </a:r>
                      <a:endParaRPr lang="es-MX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400" u="none" strike="noStrike" kern="0" cap="none" spc="0" normalizeH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Derivan </a:t>
                      </a:r>
                      <a:r>
                        <a:rPr kumimoji="0" lang="es-MX" sz="1600" u="none" strike="noStrike" kern="0" cap="none" spc="0" normalizeH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de</a:t>
                      </a:r>
                      <a:r>
                        <a:rPr kumimoji="0" lang="es-MX" sz="1400" u="none" strike="noStrike" kern="0" cap="none" spc="0" normalizeH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 proyectos específicos</a:t>
                      </a:r>
                    </a:p>
                    <a:p>
                      <a:pPr algn="ctr"/>
                      <a:endParaRPr lang="es-MX" sz="14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98979">
                <a:tc>
                  <a:txBody>
                    <a:bodyPr/>
                    <a:lstStyle/>
                    <a:p>
                      <a:pPr algn="ctr"/>
                      <a:r>
                        <a:rPr lang="es-MX" sz="1400" kern="0" noProof="0" dirty="0"/>
                        <a:t>Meta</a:t>
                      </a:r>
                      <a:endParaRPr lang="es-MX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400" kern="0" noProof="0" dirty="0"/>
                        <a:t>Corto</a:t>
                      </a:r>
                      <a:endParaRPr lang="es-MX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400" kern="0" noProof="0" dirty="0"/>
                        <a:t>Derivan de actividades diarias</a:t>
                      </a:r>
                    </a:p>
                    <a:p>
                      <a:pPr algn="ctr"/>
                      <a:endParaRPr lang="es-MX" sz="14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" name="CuadroTexto 8"/>
          <p:cNvSpPr txBox="1"/>
          <p:nvPr/>
        </p:nvSpPr>
        <p:spPr>
          <a:xfrm>
            <a:off x="775821" y="743341"/>
            <a:ext cx="16102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dirty="0">
                <a:solidFill>
                  <a:srgbClr val="FF0000"/>
                </a:solidFill>
                <a:latin typeface="Proxima Nova Rg" panose="02000506030000020004" pitchFamily="50" charset="0"/>
              </a:rPr>
              <a:t>Automático</a:t>
            </a: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465574" y="24492"/>
            <a:ext cx="7403712" cy="667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ES" sz="28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oxima Nova Rg" panose="02000506030000020004" pitchFamily="50" charset="0"/>
                <a:cs typeface="Arial" pitchFamily="34" charset="0"/>
              </a:rPr>
              <a:t>ETAPA I.- EVALUACION DE RIESGOS</a:t>
            </a:r>
            <a:endParaRPr lang="en-US" sz="28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roxima Nova Rg" panose="02000506030000020004" pitchFamily="50" charset="0"/>
              <a:cs typeface="Arial" pitchFamily="34" charset="0"/>
            </a:endParaRPr>
          </a:p>
        </p:txBody>
      </p:sp>
      <p:cxnSp>
        <p:nvCxnSpPr>
          <p:cNvPr id="8" name="Conector recto de flecha 7"/>
          <p:cNvCxnSpPr>
            <a:cxnSpLocks/>
          </p:cNvCxnSpPr>
          <p:nvPr/>
        </p:nvCxnSpPr>
        <p:spPr>
          <a:xfrm rot="10800000" flipV="1">
            <a:off x="5238744" y="2427943"/>
            <a:ext cx="2428892" cy="10715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uadroTexto 8"/>
          <p:cNvSpPr txBox="1"/>
          <p:nvPr/>
        </p:nvSpPr>
        <p:spPr>
          <a:xfrm>
            <a:off x="2524101" y="5356899"/>
            <a:ext cx="885179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sz="1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oxima Nova Rg" panose="02000506030000020004" pitchFamily="50" charset="0"/>
              </a:rPr>
              <a:t>2020_1</a:t>
            </a:r>
          </a:p>
        </p:txBody>
      </p:sp>
      <p:pic>
        <p:nvPicPr>
          <p:cNvPr id="26625" name="Picture 1"/>
          <p:cNvPicPr>
            <a:picLocks noChangeAspect="1" noChangeArrowheads="1"/>
          </p:cNvPicPr>
          <p:nvPr/>
        </p:nvPicPr>
        <p:blipFill>
          <a:blip r:embed="rId2"/>
          <a:srcRect l="2197" t="23437" r="50195" b="28711"/>
          <a:stretch>
            <a:fillRect/>
          </a:stretch>
        </p:blipFill>
        <p:spPr bwMode="auto">
          <a:xfrm>
            <a:off x="972065" y="1321763"/>
            <a:ext cx="6695571" cy="4680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3" name="Conector recto de flecha 7"/>
          <p:cNvCxnSpPr>
            <a:cxnSpLocks/>
          </p:cNvCxnSpPr>
          <p:nvPr/>
        </p:nvCxnSpPr>
        <p:spPr>
          <a:xfrm flipH="1">
            <a:off x="3478995" y="2085556"/>
            <a:ext cx="4647366" cy="2446908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cto de flecha 7"/>
          <p:cNvCxnSpPr>
            <a:cxnSpLocks/>
          </p:cNvCxnSpPr>
          <p:nvPr/>
        </p:nvCxnSpPr>
        <p:spPr>
          <a:xfrm rot="5400000">
            <a:off x="825496" y="1548977"/>
            <a:ext cx="1071570" cy="1588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384031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2"/>
          <p:cNvGrpSpPr/>
          <p:nvPr/>
        </p:nvGrpSpPr>
        <p:grpSpPr>
          <a:xfrm>
            <a:off x="0" y="67367"/>
            <a:ext cx="10025090" cy="4284985"/>
            <a:chOff x="-2456814" y="453963"/>
            <a:chExt cx="10025090" cy="4284985"/>
          </a:xfrm>
        </p:grpSpPr>
        <p:sp>
          <p:nvSpPr>
            <p:cNvPr id="4" name="1 Título"/>
            <p:cNvSpPr txBox="1">
              <a:spLocks/>
            </p:cNvSpPr>
            <p:nvPr/>
          </p:nvSpPr>
          <p:spPr>
            <a:xfrm>
              <a:off x="-2456814" y="453963"/>
              <a:ext cx="8208912" cy="818618"/>
            </a:xfrm>
            <a:prstGeom prst="rect">
              <a:avLst/>
            </a:prstGeom>
          </p:spPr>
          <p:txBody>
            <a:bodyPr>
              <a:normAutofit/>
            </a:bodyPr>
            <a:lstStyle/>
            <a:p>
              <a:pPr algn="ctr"/>
              <a:r>
                <a:rPr lang="es-MX" sz="2400" b="1" kern="0" dirty="0">
                  <a:solidFill>
                    <a:schemeClr val="accent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Proxima Nova Rg" panose="02000506030000020004" pitchFamily="50" charset="0"/>
                  <a:ea typeface="+mj-ea"/>
                  <a:cs typeface="Arial" pitchFamily="34" charset="0"/>
                </a:rPr>
                <a:t> </a:t>
              </a:r>
              <a:r>
                <a:rPr lang="es-MX" sz="3600" b="1" kern="0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Proxima Nova Rg" panose="02000506030000020004" pitchFamily="50" charset="0"/>
                  <a:ea typeface="+mj-ea"/>
                  <a:cs typeface="Arial" pitchFamily="34" charset="0"/>
                </a:rPr>
                <a:t>RIESGO</a:t>
              </a:r>
              <a:endParaRPr lang="es-E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oxima Nova Rg" panose="02000506030000020004" pitchFamily="50" charset="0"/>
                <a:cs typeface="Arial" pitchFamily="34" charset="0"/>
              </a:endParaRPr>
            </a:p>
          </p:txBody>
        </p:sp>
        <p:sp>
          <p:nvSpPr>
            <p:cNvPr id="5" name="2 Marcador de contenido"/>
            <p:cNvSpPr txBox="1">
              <a:spLocks/>
            </p:cNvSpPr>
            <p:nvPr/>
          </p:nvSpPr>
          <p:spPr>
            <a:xfrm>
              <a:off x="-2456814" y="1035871"/>
              <a:ext cx="7324222" cy="801085"/>
            </a:xfrm>
            <a:prstGeom prst="rect">
              <a:avLst/>
            </a:prstGeom>
          </p:spPr>
          <p:txBody>
            <a:bodyPr>
              <a:noAutofit/>
            </a:bodyPr>
            <a:lstStyle/>
            <a:p>
              <a:pPr marL="342900" algn="just" eaLnBrk="0" fontAlgn="base" hangingPunct="0">
                <a:spcBef>
                  <a:spcPct val="20000"/>
                </a:spcBef>
                <a:spcAft>
                  <a:spcPct val="0"/>
                </a:spcAft>
                <a:defRPr/>
              </a:pPr>
              <a:r>
                <a:rPr lang="es-MX" sz="2000" kern="0" dirty="0">
                  <a:latin typeface="Proxima Nova Rg" panose="02000506030000020004" pitchFamily="50" charset="0"/>
                  <a:cs typeface="Arial" pitchFamily="34" charset="0"/>
                </a:rPr>
                <a:t>Es la posibilidad de que un evento pueda ocurrir y afecte negativamente en el logro de Objetivos </a:t>
              </a:r>
            </a:p>
          </p:txBody>
        </p:sp>
        <p:sp>
          <p:nvSpPr>
            <p:cNvPr id="6" name="2 Marcador de contenido"/>
            <p:cNvSpPr txBox="1">
              <a:spLocks/>
            </p:cNvSpPr>
            <p:nvPr/>
          </p:nvSpPr>
          <p:spPr>
            <a:xfrm>
              <a:off x="543837" y="4225274"/>
              <a:ext cx="7024439" cy="513674"/>
            </a:xfrm>
            <a:prstGeom prst="rect">
              <a:avLst/>
            </a:prstGeom>
          </p:spPr>
          <p:txBody>
            <a:bodyPr>
              <a:noAutofit/>
            </a:bodyPr>
            <a:lstStyle/>
            <a:p>
              <a:pPr marL="342900" eaLnBrk="0" fontAlgn="base" hangingPunct="0">
                <a:spcBef>
                  <a:spcPct val="20000"/>
                </a:spcBef>
                <a:spcAft>
                  <a:spcPct val="0"/>
                </a:spcAft>
                <a:defRPr/>
              </a:pPr>
              <a:endParaRPr lang="es-MX" sz="2000" b="1" kern="0" dirty="0">
                <a:latin typeface="Proxima Nova Rg" panose="02000506030000020004" pitchFamily="50" charset="0"/>
              </a:endParaRPr>
            </a:p>
            <a:p>
              <a:pPr marL="342900" eaLnBrk="0" fontAlgn="base" hangingPunct="0">
                <a:spcBef>
                  <a:spcPct val="20000"/>
                </a:spcBef>
                <a:spcAft>
                  <a:spcPct val="0"/>
                </a:spcAft>
                <a:defRPr/>
              </a:pPr>
              <a:endParaRPr lang="es-MX" sz="2000" kern="0" dirty="0">
                <a:latin typeface="Proxima Nova Rg" panose="02000506030000020004" pitchFamily="50" charset="0"/>
              </a:endParaRPr>
            </a:p>
            <a:p>
              <a:pPr marL="342900" eaLnBrk="0" fontAlgn="base" hangingPunct="0">
                <a:spcBef>
                  <a:spcPct val="20000"/>
                </a:spcBef>
                <a:spcAft>
                  <a:spcPct val="0"/>
                </a:spcAft>
                <a:defRPr/>
              </a:pPr>
              <a:r>
                <a:rPr lang="es-MX" sz="2000" kern="0" dirty="0">
                  <a:latin typeface="Proxima Nova Rg" panose="02000506030000020004" pitchFamily="50" charset="0"/>
                </a:rPr>
                <a:t> </a:t>
              </a:r>
            </a:p>
            <a:p>
              <a:pPr marL="342900" eaLnBrk="0" fontAlgn="base" hangingPunct="0">
                <a:spcBef>
                  <a:spcPct val="20000"/>
                </a:spcBef>
                <a:spcAft>
                  <a:spcPct val="0"/>
                </a:spcAft>
                <a:defRPr/>
              </a:pPr>
              <a:endParaRPr lang="es-MX" sz="2000" b="1" kern="0" dirty="0">
                <a:latin typeface="Proxima Nova Rg" panose="02000506030000020004" pitchFamily="50" charset="0"/>
              </a:endParaRPr>
            </a:p>
          </p:txBody>
        </p:sp>
        <p:sp>
          <p:nvSpPr>
            <p:cNvPr id="8" name="Rectángulo 7"/>
            <p:cNvSpPr/>
            <p:nvPr/>
          </p:nvSpPr>
          <p:spPr>
            <a:xfrm>
              <a:off x="2857501" y="2626457"/>
              <a:ext cx="1900237" cy="43985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2000" b="1" dirty="0">
                <a:solidFill>
                  <a:schemeClr val="tx1"/>
                </a:solidFill>
                <a:latin typeface="Proxima Nova Rg" panose="02000506030000020004" pitchFamily="50" charset="0"/>
              </a:endParaRPr>
            </a:p>
          </p:txBody>
        </p:sp>
      </p:grp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/>
          <a:srcRect l="50428" t="45898" r="33373" b="17969"/>
          <a:stretch>
            <a:fillRect/>
          </a:stretch>
        </p:blipFill>
        <p:spPr bwMode="auto">
          <a:xfrm>
            <a:off x="412955" y="1649630"/>
            <a:ext cx="3780797" cy="45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11 Flecha abajo"/>
          <p:cNvSpPr/>
          <p:nvPr/>
        </p:nvSpPr>
        <p:spPr>
          <a:xfrm>
            <a:off x="887779" y="1403638"/>
            <a:ext cx="492408" cy="557183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latin typeface="Proxima Nova Rg" panose="02000506030000020004" pitchFamily="50" charset="0"/>
            </a:endParaRPr>
          </a:p>
        </p:txBody>
      </p:sp>
      <p:sp>
        <p:nvSpPr>
          <p:cNvPr id="13" name="6 CuadroTexto"/>
          <p:cNvSpPr txBox="1"/>
          <p:nvPr/>
        </p:nvSpPr>
        <p:spPr>
          <a:xfrm>
            <a:off x="5578411" y="1426432"/>
            <a:ext cx="46925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b="1" dirty="0">
                <a:latin typeface="Proxima Nova Rg" panose="02000506030000020004" pitchFamily="50" charset="0"/>
                <a:cs typeface="Arial" pitchFamily="34" charset="0"/>
              </a:rPr>
              <a:t>ESTRUCTURAR DE UN RIESGO</a:t>
            </a:r>
          </a:p>
        </p:txBody>
      </p:sp>
      <p:grpSp>
        <p:nvGrpSpPr>
          <p:cNvPr id="3" name="Grupo 5"/>
          <p:cNvGrpSpPr/>
          <p:nvPr/>
        </p:nvGrpSpPr>
        <p:grpSpPr>
          <a:xfrm>
            <a:off x="5036436" y="2014977"/>
            <a:ext cx="6218959" cy="763121"/>
            <a:chOff x="1302573" y="4822798"/>
            <a:chExt cx="7340607" cy="763121"/>
          </a:xfrm>
        </p:grpSpPr>
        <p:sp>
          <p:nvSpPr>
            <p:cNvPr id="15" name="5 CuadroTexto"/>
            <p:cNvSpPr txBox="1"/>
            <p:nvPr/>
          </p:nvSpPr>
          <p:spPr>
            <a:xfrm flipH="1">
              <a:off x="3045296" y="4822798"/>
              <a:ext cx="559788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2000" b="1" dirty="0">
                  <a:latin typeface="Proxima Nova Rg" panose="02000506030000020004" pitchFamily="50" charset="0"/>
                </a:rPr>
                <a:t>Construir carreteras con calidad</a:t>
              </a:r>
            </a:p>
          </p:txBody>
        </p:sp>
        <p:sp>
          <p:nvSpPr>
            <p:cNvPr id="16" name="6 CuadroTexto"/>
            <p:cNvSpPr txBox="1"/>
            <p:nvPr/>
          </p:nvSpPr>
          <p:spPr>
            <a:xfrm>
              <a:off x="1523494" y="5247365"/>
              <a:ext cx="137678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sz="1600" b="1" dirty="0">
                  <a:latin typeface="Proxima Nova Rg" panose="02000506030000020004" pitchFamily="50" charset="0"/>
                </a:rPr>
                <a:t>OBJETIVO</a:t>
              </a:r>
            </a:p>
          </p:txBody>
        </p:sp>
        <p:sp>
          <p:nvSpPr>
            <p:cNvPr id="17" name="11 Rectángulo"/>
            <p:cNvSpPr/>
            <p:nvPr/>
          </p:nvSpPr>
          <p:spPr>
            <a:xfrm>
              <a:off x="1302573" y="4858443"/>
              <a:ext cx="127945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>
                <a:defRPr/>
              </a:pPr>
              <a:r>
                <a:rPr lang="es-ES" b="1" kern="0" dirty="0">
                  <a:latin typeface="Proxima Nova Rg" panose="02000506030000020004" pitchFamily="50" charset="0"/>
                </a:rPr>
                <a:t>Ejemplo:</a:t>
              </a:r>
            </a:p>
          </p:txBody>
        </p:sp>
      </p:grpSp>
      <p:grpSp>
        <p:nvGrpSpPr>
          <p:cNvPr id="7" name="Grupo 13"/>
          <p:cNvGrpSpPr/>
          <p:nvPr/>
        </p:nvGrpSpPr>
        <p:grpSpPr>
          <a:xfrm>
            <a:off x="4959852" y="2810580"/>
            <a:ext cx="6923613" cy="1631629"/>
            <a:chOff x="1147277" y="2342657"/>
            <a:chExt cx="7251736" cy="1631629"/>
          </a:xfrm>
        </p:grpSpPr>
        <p:grpSp>
          <p:nvGrpSpPr>
            <p:cNvPr id="9" name="Grupo 15"/>
            <p:cNvGrpSpPr/>
            <p:nvPr/>
          </p:nvGrpSpPr>
          <p:grpSpPr>
            <a:xfrm>
              <a:off x="1279206" y="2342657"/>
              <a:ext cx="7119807" cy="1293912"/>
              <a:chOff x="150820" y="2836959"/>
              <a:chExt cx="7350124" cy="1449293"/>
            </a:xfrm>
          </p:grpSpPr>
          <p:sp>
            <p:nvSpPr>
              <p:cNvPr id="23" name="9 Pentágono"/>
              <p:cNvSpPr/>
              <p:nvPr/>
            </p:nvSpPr>
            <p:spPr>
              <a:xfrm>
                <a:off x="150820" y="2846831"/>
                <a:ext cx="2071702" cy="1428759"/>
              </a:xfrm>
              <a:prstGeom prst="homePlate">
                <a:avLst/>
              </a:prstGeom>
              <a:ln/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MX" sz="1600" b="1" dirty="0">
                    <a:solidFill>
                      <a:schemeClr val="tx1"/>
                    </a:solidFill>
                    <a:latin typeface="Proxima Nova Rg" panose="02000506030000020004" pitchFamily="50" charset="0"/>
                  </a:rPr>
                  <a:t>Sustantivo</a:t>
                </a:r>
              </a:p>
            </p:txBody>
          </p:sp>
          <p:sp>
            <p:nvSpPr>
              <p:cNvPr id="24" name="10 Cheurón"/>
              <p:cNvSpPr/>
              <p:nvPr/>
            </p:nvSpPr>
            <p:spPr>
              <a:xfrm>
                <a:off x="4303617" y="2857492"/>
                <a:ext cx="3197327" cy="1428760"/>
              </a:xfrm>
              <a:prstGeom prst="chevron">
                <a:avLst/>
              </a:prstGeom>
              <a:ln/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 sz="1600" dirty="0">
                  <a:solidFill>
                    <a:schemeClr val="tx1"/>
                  </a:solidFill>
                  <a:latin typeface="Proxima Nova Rg" panose="02000506030000020004" pitchFamily="50" charset="0"/>
                </a:endParaRPr>
              </a:p>
              <a:p>
                <a:pPr algn="ctr"/>
                <a:endParaRPr lang="es-MX" sz="1600" b="1" dirty="0">
                  <a:solidFill>
                    <a:schemeClr val="tx1"/>
                  </a:solidFill>
                  <a:latin typeface="Proxima Nova Rg" panose="02000506030000020004" pitchFamily="50" charset="0"/>
                </a:endParaRPr>
              </a:p>
              <a:p>
                <a:pPr algn="ctr"/>
                <a:r>
                  <a:rPr lang="es-MX" sz="1600" b="1" dirty="0">
                    <a:solidFill>
                      <a:schemeClr val="tx1"/>
                    </a:solidFill>
                    <a:latin typeface="Proxima Nova Rg" panose="02000506030000020004" pitchFamily="50" charset="0"/>
                  </a:rPr>
                  <a:t>Adjetivo o adverbio negativo/ complemento circunstancial</a:t>
                </a:r>
              </a:p>
              <a:p>
                <a:pPr algn="ctr"/>
                <a:endParaRPr lang="es-MX" sz="1600" dirty="0">
                  <a:solidFill>
                    <a:schemeClr val="tx1"/>
                  </a:solidFill>
                  <a:latin typeface="Proxima Nova Rg" panose="02000506030000020004" pitchFamily="50" charset="0"/>
                </a:endParaRPr>
              </a:p>
              <a:p>
                <a:pPr algn="ctr"/>
                <a:endParaRPr lang="es-MX" sz="1600" dirty="0">
                  <a:solidFill>
                    <a:schemeClr val="tx1"/>
                  </a:solidFill>
                  <a:latin typeface="Proxima Nova Rg" panose="02000506030000020004" pitchFamily="50" charset="0"/>
                </a:endParaRPr>
              </a:p>
            </p:txBody>
          </p:sp>
          <p:sp>
            <p:nvSpPr>
              <p:cNvPr id="25" name="10 Cheurón"/>
              <p:cNvSpPr/>
              <p:nvPr/>
            </p:nvSpPr>
            <p:spPr>
              <a:xfrm>
                <a:off x="1749934" y="2836959"/>
                <a:ext cx="3055717" cy="1428759"/>
              </a:xfrm>
              <a:prstGeom prst="chevron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MX" sz="1600" b="1" dirty="0">
                    <a:solidFill>
                      <a:schemeClr val="tx1"/>
                    </a:solidFill>
                    <a:latin typeface="Proxima Nova Rg" panose="02000506030000020004" pitchFamily="50" charset="0"/>
                  </a:rPr>
                  <a:t>Verbo en participio</a:t>
                </a:r>
              </a:p>
            </p:txBody>
          </p:sp>
        </p:grpSp>
        <p:grpSp>
          <p:nvGrpSpPr>
            <p:cNvPr id="10" name="Grupo 19"/>
            <p:cNvGrpSpPr/>
            <p:nvPr/>
          </p:nvGrpSpPr>
          <p:grpSpPr>
            <a:xfrm>
              <a:off x="1147277" y="3604954"/>
              <a:ext cx="7251735" cy="369332"/>
              <a:chOff x="667586" y="5729279"/>
              <a:chExt cx="7251735" cy="369332"/>
            </a:xfrm>
          </p:grpSpPr>
          <p:sp>
            <p:nvSpPr>
              <p:cNvPr id="21" name="7 CuadroTexto"/>
              <p:cNvSpPr txBox="1"/>
              <p:nvPr/>
            </p:nvSpPr>
            <p:spPr>
              <a:xfrm flipH="1">
                <a:off x="2321438" y="5729279"/>
                <a:ext cx="559788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MX" b="1" dirty="0">
                    <a:solidFill>
                      <a:srgbClr val="DE880A"/>
                    </a:solidFill>
                    <a:latin typeface="Proxima Nova Rg" panose="02000506030000020004" pitchFamily="50" charset="0"/>
                  </a:rPr>
                  <a:t>Carreteras Construidas con mala calidad</a:t>
                </a:r>
              </a:p>
            </p:txBody>
          </p:sp>
          <p:sp>
            <p:nvSpPr>
              <p:cNvPr id="22" name="8 CuadroTexto"/>
              <p:cNvSpPr txBox="1"/>
              <p:nvPr/>
            </p:nvSpPr>
            <p:spPr>
              <a:xfrm>
                <a:off x="667586" y="5743569"/>
                <a:ext cx="108645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MX" sz="1600" b="1" dirty="0">
                    <a:latin typeface="Proxima Nova Rg" panose="02000506030000020004" pitchFamily="50" charset="0"/>
                  </a:rPr>
                  <a:t>RIESGO</a:t>
                </a:r>
              </a:p>
            </p:txBody>
          </p:sp>
        </p:grpSp>
      </p:grpSp>
      <p:grpSp>
        <p:nvGrpSpPr>
          <p:cNvPr id="14" name="Grupo 14"/>
          <p:cNvGrpSpPr/>
          <p:nvPr/>
        </p:nvGrpSpPr>
        <p:grpSpPr>
          <a:xfrm>
            <a:off x="4791205" y="4506190"/>
            <a:ext cx="7066487" cy="1668233"/>
            <a:chOff x="946132" y="4322277"/>
            <a:chExt cx="7452881" cy="1668233"/>
          </a:xfrm>
        </p:grpSpPr>
        <p:grpSp>
          <p:nvGrpSpPr>
            <p:cNvPr id="18" name="Grupo 2"/>
            <p:cNvGrpSpPr/>
            <p:nvPr/>
          </p:nvGrpSpPr>
          <p:grpSpPr>
            <a:xfrm>
              <a:off x="946132" y="5621178"/>
              <a:ext cx="7251735" cy="369332"/>
              <a:chOff x="667586" y="5729279"/>
              <a:chExt cx="7251735" cy="369332"/>
            </a:xfrm>
          </p:grpSpPr>
          <p:sp>
            <p:nvSpPr>
              <p:cNvPr id="32" name="7 CuadroTexto"/>
              <p:cNvSpPr txBox="1"/>
              <p:nvPr/>
            </p:nvSpPr>
            <p:spPr>
              <a:xfrm flipH="1">
                <a:off x="2321438" y="5729279"/>
                <a:ext cx="559788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MX" b="1" u="sng" dirty="0">
                    <a:solidFill>
                      <a:schemeClr val="accent2"/>
                    </a:solidFill>
                    <a:latin typeface="Proxima Nova Rg" panose="02000506030000020004" pitchFamily="50" charset="0"/>
                  </a:rPr>
                  <a:t>No </a:t>
                </a:r>
                <a:r>
                  <a:rPr lang="es-MX" b="1" dirty="0">
                    <a:solidFill>
                      <a:schemeClr val="accent2"/>
                    </a:solidFill>
                    <a:latin typeface="Proxima Nova Rg" panose="02000506030000020004" pitchFamily="50" charset="0"/>
                  </a:rPr>
                  <a:t> construir </a:t>
                </a:r>
                <a:r>
                  <a:rPr lang="es-MX" b="1" dirty="0">
                    <a:solidFill>
                      <a:srgbClr val="FFC000"/>
                    </a:solidFill>
                    <a:latin typeface="Proxima Nova Rg" panose="02000506030000020004" pitchFamily="50" charset="0"/>
                  </a:rPr>
                  <a:t>carreteras</a:t>
                </a:r>
                <a:r>
                  <a:rPr lang="es-MX" b="1" dirty="0">
                    <a:latin typeface="Proxima Nova Rg" panose="02000506030000020004" pitchFamily="50" charset="0"/>
                  </a:rPr>
                  <a:t> </a:t>
                </a:r>
                <a:r>
                  <a:rPr lang="es-MX" b="1" dirty="0">
                    <a:solidFill>
                      <a:srgbClr val="DE880A"/>
                    </a:solidFill>
                    <a:latin typeface="Proxima Nova Rg" panose="02000506030000020004" pitchFamily="50" charset="0"/>
                  </a:rPr>
                  <a:t>con calidad</a:t>
                </a:r>
              </a:p>
            </p:txBody>
          </p:sp>
          <p:sp>
            <p:nvSpPr>
              <p:cNvPr id="33" name="8 CuadroTexto"/>
              <p:cNvSpPr txBox="1"/>
              <p:nvPr/>
            </p:nvSpPr>
            <p:spPr>
              <a:xfrm>
                <a:off x="667586" y="5743569"/>
                <a:ext cx="106987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MX" sz="1600" b="1" dirty="0">
                    <a:latin typeface="Proxima Nova Rg" panose="02000506030000020004" pitchFamily="50" charset="0"/>
                  </a:rPr>
                  <a:t>RIESGO</a:t>
                </a:r>
              </a:p>
            </p:txBody>
          </p:sp>
        </p:grpSp>
        <p:grpSp>
          <p:nvGrpSpPr>
            <p:cNvPr id="19" name="Grupo 9"/>
            <p:cNvGrpSpPr/>
            <p:nvPr/>
          </p:nvGrpSpPr>
          <p:grpSpPr>
            <a:xfrm>
              <a:off x="1300603" y="4322277"/>
              <a:ext cx="7098410" cy="1298901"/>
              <a:chOff x="172909" y="2836959"/>
              <a:chExt cx="7328035" cy="1454881"/>
            </a:xfrm>
          </p:grpSpPr>
          <p:sp>
            <p:nvSpPr>
              <p:cNvPr id="29" name="9 Pentágono"/>
              <p:cNvSpPr/>
              <p:nvPr/>
            </p:nvSpPr>
            <p:spPr>
              <a:xfrm>
                <a:off x="172909" y="2863080"/>
                <a:ext cx="2071702" cy="1428760"/>
              </a:xfrm>
              <a:prstGeom prst="homePlate">
                <a:avLst/>
              </a:prstGeom>
              <a:ln/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MX" sz="1600" b="1" dirty="0">
                    <a:solidFill>
                      <a:schemeClr val="tx1"/>
                    </a:solidFill>
                    <a:latin typeface="Proxima Nova Rg" panose="02000506030000020004" pitchFamily="50" charset="0"/>
                  </a:rPr>
                  <a:t>Connotación Negativa + verbo</a:t>
                </a:r>
              </a:p>
            </p:txBody>
          </p:sp>
          <p:sp>
            <p:nvSpPr>
              <p:cNvPr id="30" name="10 Cheurón"/>
              <p:cNvSpPr/>
              <p:nvPr/>
            </p:nvSpPr>
            <p:spPr>
              <a:xfrm>
                <a:off x="4303617" y="2857492"/>
                <a:ext cx="3197327" cy="1428760"/>
              </a:xfrm>
              <a:prstGeom prst="chevron">
                <a:avLst/>
              </a:prstGeom>
              <a:ln/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 sz="1600" dirty="0">
                  <a:solidFill>
                    <a:schemeClr val="tx1"/>
                  </a:solidFill>
                  <a:latin typeface="Proxima Nova Rg" panose="02000506030000020004" pitchFamily="50" charset="0"/>
                </a:endParaRPr>
              </a:p>
              <a:p>
                <a:pPr algn="ctr"/>
                <a:endParaRPr lang="es-MX" sz="1600" b="1" dirty="0">
                  <a:solidFill>
                    <a:schemeClr val="tx1"/>
                  </a:solidFill>
                  <a:latin typeface="Proxima Nova Rg" panose="02000506030000020004" pitchFamily="50" charset="0"/>
                </a:endParaRPr>
              </a:p>
              <a:p>
                <a:pPr algn="ctr"/>
                <a:r>
                  <a:rPr lang="es-MX" sz="1600" b="1" dirty="0">
                    <a:solidFill>
                      <a:schemeClr val="tx1"/>
                    </a:solidFill>
                    <a:latin typeface="Proxima Nova Rg" panose="02000506030000020004" pitchFamily="50" charset="0"/>
                  </a:rPr>
                  <a:t>Adjetivo o complemento circunstancial</a:t>
                </a:r>
              </a:p>
              <a:p>
                <a:pPr algn="ctr"/>
                <a:endParaRPr lang="es-MX" sz="1600" dirty="0">
                  <a:solidFill>
                    <a:schemeClr val="tx1"/>
                  </a:solidFill>
                  <a:latin typeface="Proxima Nova Rg" panose="02000506030000020004" pitchFamily="50" charset="0"/>
                </a:endParaRPr>
              </a:p>
              <a:p>
                <a:pPr algn="ctr"/>
                <a:endParaRPr lang="es-MX" sz="1600" dirty="0">
                  <a:solidFill>
                    <a:schemeClr val="tx1"/>
                  </a:solidFill>
                  <a:latin typeface="Proxima Nova Rg" panose="02000506030000020004" pitchFamily="50" charset="0"/>
                </a:endParaRPr>
              </a:p>
            </p:txBody>
          </p:sp>
          <p:sp>
            <p:nvSpPr>
              <p:cNvPr id="31" name="10 Cheurón"/>
              <p:cNvSpPr/>
              <p:nvPr/>
            </p:nvSpPr>
            <p:spPr>
              <a:xfrm>
                <a:off x="1749934" y="2836959"/>
                <a:ext cx="3055717" cy="1428759"/>
              </a:xfrm>
              <a:prstGeom prst="chevron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MX" sz="1600" b="1" dirty="0">
                    <a:solidFill>
                      <a:schemeClr val="tx1"/>
                    </a:solidFill>
                    <a:latin typeface="Proxima Nova Rg" panose="02000506030000020004" pitchFamily="50" charset="0"/>
                  </a:rPr>
                  <a:t>Sustantivo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22720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1 Título"/>
          <p:cNvSpPr txBox="1">
            <a:spLocks/>
          </p:cNvSpPr>
          <p:nvPr/>
        </p:nvSpPr>
        <p:spPr>
          <a:xfrm>
            <a:off x="-1203913" y="384587"/>
            <a:ext cx="7186612" cy="1202001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3200" b="1" dirty="0">
                <a:latin typeface="Proxima Nova Rg" panose="02000506030000020004" pitchFamily="50" charset="0"/>
                <a:cs typeface="Arial" pitchFamily="34" charset="0"/>
              </a:rPr>
              <a:t>Ejemplos de riesgo</a:t>
            </a:r>
          </a:p>
        </p:txBody>
      </p:sp>
      <p:graphicFrame>
        <p:nvGraphicFramePr>
          <p:cNvPr id="17" name="3 Marcador de contenid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78762463"/>
              </p:ext>
            </p:extLst>
          </p:nvPr>
        </p:nvGraphicFramePr>
        <p:xfrm>
          <a:off x="1382148" y="3015778"/>
          <a:ext cx="3300412" cy="3686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0041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36861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2000" b="1" dirty="0">
                          <a:solidFill>
                            <a:srgbClr val="FFFFFF"/>
                          </a:solidFill>
                          <a:latin typeface="Arial"/>
                          <a:ea typeface="Calibri"/>
                          <a:cs typeface="Arial"/>
                        </a:rPr>
                        <a:t>Riesgos</a:t>
                      </a:r>
                      <a:endParaRPr lang="es-MX" sz="2000" dirty="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8" name="3 Marcador de contenid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16751603"/>
              </p:ext>
            </p:extLst>
          </p:nvPr>
        </p:nvGraphicFramePr>
        <p:xfrm>
          <a:off x="1389302" y="4802861"/>
          <a:ext cx="3247766" cy="3686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4776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36861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2000" b="1" dirty="0">
                          <a:solidFill>
                            <a:srgbClr val="FFFFFF"/>
                          </a:solidFill>
                          <a:latin typeface="Arial"/>
                          <a:ea typeface="Calibri"/>
                          <a:cs typeface="Arial"/>
                        </a:rPr>
                        <a:t>Impacto</a:t>
                      </a:r>
                      <a:r>
                        <a:rPr lang="es-MX" sz="2000" b="1" baseline="0" dirty="0">
                          <a:solidFill>
                            <a:srgbClr val="FFFFFF"/>
                          </a:solidFill>
                          <a:latin typeface="Arial"/>
                          <a:ea typeface="Calibri"/>
                          <a:cs typeface="Arial"/>
                        </a:rPr>
                        <a:t> en</a:t>
                      </a:r>
                      <a:endParaRPr lang="es-MX" sz="2000" dirty="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DE880A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9" name="Rectángulo 18"/>
          <p:cNvSpPr/>
          <p:nvPr/>
        </p:nvSpPr>
        <p:spPr>
          <a:xfrm>
            <a:off x="5068330" y="3399340"/>
            <a:ext cx="3197893" cy="92333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 defTabSz="457200"/>
            <a:r>
              <a:rPr lang="es-MX" b="1" dirty="0">
                <a:solidFill>
                  <a:schemeClr val="dk1"/>
                </a:solidFill>
                <a:latin typeface="Proxima Nova Rg" panose="02000506030000020004" pitchFamily="50" charset="0"/>
              </a:rPr>
              <a:t>Programa Anual de capacitación no cumplido.</a:t>
            </a:r>
          </a:p>
          <a:p>
            <a:pPr defTabSz="457200"/>
            <a:endParaRPr lang="es-MX" b="1" dirty="0">
              <a:solidFill>
                <a:schemeClr val="dk1"/>
              </a:solidFill>
              <a:latin typeface="Proxima Nova Rg" panose="02000506030000020004" pitchFamily="50" charset="0"/>
            </a:endParaRPr>
          </a:p>
        </p:txBody>
      </p:sp>
      <p:graphicFrame>
        <p:nvGraphicFramePr>
          <p:cNvPr id="20" name="3 Marcador de contenid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93160190"/>
              </p:ext>
            </p:extLst>
          </p:nvPr>
        </p:nvGraphicFramePr>
        <p:xfrm>
          <a:off x="1382148" y="3409172"/>
          <a:ext cx="3300412" cy="91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0041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865441">
                <a:tc>
                  <a:txBody>
                    <a:bodyPr/>
                    <a:lstStyle/>
                    <a:p>
                      <a:pPr lvl="0" algn="ctr"/>
                      <a:r>
                        <a:rPr lang="es-MX" sz="1800" kern="1200" dirty="0">
                          <a:solidFill>
                            <a:schemeClr val="dk1"/>
                          </a:solidFill>
                          <a:latin typeface="Proxima Nova Rg" panose="02000506030000020004" pitchFamily="50" charset="0"/>
                          <a:ea typeface="+mn-ea"/>
                          <a:cs typeface="+mn-cs"/>
                        </a:rPr>
                        <a:t>Procedimientos del área  </a:t>
                      </a:r>
                    </a:p>
                    <a:p>
                      <a:pPr lvl="0" algn="ctr"/>
                      <a:r>
                        <a:rPr lang="es-MX" sz="1800" kern="1200" dirty="0">
                          <a:solidFill>
                            <a:schemeClr val="dk1"/>
                          </a:solidFill>
                          <a:latin typeface="Proxima Nova Rg" panose="02000506030000020004" pitchFamily="50" charset="0"/>
                          <a:ea typeface="+mn-ea"/>
                          <a:cs typeface="+mn-cs"/>
                        </a:rPr>
                        <a:t>no actualizados</a:t>
                      </a:r>
                    </a:p>
                    <a:p>
                      <a:pPr lvl="0"/>
                      <a:endParaRPr lang="es-MX" sz="1800" kern="1200" dirty="0">
                        <a:solidFill>
                          <a:schemeClr val="dk1"/>
                        </a:solidFill>
                        <a:latin typeface="Proxima Nova Rg" panose="02000506030000020004" pitchFamily="50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1" name="Rectángulo 20"/>
          <p:cNvSpPr/>
          <p:nvPr/>
        </p:nvSpPr>
        <p:spPr>
          <a:xfrm>
            <a:off x="1375128" y="5281669"/>
            <a:ext cx="3250303" cy="6463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 defTabSz="457200"/>
            <a:r>
              <a:rPr lang="es-MX" b="1" dirty="0">
                <a:solidFill>
                  <a:schemeClr val="dk1"/>
                </a:solidFill>
                <a:latin typeface="Proxima Nova Rg" panose="02000506030000020004" pitchFamily="50" charset="0"/>
              </a:rPr>
              <a:t>No se realice un trabajo correctamente</a:t>
            </a:r>
          </a:p>
        </p:txBody>
      </p:sp>
      <p:sp>
        <p:nvSpPr>
          <p:cNvPr id="22" name="Rectángulo 21"/>
          <p:cNvSpPr/>
          <p:nvPr/>
        </p:nvSpPr>
        <p:spPr>
          <a:xfrm>
            <a:off x="5068330" y="5291506"/>
            <a:ext cx="3239223" cy="6463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 defTabSz="457200"/>
            <a:r>
              <a:rPr lang="es-MX" b="1" dirty="0">
                <a:solidFill>
                  <a:schemeClr val="dk1"/>
                </a:solidFill>
                <a:latin typeface="Proxima Nova Rg" panose="02000506030000020004" pitchFamily="50" charset="0"/>
              </a:rPr>
              <a:t>El personal no tenga la competencia requerida</a:t>
            </a:r>
          </a:p>
        </p:txBody>
      </p:sp>
      <p:graphicFrame>
        <p:nvGraphicFramePr>
          <p:cNvPr id="23" name="3 Marcador de contenid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09132168"/>
              </p:ext>
            </p:extLst>
          </p:nvPr>
        </p:nvGraphicFramePr>
        <p:xfrm>
          <a:off x="1375129" y="1588555"/>
          <a:ext cx="3304179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0417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609014">
                <a:tc>
                  <a:txBody>
                    <a:bodyPr/>
                    <a:lstStyle/>
                    <a:p>
                      <a:pPr lvl="0" algn="ctr"/>
                      <a:r>
                        <a:rPr lang="es-MX" sz="1800" kern="1200" dirty="0">
                          <a:solidFill>
                            <a:schemeClr val="dk1"/>
                          </a:solidFill>
                          <a:latin typeface="Proxima Nova Rg" panose="02000506030000020004" pitchFamily="50" charset="0"/>
                          <a:ea typeface="+mn-ea"/>
                          <a:cs typeface="+mn-cs"/>
                        </a:rPr>
                        <a:t>Actualizar</a:t>
                      </a:r>
                      <a:r>
                        <a:rPr lang="es-MX" sz="1800" kern="1200" baseline="0" dirty="0">
                          <a:solidFill>
                            <a:schemeClr val="dk1"/>
                          </a:solidFill>
                          <a:latin typeface="Proxima Nova Rg" panose="02000506030000020004" pitchFamily="50" charset="0"/>
                          <a:ea typeface="+mn-ea"/>
                          <a:cs typeface="+mn-cs"/>
                        </a:rPr>
                        <a:t> los </a:t>
                      </a:r>
                      <a:r>
                        <a:rPr lang="es-MX" sz="1800" kern="1200" dirty="0">
                          <a:solidFill>
                            <a:schemeClr val="dk1"/>
                          </a:solidFill>
                          <a:latin typeface="Proxima Nova Rg" panose="02000506030000020004" pitchFamily="50" charset="0"/>
                          <a:ea typeface="+mn-ea"/>
                          <a:cs typeface="+mn-cs"/>
                        </a:rPr>
                        <a:t>Procedimientos del área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4" name="3 Marcador de contenid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52059538"/>
              </p:ext>
            </p:extLst>
          </p:nvPr>
        </p:nvGraphicFramePr>
        <p:xfrm>
          <a:off x="1374573" y="1158263"/>
          <a:ext cx="3304179" cy="3686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0417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36861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2000" b="1" dirty="0">
                          <a:solidFill>
                            <a:srgbClr val="FFFFFF"/>
                          </a:solidFill>
                          <a:latin typeface="Arial"/>
                          <a:ea typeface="Calibri"/>
                          <a:cs typeface="Arial"/>
                        </a:rPr>
                        <a:t>Objetivo</a:t>
                      </a:r>
                      <a:endParaRPr lang="es-MX" sz="2000" dirty="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5" name="Flecha abajo 24"/>
          <p:cNvSpPr/>
          <p:nvPr/>
        </p:nvSpPr>
        <p:spPr>
          <a:xfrm>
            <a:off x="2306492" y="2428797"/>
            <a:ext cx="1371600" cy="360600"/>
          </a:xfrm>
          <a:prstGeom prst="downArrow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2000">
              <a:latin typeface="Proxima Nova Rg" panose="02000506030000020004" pitchFamily="50" charset="0"/>
            </a:endParaRPr>
          </a:p>
        </p:txBody>
      </p:sp>
      <p:sp>
        <p:nvSpPr>
          <p:cNvPr id="26" name="Rectángulo 25"/>
          <p:cNvSpPr/>
          <p:nvPr/>
        </p:nvSpPr>
        <p:spPr>
          <a:xfrm>
            <a:off x="5068330" y="1664497"/>
            <a:ext cx="3239223" cy="6463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 defTabSz="457200"/>
            <a:r>
              <a:rPr lang="es-MX" b="1" dirty="0">
                <a:solidFill>
                  <a:schemeClr val="dk1"/>
                </a:solidFill>
                <a:latin typeface="Proxima Nova Rg" panose="02000506030000020004" pitchFamily="50" charset="0"/>
              </a:rPr>
              <a:t>Cumplir el Programa Anual de Capacitación</a:t>
            </a:r>
          </a:p>
        </p:txBody>
      </p:sp>
      <p:graphicFrame>
        <p:nvGraphicFramePr>
          <p:cNvPr id="27" name="3 Marcador de contenid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08051835"/>
              </p:ext>
            </p:extLst>
          </p:nvPr>
        </p:nvGraphicFramePr>
        <p:xfrm>
          <a:off x="5068330" y="1166310"/>
          <a:ext cx="3239223" cy="3686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3922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36861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2000" b="1" dirty="0">
                          <a:solidFill>
                            <a:srgbClr val="FFFFFF"/>
                          </a:solidFill>
                          <a:latin typeface="Arial"/>
                          <a:ea typeface="Calibri"/>
                          <a:cs typeface="Arial"/>
                        </a:rPr>
                        <a:t>Objetivo</a:t>
                      </a:r>
                      <a:endParaRPr lang="es-MX" sz="2000" dirty="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8" name="3 Marcador de contenid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78836284"/>
              </p:ext>
            </p:extLst>
          </p:nvPr>
        </p:nvGraphicFramePr>
        <p:xfrm>
          <a:off x="5068330" y="2996722"/>
          <a:ext cx="3193695" cy="3686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9369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36861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2000" b="1" dirty="0">
                          <a:solidFill>
                            <a:srgbClr val="FFFFFF"/>
                          </a:solidFill>
                          <a:latin typeface="Arial"/>
                          <a:ea typeface="Calibri"/>
                          <a:cs typeface="Arial"/>
                        </a:rPr>
                        <a:t>Riesgos</a:t>
                      </a:r>
                      <a:endParaRPr lang="es-MX" sz="2000" dirty="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9" name="3 Marcador de contenid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3576134"/>
              </p:ext>
            </p:extLst>
          </p:nvPr>
        </p:nvGraphicFramePr>
        <p:xfrm>
          <a:off x="5068329" y="4783805"/>
          <a:ext cx="3239223" cy="3686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3922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36861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2000" b="1" dirty="0">
                          <a:solidFill>
                            <a:srgbClr val="FFFFFF"/>
                          </a:solidFill>
                          <a:latin typeface="Arial"/>
                          <a:ea typeface="Calibri"/>
                          <a:cs typeface="Arial"/>
                        </a:rPr>
                        <a:t>Impacto</a:t>
                      </a:r>
                      <a:r>
                        <a:rPr lang="es-MX" sz="2000" b="1" baseline="0" dirty="0">
                          <a:solidFill>
                            <a:srgbClr val="FFFFFF"/>
                          </a:solidFill>
                          <a:latin typeface="Arial"/>
                          <a:ea typeface="Calibri"/>
                          <a:cs typeface="Arial"/>
                        </a:rPr>
                        <a:t> en</a:t>
                      </a:r>
                      <a:endParaRPr lang="es-MX" sz="2000" dirty="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DE880A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0" name="Flecha abajo 29"/>
          <p:cNvSpPr/>
          <p:nvPr/>
        </p:nvSpPr>
        <p:spPr>
          <a:xfrm>
            <a:off x="5877833" y="2500237"/>
            <a:ext cx="1371600" cy="360600"/>
          </a:xfrm>
          <a:prstGeom prst="downArrow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2000">
              <a:latin typeface="Proxima Nova Rg" panose="02000506030000020004" pitchFamily="50" charset="0"/>
            </a:endParaRPr>
          </a:p>
        </p:txBody>
      </p:sp>
      <p:sp>
        <p:nvSpPr>
          <p:cNvPr id="31" name="Flecha abajo 30"/>
          <p:cNvSpPr/>
          <p:nvPr/>
        </p:nvSpPr>
        <p:spPr>
          <a:xfrm>
            <a:off x="2316012" y="4395713"/>
            <a:ext cx="1371600" cy="360600"/>
          </a:xfrm>
          <a:prstGeom prst="downArrow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2000">
              <a:latin typeface="Proxima Nova Rg" panose="02000506030000020004" pitchFamily="50" charset="0"/>
            </a:endParaRPr>
          </a:p>
        </p:txBody>
      </p:sp>
      <p:sp>
        <p:nvSpPr>
          <p:cNvPr id="32" name="Flecha abajo 31"/>
          <p:cNvSpPr/>
          <p:nvPr/>
        </p:nvSpPr>
        <p:spPr>
          <a:xfrm>
            <a:off x="5915338" y="4356550"/>
            <a:ext cx="1371600" cy="360600"/>
          </a:xfrm>
          <a:prstGeom prst="downArrow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2000">
              <a:latin typeface="Proxima Nova Rg" panose="0200050603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090184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265987" y="445699"/>
            <a:ext cx="4952771" cy="161582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ES" sz="2800" b="1" kern="0" dirty="0">
                <a:latin typeface="Proxima Nova Rg" panose="02000506030000020004" pitchFamily="50" charset="0"/>
                <a:cs typeface="Arial" pitchFamily="34" charset="0"/>
              </a:rPr>
              <a:t>Riesgo Estratégico</a:t>
            </a:r>
          </a:p>
          <a:p>
            <a:pPr algn="just"/>
            <a:endParaRPr lang="es-ES" sz="300" b="1" kern="0" dirty="0">
              <a:latin typeface="Proxima Nova Rg" panose="02000506030000020004" pitchFamily="50" charset="0"/>
              <a:cs typeface="Arial" pitchFamily="34" charset="0"/>
            </a:endParaRPr>
          </a:p>
          <a:p>
            <a:pPr algn="just"/>
            <a:r>
              <a:rPr lang="es-ES" sz="1700" kern="0" dirty="0">
                <a:latin typeface="Proxima Nova Rg" panose="02000506030000020004" pitchFamily="50" charset="0"/>
                <a:cs typeface="Arial" pitchFamily="34" charset="0"/>
              </a:rPr>
              <a:t>Involucra acciones de:</a:t>
            </a:r>
          </a:p>
          <a:p>
            <a:pPr algn="just"/>
            <a:r>
              <a:rPr lang="es-ES" sz="1700" kern="0" dirty="0">
                <a:latin typeface="Proxima Nova Rg" panose="02000506030000020004" pitchFamily="50" charset="0"/>
                <a:cs typeface="Arial" pitchFamily="34" charset="0"/>
              </a:rPr>
              <a:t>- área que lo detecta. </a:t>
            </a:r>
          </a:p>
          <a:p>
            <a:pPr algn="just"/>
            <a:r>
              <a:rPr lang="es-ES" sz="1700" kern="0" dirty="0">
                <a:latin typeface="Proxima Nova Rg" panose="02000506030000020004" pitchFamily="50" charset="0"/>
                <a:cs typeface="Arial" pitchFamily="34" charset="0"/>
              </a:rPr>
              <a:t>- otras instancias internas de la propia Institución. </a:t>
            </a:r>
          </a:p>
          <a:p>
            <a:pPr algn="just"/>
            <a:r>
              <a:rPr lang="es-ES" sz="1700" kern="0" dirty="0">
                <a:latin typeface="Proxima Nova Rg" panose="02000506030000020004" pitchFamily="50" charset="0"/>
                <a:cs typeface="Arial" pitchFamily="34" charset="0"/>
              </a:rPr>
              <a:t>- otras dependencias o entidades.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47151" y="2307035"/>
            <a:ext cx="4952770" cy="167738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s-ES" sz="2400" b="1" kern="0" dirty="0">
                <a:latin typeface="Proxima Nova Rg" panose="02000506030000020004" pitchFamily="50" charset="0"/>
                <a:cs typeface="Arial" pitchFamily="34" charset="0"/>
              </a:rPr>
              <a:t>Riesgo Directivo</a:t>
            </a:r>
          </a:p>
          <a:p>
            <a:pPr algn="just"/>
            <a:endParaRPr lang="es-ES" sz="300" b="1" kern="0" dirty="0">
              <a:latin typeface="Proxima Nova Rg" panose="02000506030000020004" pitchFamily="50" charset="0"/>
              <a:cs typeface="Arial" pitchFamily="34" charset="0"/>
            </a:endParaRPr>
          </a:p>
          <a:p>
            <a:pPr algn="just"/>
            <a:r>
              <a:rPr lang="es-ES" sz="1700" kern="0" dirty="0">
                <a:latin typeface="Proxima Nova Rg" panose="02000506030000020004" pitchFamily="50" charset="0"/>
                <a:cs typeface="Arial" pitchFamily="34" charset="0"/>
              </a:rPr>
              <a:t> Involucra acciones de:</a:t>
            </a:r>
          </a:p>
          <a:p>
            <a:pPr marL="285750" indent="-285750" algn="just">
              <a:buFontTx/>
              <a:buChar char="-"/>
            </a:pPr>
            <a:r>
              <a:rPr lang="es-ES" sz="1700" kern="0" dirty="0">
                <a:latin typeface="Proxima Nova Rg" panose="02000506030000020004" pitchFamily="50" charset="0"/>
                <a:cs typeface="Arial" pitchFamily="34" charset="0"/>
              </a:rPr>
              <a:t>área que lo detecta </a:t>
            </a:r>
          </a:p>
          <a:p>
            <a:pPr marL="285750" indent="-285750" algn="just">
              <a:buFontTx/>
              <a:buChar char="-"/>
            </a:pPr>
            <a:r>
              <a:rPr lang="es-ES" sz="1700" kern="0" dirty="0">
                <a:latin typeface="Proxima Nova Rg" panose="02000506030000020004" pitchFamily="50" charset="0"/>
                <a:cs typeface="Arial" pitchFamily="34" charset="0"/>
              </a:rPr>
              <a:t>otras instancias internas de la propia Institución.</a:t>
            </a:r>
          </a:p>
          <a:p>
            <a:pPr algn="just"/>
            <a:endParaRPr lang="es-ES" sz="400" kern="0" dirty="0">
              <a:latin typeface="Proxima Nova Rg" panose="02000506030000020004" pitchFamily="50" charset="0"/>
              <a:cs typeface="Arial" pitchFamily="34" charset="0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265988" y="4134755"/>
            <a:ext cx="4952770" cy="1323439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s-ES" sz="2800" b="1" kern="0" dirty="0">
                <a:latin typeface="Proxima Nova Rg" panose="02000506030000020004" pitchFamily="50" charset="0"/>
                <a:cs typeface="Arial" pitchFamily="34" charset="0"/>
              </a:rPr>
              <a:t>Riesgo Operativo</a:t>
            </a:r>
            <a:endParaRPr lang="es-ES" b="1" kern="0" dirty="0">
              <a:latin typeface="Proxima Nova Rg" panose="02000506030000020004" pitchFamily="50" charset="0"/>
              <a:cs typeface="Arial" pitchFamily="34" charset="0"/>
            </a:endParaRPr>
          </a:p>
          <a:p>
            <a:pPr algn="just"/>
            <a:r>
              <a:rPr lang="es-ES" kern="0" dirty="0">
                <a:latin typeface="Proxima Nova Rg" panose="02000506030000020004" pitchFamily="50" charset="0"/>
                <a:cs typeface="Arial" pitchFamily="34" charset="0"/>
              </a:rPr>
              <a:t> </a:t>
            </a:r>
            <a:r>
              <a:rPr lang="es-ES" sz="1700" kern="0" dirty="0">
                <a:latin typeface="Proxima Nova Rg" panose="02000506030000020004" pitchFamily="50" charset="0"/>
                <a:cs typeface="Arial" pitchFamily="34" charset="0"/>
              </a:rPr>
              <a:t>Aquel que puede ser atendido por el área que lo detecta, sin necesidad de otro apoyo.</a:t>
            </a:r>
          </a:p>
          <a:p>
            <a:pPr algn="just"/>
            <a:endParaRPr lang="en-US" sz="1600" kern="0" dirty="0">
              <a:latin typeface="Proxima Nova Rg" panose="02000506030000020004" pitchFamily="50" charset="0"/>
              <a:cs typeface="Arial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/>
          <a:srcRect l="50248" t="45898" r="33373" b="17969"/>
          <a:stretch>
            <a:fillRect/>
          </a:stretch>
        </p:blipFill>
        <p:spPr bwMode="auto">
          <a:xfrm>
            <a:off x="6024561" y="1253613"/>
            <a:ext cx="3443903" cy="5461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7 Flecha abajo"/>
          <p:cNvSpPr/>
          <p:nvPr/>
        </p:nvSpPr>
        <p:spPr>
          <a:xfrm rot="16200000">
            <a:off x="6238876" y="2285992"/>
            <a:ext cx="285752" cy="1571636"/>
          </a:xfrm>
          <a:prstGeom prst="downArrow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latin typeface="Proxima Nova Rg" panose="02000506030000020004" pitchFamily="50" charset="0"/>
            </a:endParaRPr>
          </a:p>
        </p:txBody>
      </p:sp>
      <p:sp>
        <p:nvSpPr>
          <p:cNvPr id="9" name="Rectángulo redondeado 9"/>
          <p:cNvSpPr/>
          <p:nvPr/>
        </p:nvSpPr>
        <p:spPr>
          <a:xfrm>
            <a:off x="9568952" y="1522707"/>
            <a:ext cx="2198897" cy="3383958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600" dirty="0">
                <a:solidFill>
                  <a:schemeClr val="tx1"/>
                </a:solidFill>
                <a:latin typeface="Proxima Nova Rg" panose="02000506030000020004" pitchFamily="50" charset="0"/>
                <a:cs typeface="Arial" pitchFamily="34" charset="0"/>
              </a:rPr>
              <a:t>Administrativo</a:t>
            </a:r>
          </a:p>
          <a:p>
            <a:pPr algn="ctr"/>
            <a:r>
              <a:rPr lang="es-MX" sz="1600" dirty="0">
                <a:solidFill>
                  <a:schemeClr val="tx1"/>
                </a:solidFill>
                <a:latin typeface="Proxima Nova Rg" panose="02000506030000020004" pitchFamily="50" charset="0"/>
                <a:cs typeface="Arial" pitchFamily="34" charset="0"/>
              </a:rPr>
              <a:t>Legal </a:t>
            </a:r>
          </a:p>
          <a:p>
            <a:pPr algn="ctr"/>
            <a:r>
              <a:rPr lang="es-MX" sz="1600" dirty="0">
                <a:solidFill>
                  <a:schemeClr val="tx1"/>
                </a:solidFill>
                <a:latin typeface="Proxima Nova Rg" panose="02000506030000020004" pitchFamily="50" charset="0"/>
                <a:cs typeface="Arial" pitchFamily="34" charset="0"/>
              </a:rPr>
              <a:t>Financiero</a:t>
            </a:r>
          </a:p>
          <a:p>
            <a:pPr algn="ctr"/>
            <a:r>
              <a:rPr lang="es-MX" sz="1600" dirty="0">
                <a:solidFill>
                  <a:schemeClr val="tx1"/>
                </a:solidFill>
                <a:latin typeface="Proxima Nova Rg" panose="02000506030000020004" pitchFamily="50" charset="0"/>
                <a:cs typeface="Arial" pitchFamily="34" charset="0"/>
              </a:rPr>
              <a:t>Presupuestal</a:t>
            </a:r>
          </a:p>
          <a:p>
            <a:pPr algn="ctr"/>
            <a:r>
              <a:rPr lang="es-MX" sz="1600" dirty="0">
                <a:solidFill>
                  <a:schemeClr val="tx1"/>
                </a:solidFill>
                <a:latin typeface="Proxima Nova Rg" panose="02000506030000020004" pitchFamily="50" charset="0"/>
                <a:cs typeface="Arial" pitchFamily="34" charset="0"/>
              </a:rPr>
              <a:t>Servicios</a:t>
            </a:r>
          </a:p>
          <a:p>
            <a:pPr algn="ctr"/>
            <a:r>
              <a:rPr lang="es-MX" sz="1600" dirty="0">
                <a:solidFill>
                  <a:schemeClr val="tx1"/>
                </a:solidFill>
                <a:latin typeface="Proxima Nova Rg" panose="02000506030000020004" pitchFamily="50" charset="0"/>
                <a:cs typeface="Arial" pitchFamily="34" charset="0"/>
              </a:rPr>
              <a:t>Seguridad</a:t>
            </a:r>
          </a:p>
          <a:p>
            <a:pPr algn="ctr"/>
            <a:r>
              <a:rPr lang="es-MX" sz="1600" dirty="0">
                <a:solidFill>
                  <a:schemeClr val="tx1"/>
                </a:solidFill>
                <a:latin typeface="Proxima Nova Rg" panose="02000506030000020004" pitchFamily="50" charset="0"/>
                <a:cs typeface="Arial" pitchFamily="34" charset="0"/>
              </a:rPr>
              <a:t>Obra Pública</a:t>
            </a:r>
          </a:p>
          <a:p>
            <a:pPr algn="ctr"/>
            <a:r>
              <a:rPr lang="es-MX" sz="1600" dirty="0">
                <a:solidFill>
                  <a:schemeClr val="tx1"/>
                </a:solidFill>
                <a:latin typeface="Proxima Nova Rg" panose="02000506030000020004" pitchFamily="50" charset="0"/>
                <a:cs typeface="Arial" pitchFamily="34" charset="0"/>
              </a:rPr>
              <a:t>Recursos Humanos</a:t>
            </a:r>
          </a:p>
          <a:p>
            <a:pPr algn="ctr"/>
            <a:r>
              <a:rPr lang="es-MX" sz="1600" dirty="0">
                <a:solidFill>
                  <a:schemeClr val="tx1"/>
                </a:solidFill>
                <a:latin typeface="Proxima Nova Rg" panose="02000506030000020004" pitchFamily="50" charset="0"/>
                <a:cs typeface="Arial" pitchFamily="34" charset="0"/>
              </a:rPr>
              <a:t>Imagen </a:t>
            </a:r>
          </a:p>
          <a:p>
            <a:pPr algn="ctr"/>
            <a:r>
              <a:rPr lang="es-MX" sz="1600" dirty="0" err="1">
                <a:solidFill>
                  <a:schemeClr val="tx1"/>
                </a:solidFill>
                <a:latin typeface="Proxima Nova Rg" panose="02000506030000020004" pitchFamily="50" charset="0"/>
                <a:cs typeface="Arial" pitchFamily="34" charset="0"/>
              </a:rPr>
              <a:t>TIC´s</a:t>
            </a:r>
            <a:endParaRPr lang="es-MX" sz="1600" dirty="0">
              <a:solidFill>
                <a:schemeClr val="tx1"/>
              </a:solidFill>
              <a:latin typeface="Proxima Nova Rg" panose="02000506030000020004" pitchFamily="50" charset="0"/>
              <a:cs typeface="Arial" pitchFamily="34" charset="0"/>
            </a:endParaRPr>
          </a:p>
          <a:p>
            <a:pPr algn="ctr"/>
            <a:r>
              <a:rPr lang="es-MX" sz="1600" dirty="0">
                <a:solidFill>
                  <a:schemeClr val="tx1"/>
                </a:solidFill>
                <a:latin typeface="Proxima Nova Rg" panose="02000506030000020004" pitchFamily="50" charset="0"/>
                <a:cs typeface="Arial" pitchFamily="34" charset="0"/>
              </a:rPr>
              <a:t>Salud</a:t>
            </a:r>
          </a:p>
          <a:p>
            <a:pPr algn="ctr"/>
            <a:r>
              <a:rPr lang="es-MX" sz="1600" dirty="0">
                <a:solidFill>
                  <a:schemeClr val="tx1"/>
                </a:solidFill>
                <a:latin typeface="Proxima Nova Rg" panose="02000506030000020004" pitchFamily="50" charset="0"/>
                <a:cs typeface="Arial" pitchFamily="34" charset="0"/>
              </a:rPr>
              <a:t>Entre otros</a:t>
            </a:r>
          </a:p>
        </p:txBody>
      </p:sp>
      <p:sp>
        <p:nvSpPr>
          <p:cNvPr id="10" name="9 Flecha abajo"/>
          <p:cNvSpPr/>
          <p:nvPr/>
        </p:nvSpPr>
        <p:spPr>
          <a:xfrm rot="16200000" flipV="1">
            <a:off x="9163714" y="3102450"/>
            <a:ext cx="271852" cy="445202"/>
          </a:xfrm>
          <a:prstGeom prst="downArrow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latin typeface="Proxima Nova Rg" panose="02000506030000020004" pitchFamily="50" charset="0"/>
            </a:endParaRPr>
          </a:p>
        </p:txBody>
      </p:sp>
      <p:sp>
        <p:nvSpPr>
          <p:cNvPr id="2" name="Cerrar llave 1">
            <a:extLst>
              <a:ext uri="{FF2B5EF4-FFF2-40B4-BE49-F238E27FC236}">
                <a16:creationId xmlns="" xmlns:a16="http://schemas.microsoft.com/office/drawing/2014/main" id="{BFE03BA3-8947-4A69-93BF-74DEF98F2E80}"/>
              </a:ext>
            </a:extLst>
          </p:cNvPr>
          <p:cNvSpPr/>
          <p:nvPr/>
        </p:nvSpPr>
        <p:spPr>
          <a:xfrm>
            <a:off x="5250426" y="398206"/>
            <a:ext cx="258404" cy="5147188"/>
          </a:xfrm>
          <a:prstGeom prst="righ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3431433"/>
      </p:ext>
    </p:extLst>
  </p:cSld>
  <p:clrMapOvr>
    <a:masterClrMapping/>
  </p:clrMapOvr>
  <p:transition advClick="0"/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esultado de imagen para IMAGENES RELACIONADAS A REGLAS"/>
          <p:cNvPicPr>
            <a:picLocks noChangeAspect="1" noChangeArrowheads="1"/>
          </p:cNvPicPr>
          <p:nvPr/>
        </p:nvPicPr>
        <p:blipFill>
          <a:blip r:embed="rId2"/>
          <a:srcRect l="4178" t="10638" r="60306" b="14893"/>
          <a:stretch>
            <a:fillRect/>
          </a:stretch>
        </p:blipFill>
        <p:spPr bwMode="auto">
          <a:xfrm>
            <a:off x="427461" y="3153761"/>
            <a:ext cx="2063109" cy="12646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4" name="Grupo 3"/>
          <p:cNvGrpSpPr/>
          <p:nvPr/>
        </p:nvGrpSpPr>
        <p:grpSpPr>
          <a:xfrm>
            <a:off x="390789" y="3796704"/>
            <a:ext cx="5648839" cy="1393687"/>
            <a:chOff x="-153244" y="4337923"/>
            <a:chExt cx="6063080" cy="2508551"/>
          </a:xfrm>
        </p:grpSpPr>
        <p:sp>
          <p:nvSpPr>
            <p:cNvPr id="5" name="3 Flecha curvada hacia abajo"/>
            <p:cNvSpPr/>
            <p:nvPr/>
          </p:nvSpPr>
          <p:spPr>
            <a:xfrm rot="1447656">
              <a:off x="1113974" y="4337923"/>
              <a:ext cx="1370366" cy="612257"/>
            </a:xfrm>
            <a:prstGeom prst="curvedDownArrow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dirty="0">
                <a:solidFill>
                  <a:schemeClr val="tx1"/>
                </a:solidFill>
                <a:latin typeface="Proxima Nova Rg" panose="02000506030000020004" pitchFamily="50" charset="0"/>
                <a:cs typeface="Arial" pitchFamily="34" charset="0"/>
              </a:endParaRPr>
            </a:p>
          </p:txBody>
        </p:sp>
        <p:sp>
          <p:nvSpPr>
            <p:cNvPr id="6" name="5 Rectángulo"/>
            <p:cNvSpPr/>
            <p:nvPr/>
          </p:nvSpPr>
          <p:spPr>
            <a:xfrm>
              <a:off x="-153244" y="5583401"/>
              <a:ext cx="6063080" cy="126307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88900" eaLnBrk="0" hangingPunct="0">
                <a:spcBef>
                  <a:spcPct val="20000"/>
                </a:spcBef>
                <a:defRPr/>
              </a:pPr>
              <a:r>
                <a:rPr lang="es-MX" b="1" kern="0" dirty="0">
                  <a:latin typeface="Proxima Nova Rg" panose="02000506030000020004" pitchFamily="50" charset="0"/>
                  <a:cs typeface="Arial" pitchFamily="34" charset="0"/>
                </a:rPr>
                <a:t>EXTERNO.-</a:t>
              </a:r>
            </a:p>
            <a:p>
              <a:pPr marL="88900" eaLnBrk="0" hangingPunct="0">
                <a:spcBef>
                  <a:spcPct val="20000"/>
                </a:spcBef>
                <a:defRPr/>
              </a:pPr>
              <a:r>
                <a:rPr lang="es-MX" kern="0" dirty="0">
                  <a:latin typeface="Proxima Nova Rg" panose="02000506030000020004" pitchFamily="50" charset="0"/>
                  <a:cs typeface="Arial" pitchFamily="34" charset="0"/>
                </a:rPr>
                <a:t>Fuera del alcance de la organización</a:t>
              </a:r>
            </a:p>
          </p:txBody>
        </p:sp>
      </p:grpSp>
      <p:grpSp>
        <p:nvGrpSpPr>
          <p:cNvPr id="7" name="Grupo 6"/>
          <p:cNvGrpSpPr/>
          <p:nvPr/>
        </p:nvGrpSpPr>
        <p:grpSpPr>
          <a:xfrm>
            <a:off x="713215" y="2073782"/>
            <a:ext cx="6287305" cy="990301"/>
            <a:chOff x="834706" y="2698664"/>
            <a:chExt cx="3550344" cy="990301"/>
          </a:xfrm>
        </p:grpSpPr>
        <p:sp>
          <p:nvSpPr>
            <p:cNvPr id="8" name="6 Flecha curvada hacia arriba"/>
            <p:cNvSpPr/>
            <p:nvPr/>
          </p:nvSpPr>
          <p:spPr>
            <a:xfrm rot="10154329">
              <a:off x="834706" y="2992825"/>
              <a:ext cx="1608637" cy="696140"/>
            </a:xfrm>
            <a:prstGeom prst="curvedUpArrow">
              <a:avLst/>
            </a:prstGeom>
            <a:solidFill>
              <a:srgbClr val="C0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2000" dirty="0">
                <a:solidFill>
                  <a:schemeClr val="tx1"/>
                </a:solidFill>
                <a:latin typeface="Proxima Nova Rg" panose="02000506030000020004" pitchFamily="50" charset="0"/>
                <a:cs typeface="Arial" pitchFamily="34" charset="0"/>
              </a:endParaRPr>
            </a:p>
          </p:txBody>
        </p:sp>
        <p:sp>
          <p:nvSpPr>
            <p:cNvPr id="9" name="7 Rectángulo"/>
            <p:cNvSpPr/>
            <p:nvPr/>
          </p:nvSpPr>
          <p:spPr>
            <a:xfrm>
              <a:off x="2279274" y="2698664"/>
              <a:ext cx="210577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342900" eaLnBrk="0" hangingPunct="0">
                <a:spcBef>
                  <a:spcPct val="20000"/>
                </a:spcBef>
                <a:defRPr/>
              </a:pPr>
              <a:r>
                <a:rPr lang="es-MX" b="1" kern="0" dirty="0">
                  <a:latin typeface="Proxima Nova Rg" panose="02000506030000020004" pitchFamily="50" charset="0"/>
                  <a:cs typeface="Arial" pitchFamily="34" charset="0"/>
                </a:rPr>
                <a:t>INTERNO.- </a:t>
              </a:r>
              <a:r>
                <a:rPr lang="es-MX" kern="0" dirty="0">
                  <a:latin typeface="Proxima Nova Rg" panose="02000506030000020004" pitchFamily="50" charset="0"/>
                  <a:cs typeface="Arial" pitchFamily="34" charset="0"/>
                </a:rPr>
                <a:t>Dentro del alcance de la organización</a:t>
              </a:r>
            </a:p>
          </p:txBody>
        </p:sp>
      </p:grpSp>
      <p:grpSp>
        <p:nvGrpSpPr>
          <p:cNvPr id="10" name="Grupo 9"/>
          <p:cNvGrpSpPr/>
          <p:nvPr/>
        </p:nvGrpSpPr>
        <p:grpSpPr>
          <a:xfrm>
            <a:off x="2979121" y="3081145"/>
            <a:ext cx="3459171" cy="1671876"/>
            <a:chOff x="2643174" y="3357562"/>
            <a:chExt cx="3040324" cy="1671876"/>
          </a:xfrm>
        </p:grpSpPr>
        <p:sp>
          <p:nvSpPr>
            <p:cNvPr id="11" name="Rectángulo 10"/>
            <p:cNvSpPr/>
            <p:nvPr/>
          </p:nvSpPr>
          <p:spPr>
            <a:xfrm>
              <a:off x="3214678" y="3429000"/>
              <a:ext cx="2468820" cy="1600438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r>
                <a:rPr lang="es-MX" sz="1400" dirty="0">
                  <a:latin typeface="Proxima Nova Rg" panose="02000506030000020004" pitchFamily="50" charset="0"/>
                  <a:cs typeface="Arial" pitchFamily="34" charset="0"/>
                </a:rPr>
                <a:t>Humano</a:t>
              </a:r>
            </a:p>
            <a:p>
              <a:r>
                <a:rPr lang="es-MX" sz="1400" dirty="0">
                  <a:latin typeface="Proxima Nova Rg" panose="02000506030000020004" pitchFamily="50" charset="0"/>
                  <a:cs typeface="Arial" pitchFamily="34" charset="0"/>
                </a:rPr>
                <a:t>Financiero Presupuestal</a:t>
              </a:r>
            </a:p>
            <a:p>
              <a:r>
                <a:rPr lang="es-MX" sz="1400" dirty="0">
                  <a:latin typeface="Proxima Nova Rg" panose="02000506030000020004" pitchFamily="50" charset="0"/>
                  <a:cs typeface="Arial" pitchFamily="34" charset="0"/>
                </a:rPr>
                <a:t>Técnico-Administrativo</a:t>
              </a:r>
            </a:p>
            <a:p>
              <a:r>
                <a:rPr lang="es-MX" sz="1400" dirty="0" err="1">
                  <a:latin typeface="Proxima Nova Rg" panose="02000506030000020004" pitchFamily="50" charset="0"/>
                  <a:cs typeface="Arial" pitchFamily="34" charset="0"/>
                </a:rPr>
                <a:t>TIC's</a:t>
              </a:r>
              <a:endParaRPr lang="es-MX" sz="1400" dirty="0">
                <a:latin typeface="Proxima Nova Rg" panose="02000506030000020004" pitchFamily="50" charset="0"/>
                <a:cs typeface="Arial" pitchFamily="34" charset="0"/>
              </a:endParaRPr>
            </a:p>
            <a:p>
              <a:r>
                <a:rPr lang="es-MX" sz="1400" dirty="0">
                  <a:latin typeface="Proxima Nova Rg" panose="02000506030000020004" pitchFamily="50" charset="0"/>
                  <a:cs typeface="Arial" pitchFamily="34" charset="0"/>
                </a:rPr>
                <a:t>Material</a:t>
              </a:r>
            </a:p>
            <a:p>
              <a:r>
                <a:rPr lang="es-MX" sz="1400" dirty="0">
                  <a:latin typeface="Proxima Nova Rg" panose="02000506030000020004" pitchFamily="50" charset="0"/>
                  <a:cs typeface="Arial" pitchFamily="34" charset="0"/>
                </a:rPr>
                <a:t>Normativo</a:t>
              </a:r>
            </a:p>
            <a:p>
              <a:r>
                <a:rPr lang="es-MX" sz="1400" dirty="0">
                  <a:latin typeface="Proxima Nova Rg" panose="02000506030000020004" pitchFamily="50" charset="0"/>
                  <a:cs typeface="Arial" pitchFamily="34" charset="0"/>
                </a:rPr>
                <a:t>Entorno</a:t>
              </a:r>
            </a:p>
          </p:txBody>
        </p:sp>
        <p:sp>
          <p:nvSpPr>
            <p:cNvPr id="12" name="Flecha derecha 11"/>
            <p:cNvSpPr/>
            <p:nvPr/>
          </p:nvSpPr>
          <p:spPr>
            <a:xfrm>
              <a:off x="2643174" y="3357562"/>
              <a:ext cx="513781" cy="1151761"/>
            </a:xfrm>
            <a:prstGeom prst="rightArrow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2000">
                <a:latin typeface="Proxima Nova Rg" panose="02000506030000020004" pitchFamily="50" charset="0"/>
                <a:cs typeface="Arial" pitchFamily="34" charset="0"/>
              </a:endParaRPr>
            </a:p>
          </p:txBody>
        </p:sp>
      </p:grpSp>
      <p:grpSp>
        <p:nvGrpSpPr>
          <p:cNvPr id="13" name="Grupo 12"/>
          <p:cNvGrpSpPr/>
          <p:nvPr/>
        </p:nvGrpSpPr>
        <p:grpSpPr>
          <a:xfrm>
            <a:off x="294086" y="383677"/>
            <a:ext cx="8016494" cy="1582499"/>
            <a:chOff x="500034" y="1140105"/>
            <a:chExt cx="6464407" cy="1256996"/>
          </a:xfrm>
        </p:grpSpPr>
        <p:sp>
          <p:nvSpPr>
            <p:cNvPr id="14" name="Rectángulo 13"/>
            <p:cNvSpPr/>
            <p:nvPr/>
          </p:nvSpPr>
          <p:spPr>
            <a:xfrm>
              <a:off x="1972338" y="1140105"/>
              <a:ext cx="3596547" cy="46449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s-ES" sz="3200" b="1" dirty="0">
                  <a:solidFill>
                    <a:schemeClr val="accent1"/>
                  </a:solidFill>
                  <a:latin typeface="Proxima Nova Rg" panose="02000506030000020004" pitchFamily="50" charset="0"/>
                  <a:cs typeface="Arial" pitchFamily="34" charset="0"/>
                </a:rPr>
                <a:t>FACTORES DE RIESGO</a:t>
              </a:r>
            </a:p>
          </p:txBody>
        </p:sp>
        <p:sp>
          <p:nvSpPr>
            <p:cNvPr id="15" name="Rectángulo 14"/>
            <p:cNvSpPr/>
            <p:nvPr/>
          </p:nvSpPr>
          <p:spPr>
            <a:xfrm>
              <a:off x="500034" y="1785926"/>
              <a:ext cx="6464407" cy="6111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MX" sz="2000" dirty="0">
                  <a:latin typeface="Proxima Nova Rg" panose="02000506030000020004" pitchFamily="50" charset="0"/>
                  <a:cs typeface="Arial" pitchFamily="34" charset="0"/>
                </a:rPr>
                <a:t>Las principales </a:t>
              </a:r>
              <a:r>
                <a:rPr lang="es-MX" sz="2400" b="1" dirty="0">
                  <a:latin typeface="Proxima Nova Rg" panose="02000506030000020004" pitchFamily="50" charset="0"/>
                  <a:cs typeface="Arial" pitchFamily="34" charset="0"/>
                </a:rPr>
                <a:t>circunstancias o situaciones </a:t>
              </a:r>
              <a:r>
                <a:rPr lang="es-MX" sz="2000" dirty="0">
                  <a:latin typeface="Proxima Nova Rg" panose="02000506030000020004" pitchFamily="50" charset="0"/>
                  <a:cs typeface="Arial" pitchFamily="34" charset="0"/>
                </a:rPr>
                <a:t>que aumenten la probabilidad de que un riesgo se materialice.</a:t>
              </a:r>
            </a:p>
          </p:txBody>
        </p:sp>
      </p:grpSp>
      <p:grpSp>
        <p:nvGrpSpPr>
          <p:cNvPr id="16" name="Grupo 15">
            <a:extLst>
              <a:ext uri="{FF2B5EF4-FFF2-40B4-BE49-F238E27FC236}">
                <a16:creationId xmlns="" xmlns:a16="http://schemas.microsoft.com/office/drawing/2014/main" id="{31FBAD1F-8C93-4230-9370-35DAB60E82B4}"/>
              </a:ext>
            </a:extLst>
          </p:cNvPr>
          <p:cNvGrpSpPr/>
          <p:nvPr/>
        </p:nvGrpSpPr>
        <p:grpSpPr>
          <a:xfrm>
            <a:off x="7518908" y="2194460"/>
            <a:ext cx="4456781" cy="4507540"/>
            <a:chOff x="7479911" y="2143116"/>
            <a:chExt cx="3009366" cy="3934552"/>
          </a:xfrm>
        </p:grpSpPr>
        <p:pic>
          <p:nvPicPr>
            <p:cNvPr id="21" name="Imagen 15"/>
            <p:cNvPicPr>
              <a:picLocks noChangeAspect="1"/>
            </p:cNvPicPr>
            <p:nvPr/>
          </p:nvPicPr>
          <p:blipFill rotWithShape="1">
            <a:blip r:embed="rId3"/>
            <a:srcRect l="44893" t="32182" r="40345" b="19530"/>
            <a:stretch/>
          </p:blipFill>
          <p:spPr>
            <a:xfrm>
              <a:off x="7479911" y="2143258"/>
              <a:ext cx="1616485" cy="3926926"/>
            </a:xfrm>
            <a:prstGeom prst="rect">
              <a:avLst/>
            </a:prstGeom>
          </p:spPr>
        </p:pic>
        <p:pic>
          <p:nvPicPr>
            <p:cNvPr id="22" name="Imagen 16"/>
            <p:cNvPicPr>
              <a:picLocks noChangeAspect="1"/>
            </p:cNvPicPr>
            <p:nvPr/>
          </p:nvPicPr>
          <p:blipFill rotWithShape="1">
            <a:blip r:embed="rId4"/>
            <a:srcRect l="59396" t="32389" r="34295" b="21672"/>
            <a:stretch/>
          </p:blipFill>
          <p:spPr>
            <a:xfrm>
              <a:off x="9096397" y="2143116"/>
              <a:ext cx="816573" cy="392706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23" name="Imagen 17"/>
            <p:cNvPicPr>
              <a:picLocks noChangeAspect="1"/>
            </p:cNvPicPr>
            <p:nvPr/>
          </p:nvPicPr>
          <p:blipFill rotWithShape="1">
            <a:blip r:embed="rId5"/>
            <a:srcRect l="65136" t="32193" r="30262" b="21541"/>
            <a:stretch/>
          </p:blipFill>
          <p:spPr>
            <a:xfrm>
              <a:off x="9893726" y="2143117"/>
              <a:ext cx="595551" cy="3934551"/>
            </a:xfrm>
            <a:prstGeom prst="rect">
              <a:avLst/>
            </a:prstGeom>
          </p:spPr>
        </p:pic>
      </p:grpSp>
      <p:sp>
        <p:nvSpPr>
          <p:cNvPr id="15361" name="Rectangle 1"/>
          <p:cNvSpPr>
            <a:spLocks noChangeArrowheads="1"/>
          </p:cNvSpPr>
          <p:nvPr/>
        </p:nvSpPr>
        <p:spPr bwMode="auto">
          <a:xfrm>
            <a:off x="-891951" y="5355443"/>
            <a:ext cx="800971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s-MX" sz="2000" b="1" dirty="0">
                <a:solidFill>
                  <a:srgbClr val="000000"/>
                </a:solidFill>
                <a:latin typeface="Proxima Nova Rg" panose="02000506030000020004" pitchFamily="50" charset="0"/>
                <a:ea typeface="Calibri" pitchFamily="34" charset="0"/>
                <a:cs typeface="Arial" pitchFamily="34" charset="0"/>
              </a:rPr>
              <a:t>NOTA: 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s-MX" sz="2000" b="1" dirty="0">
                <a:solidFill>
                  <a:srgbClr val="000000"/>
                </a:solidFill>
                <a:latin typeface="Proxima Nova Rg" panose="02000506030000020004" pitchFamily="50" charset="0"/>
                <a:ea typeface="Calibri" pitchFamily="34" charset="0"/>
                <a:cs typeface="Arial" pitchFamily="34" charset="0"/>
              </a:rPr>
              <a:t>Se registrarán como Máximo CINCO Factores</a:t>
            </a:r>
            <a:endParaRPr lang="es-MX" sz="4400" dirty="0">
              <a:latin typeface="Proxima Nova Rg" panose="02000506030000020004" pitchFamily="50" charset="0"/>
              <a:cs typeface="Arial" pitchFamily="34" charset="0"/>
            </a:endParaRPr>
          </a:p>
        </p:txBody>
      </p:sp>
      <p:cxnSp>
        <p:nvCxnSpPr>
          <p:cNvPr id="24" name="Conector recto de flecha 7"/>
          <p:cNvCxnSpPr>
            <a:cxnSpLocks/>
          </p:cNvCxnSpPr>
          <p:nvPr/>
        </p:nvCxnSpPr>
        <p:spPr>
          <a:xfrm flipH="1">
            <a:off x="7739077" y="1643051"/>
            <a:ext cx="1143009" cy="85725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CuadroTexto 8"/>
          <p:cNvSpPr txBox="1"/>
          <p:nvPr/>
        </p:nvSpPr>
        <p:spPr>
          <a:xfrm>
            <a:off x="8595860" y="1273719"/>
            <a:ext cx="18176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solidFill>
                  <a:srgbClr val="FF0000"/>
                </a:solidFill>
                <a:latin typeface="Proxima Nova Rg" panose="02000506030000020004" pitchFamily="50" charset="0"/>
              </a:rPr>
              <a:t>Automático</a:t>
            </a:r>
          </a:p>
        </p:txBody>
      </p:sp>
      <p:sp>
        <p:nvSpPr>
          <p:cNvPr id="17" name="Abrir llave 16">
            <a:extLst>
              <a:ext uri="{FF2B5EF4-FFF2-40B4-BE49-F238E27FC236}">
                <a16:creationId xmlns="" xmlns:a16="http://schemas.microsoft.com/office/drawing/2014/main" id="{D539D3B8-5586-4073-99AB-A88CD95251AB}"/>
              </a:ext>
            </a:extLst>
          </p:cNvPr>
          <p:cNvSpPr/>
          <p:nvPr/>
        </p:nvSpPr>
        <p:spPr>
          <a:xfrm>
            <a:off x="7117769" y="2949677"/>
            <a:ext cx="197431" cy="3743885"/>
          </a:xfrm>
          <a:prstGeom prst="lef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875694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logo-long-white.png">
            <a:hlinkClick r:id="rId3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7502" y="5040560"/>
            <a:ext cx="1361511" cy="391533"/>
          </a:xfrm>
          <a:prstGeom prst="rect">
            <a:avLst/>
          </a:prstGeom>
        </p:spPr>
      </p:pic>
      <p:sp>
        <p:nvSpPr>
          <p:cNvPr id="16" name="CuadroTexto 15">
            <a:extLst>
              <a:ext uri="{FF2B5EF4-FFF2-40B4-BE49-F238E27FC236}">
                <a16:creationId xmlns="" xmlns:a16="http://schemas.microsoft.com/office/drawing/2014/main" id="{2DA17C7C-33E4-4F7D-ACE0-5058B9E4465C}"/>
              </a:ext>
            </a:extLst>
          </p:cNvPr>
          <p:cNvSpPr txBox="1"/>
          <p:nvPr/>
        </p:nvSpPr>
        <p:spPr>
          <a:xfrm>
            <a:off x="486665" y="2004856"/>
            <a:ext cx="609845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4400" b="1" i="1" dirty="0">
                <a:solidFill>
                  <a:schemeClr val="bg1"/>
                </a:solidFill>
                <a:latin typeface="Proxima Nova Rg" panose="02000506030000020004" pitchFamily="50" charset="0"/>
                <a:ea typeface="Arial" panose="020B0604020202020204" pitchFamily="34" charset="0"/>
                <a:cs typeface="Times New Roman" panose="02020603050405020304" pitchFamily="18" charset="0"/>
              </a:rPr>
              <a:t>CORRUPCIÓN</a:t>
            </a:r>
          </a:p>
        </p:txBody>
      </p:sp>
      <p:grpSp>
        <p:nvGrpSpPr>
          <p:cNvPr id="7" name="Grupo 6">
            <a:extLst>
              <a:ext uri="{FF2B5EF4-FFF2-40B4-BE49-F238E27FC236}">
                <a16:creationId xmlns="" xmlns:a16="http://schemas.microsoft.com/office/drawing/2014/main" id="{D4ED27E5-C996-478D-9320-ECF4B635EA83}"/>
              </a:ext>
            </a:extLst>
          </p:cNvPr>
          <p:cNvGrpSpPr/>
          <p:nvPr/>
        </p:nvGrpSpPr>
        <p:grpSpPr>
          <a:xfrm>
            <a:off x="6477000" y="2209800"/>
            <a:ext cx="5584876" cy="2382242"/>
            <a:chOff x="6285213" y="2057601"/>
            <a:chExt cx="5584876" cy="2382242"/>
          </a:xfrm>
        </p:grpSpPr>
        <p:sp>
          <p:nvSpPr>
            <p:cNvPr id="4" name="Flecha: a la derecha 3">
              <a:extLst>
                <a:ext uri="{FF2B5EF4-FFF2-40B4-BE49-F238E27FC236}">
                  <a16:creationId xmlns="" xmlns:a16="http://schemas.microsoft.com/office/drawing/2014/main" id="{E08214FE-7CAE-4EB2-AC25-8FACD5237F7A}"/>
                </a:ext>
              </a:extLst>
            </p:cNvPr>
            <p:cNvSpPr/>
            <p:nvPr/>
          </p:nvSpPr>
          <p:spPr>
            <a:xfrm>
              <a:off x="6285213" y="2057601"/>
              <a:ext cx="678427" cy="1327355"/>
            </a:xfrm>
            <a:prstGeom prst="rightArrow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>
                <a:latin typeface="Proxima Nova Rg" panose="02000506030000020004" pitchFamily="50" charset="0"/>
              </a:endParaRPr>
            </a:p>
          </p:txBody>
        </p:sp>
        <p:sp>
          <p:nvSpPr>
            <p:cNvPr id="18" name="CuadroTexto 17">
              <a:extLst>
                <a:ext uri="{FF2B5EF4-FFF2-40B4-BE49-F238E27FC236}">
                  <a16:creationId xmlns="" xmlns:a16="http://schemas.microsoft.com/office/drawing/2014/main" id="{D79C8048-0E40-4D90-81CC-08E3AB273D5E}"/>
                </a:ext>
              </a:extLst>
            </p:cNvPr>
            <p:cNvSpPr txBox="1"/>
            <p:nvPr/>
          </p:nvSpPr>
          <p:spPr>
            <a:xfrm>
              <a:off x="6780605" y="3362625"/>
              <a:ext cx="5089484" cy="107721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s-MX" sz="3200" dirty="0">
                  <a:solidFill>
                    <a:schemeClr val="accent1"/>
                  </a:solidFill>
                  <a:latin typeface="Proxima Nova Rg" panose="02000506030000020004" pitchFamily="50" charset="0"/>
                  <a:ea typeface="Calibri" panose="020F0502020204030204" pitchFamily="34" charset="0"/>
                  <a:cs typeface="Calibri" panose="020F0502020204030204" pitchFamily="34" charset="0"/>
                </a:rPr>
                <a:t>Desconfianza pública</a:t>
              </a:r>
            </a:p>
            <a:p>
              <a:pPr algn="ctr"/>
              <a:r>
                <a:rPr lang="es-MX" sz="3200" dirty="0">
                  <a:solidFill>
                    <a:schemeClr val="accent1"/>
                  </a:solidFill>
                  <a:latin typeface="Proxima Nova Rg" panose="02000506030000020004" pitchFamily="50" charset="0"/>
                  <a:ea typeface="Calibri" panose="020F0502020204030204" pitchFamily="34" charset="0"/>
                  <a:cs typeface="Calibri" panose="020F0502020204030204" pitchFamily="34" charset="0"/>
                </a:rPr>
                <a:t> en el Gobierno </a:t>
              </a:r>
              <a:endParaRPr lang="es-MX" sz="6600" dirty="0">
                <a:solidFill>
                  <a:schemeClr val="accent1"/>
                </a:solidFill>
                <a:latin typeface="Proxima Nova Rg" panose="02000506030000020004" pitchFamily="50" charset="0"/>
                <a:cs typeface="Calibri" panose="020F0502020204030204" pitchFamily="34" charset="0"/>
              </a:endParaRPr>
            </a:p>
          </p:txBody>
        </p:sp>
        <p:sp>
          <p:nvSpPr>
            <p:cNvPr id="19" name="CuadroTexto 18">
              <a:extLst>
                <a:ext uri="{FF2B5EF4-FFF2-40B4-BE49-F238E27FC236}">
                  <a16:creationId xmlns="" xmlns:a16="http://schemas.microsoft.com/office/drawing/2014/main" id="{DBDC837E-4B8E-4632-9512-1BF979BB89EE}"/>
                </a:ext>
              </a:extLst>
            </p:cNvPr>
            <p:cNvSpPr txBox="1"/>
            <p:nvPr/>
          </p:nvSpPr>
          <p:spPr>
            <a:xfrm>
              <a:off x="7064484" y="2353471"/>
              <a:ext cx="4199218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MX" sz="5400" b="1" dirty="0">
                  <a:solidFill>
                    <a:schemeClr val="accent1"/>
                  </a:solidFill>
                  <a:latin typeface="Proxima Nova Rg" panose="02000506030000020004" pitchFamily="50" charset="0"/>
                  <a:ea typeface="Arial" panose="020B0604020202020204" pitchFamily="34" charset="0"/>
                  <a:cs typeface="Times New Roman" panose="02020603050405020304" pitchFamily="18" charset="0"/>
                </a:rPr>
                <a:t>IMPACTO</a:t>
              </a:r>
            </a:p>
          </p:txBody>
        </p:sp>
      </p:grpSp>
      <p:sp>
        <p:nvSpPr>
          <p:cNvPr id="3" name="CuadroTexto 2">
            <a:extLst>
              <a:ext uri="{FF2B5EF4-FFF2-40B4-BE49-F238E27FC236}">
                <a16:creationId xmlns="" xmlns:a16="http://schemas.microsoft.com/office/drawing/2014/main" id="{910C6A49-17B4-3B4C-03F7-05F41D53EF64}"/>
              </a:ext>
            </a:extLst>
          </p:cNvPr>
          <p:cNvSpPr txBox="1"/>
          <p:nvPr/>
        </p:nvSpPr>
        <p:spPr>
          <a:xfrm>
            <a:off x="1007138" y="2389576"/>
            <a:ext cx="42194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800" b="1" dirty="0">
                <a:solidFill>
                  <a:schemeClr val="bg1"/>
                </a:solidFill>
                <a:latin typeface="Proxima Nova Rg" panose="02000506030000020004" pitchFamily="50" charset="0"/>
              </a:rPr>
              <a:t>CORRUPCIÓN</a:t>
            </a:r>
            <a:endParaRPr lang="es-MX" sz="4800" b="1" dirty="0">
              <a:solidFill>
                <a:schemeClr val="bg1"/>
              </a:solidFill>
              <a:latin typeface="Proxima Nova Rg" panose="02000506030000020004" pitchFamily="50" charset="0"/>
            </a:endParaRPr>
          </a:p>
        </p:txBody>
      </p:sp>
      <p:grpSp>
        <p:nvGrpSpPr>
          <p:cNvPr id="5" name="Grupo 4">
            <a:extLst>
              <a:ext uri="{FF2B5EF4-FFF2-40B4-BE49-F238E27FC236}">
                <a16:creationId xmlns="" xmlns:a16="http://schemas.microsoft.com/office/drawing/2014/main" id="{DDADACA8-A0EE-4183-A3A5-FF2913611931}"/>
              </a:ext>
            </a:extLst>
          </p:cNvPr>
          <p:cNvGrpSpPr/>
          <p:nvPr/>
        </p:nvGrpSpPr>
        <p:grpSpPr>
          <a:xfrm>
            <a:off x="162232" y="287891"/>
            <a:ext cx="7388942" cy="6402771"/>
            <a:chOff x="162232" y="287891"/>
            <a:chExt cx="7388942" cy="6402771"/>
          </a:xfrm>
        </p:grpSpPr>
        <p:pic>
          <p:nvPicPr>
            <p:cNvPr id="17" name="Imagen 16">
              <a:extLst>
                <a:ext uri="{FF2B5EF4-FFF2-40B4-BE49-F238E27FC236}">
                  <a16:creationId xmlns="" xmlns:a16="http://schemas.microsoft.com/office/drawing/2014/main" id="{0BDFB06C-3B24-4161-8303-F545AF3476F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50930" y="1482427"/>
              <a:ext cx="5560900" cy="334877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2" name="CuadroTexto 11">
              <a:extLst>
                <a:ext uri="{FF2B5EF4-FFF2-40B4-BE49-F238E27FC236}">
                  <a16:creationId xmlns="" xmlns:a16="http://schemas.microsoft.com/office/drawing/2014/main" id="{C1610C8B-CC3B-439B-8572-5391D156F398}"/>
                </a:ext>
              </a:extLst>
            </p:cNvPr>
            <p:cNvSpPr txBox="1"/>
            <p:nvPr/>
          </p:nvSpPr>
          <p:spPr>
            <a:xfrm>
              <a:off x="162232" y="4751670"/>
              <a:ext cx="7388942" cy="19389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MX" sz="2800" dirty="0">
                  <a:latin typeface="Proxima Nova Rg" panose="02000506030000020004" pitchFamily="50" charset="0"/>
                  <a:ea typeface="Arial" panose="020B0604020202020204" pitchFamily="34" charset="0"/>
                  <a:cs typeface="Calibri" panose="020F0502020204030204" pitchFamily="34" charset="0"/>
                </a:rPr>
                <a:t>Comportamientos institucionales y                   sociales que transgreden principios éticos y de integridad</a:t>
              </a:r>
              <a:r>
                <a:rPr lang="es-MX" sz="2400" dirty="0">
                  <a:latin typeface="Proxima Nova Rg" panose="02000506030000020004" pitchFamily="50" charset="0"/>
                  <a:ea typeface="Arial" panose="020B0604020202020204" pitchFamily="34" charset="0"/>
                  <a:cs typeface="Calibri" panose="020F0502020204030204" pitchFamily="34" charset="0"/>
                </a:rPr>
                <a:t>.</a:t>
              </a:r>
            </a:p>
            <a:p>
              <a:pPr algn="ctr"/>
              <a:endParaRPr lang="es-MX" sz="3600" i="1" dirty="0">
                <a:latin typeface="Proxima Nova Rg" panose="02000506030000020004" pitchFamily="50" charset="0"/>
                <a:cs typeface="Calibri" panose="020F0502020204030204" pitchFamily="34" charset="0"/>
              </a:endParaRPr>
            </a:p>
          </p:txBody>
        </p:sp>
        <p:sp>
          <p:nvSpPr>
            <p:cNvPr id="14" name="CuadroTexto 13">
              <a:extLst>
                <a:ext uri="{FF2B5EF4-FFF2-40B4-BE49-F238E27FC236}">
                  <a16:creationId xmlns="" xmlns:a16="http://schemas.microsoft.com/office/drawing/2014/main" id="{51F89867-3B15-4451-B95B-B70AA86B8C02}"/>
                </a:ext>
              </a:extLst>
            </p:cNvPr>
            <p:cNvSpPr txBox="1"/>
            <p:nvPr/>
          </p:nvSpPr>
          <p:spPr>
            <a:xfrm>
              <a:off x="162232" y="287891"/>
              <a:ext cx="6490561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s-MX"/>
              </a:defPPr>
              <a:lvl1pPr algn="ctr">
                <a:defRPr sz="2800">
                  <a:solidFill>
                    <a:schemeClr val="tx1">
                      <a:lumMod val="75000"/>
                      <a:lumOff val="25000"/>
                    </a:schemeClr>
                  </a:solidFill>
                  <a:latin typeface="Proxima Nova Rg" panose="02000506030000020004" pitchFamily="50" charset="0"/>
                  <a:ea typeface="Arial" panose="020B0604020202020204" pitchFamily="34" charset="0"/>
                  <a:cs typeface="Calibri" panose="020F0502020204030204" pitchFamily="34" charset="0"/>
                </a:defRPr>
              </a:lvl1pPr>
            </a:lstStyle>
            <a:p>
              <a:r>
                <a:rPr lang="es-ES" b="1" dirty="0"/>
                <a:t>“Abuso del poder encauzado hacia el beneficio privado”.</a:t>
              </a:r>
              <a:endParaRPr lang="es-MX" b="1" dirty="0"/>
            </a:p>
          </p:txBody>
        </p:sp>
      </p:grpSp>
      <p:sp>
        <p:nvSpPr>
          <p:cNvPr id="6" name="CuadroTexto 5">
            <a:extLst>
              <a:ext uri="{FF2B5EF4-FFF2-40B4-BE49-F238E27FC236}">
                <a16:creationId xmlns="" xmlns:a16="http://schemas.microsoft.com/office/drawing/2014/main" id="{7C2A34E1-E487-4A45-8DA7-35E96B8B3882}"/>
              </a:ext>
            </a:extLst>
          </p:cNvPr>
          <p:cNvSpPr txBox="1"/>
          <p:nvPr/>
        </p:nvSpPr>
        <p:spPr>
          <a:xfrm>
            <a:off x="1312234" y="2277783"/>
            <a:ext cx="394691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400" b="1" dirty="0">
                <a:solidFill>
                  <a:schemeClr val="bg1"/>
                </a:solidFill>
                <a:latin typeface="Proxima Nova Th" panose="02000506030000020004" pitchFamily="2" charset="0"/>
              </a:rPr>
              <a:t>CORRUPCIÓN</a:t>
            </a:r>
            <a:endParaRPr lang="es-MX" sz="4400" b="1" dirty="0">
              <a:solidFill>
                <a:schemeClr val="bg1"/>
              </a:solidFill>
              <a:latin typeface="Proxima Nova Th" panose="0200050603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8543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o 7">
            <a:extLst>
              <a:ext uri="{FF2B5EF4-FFF2-40B4-BE49-F238E27FC236}">
                <a16:creationId xmlns="" xmlns:a16="http://schemas.microsoft.com/office/drawing/2014/main" id="{103B9668-C4AC-4652-B93D-4EA50812F1FE}"/>
              </a:ext>
            </a:extLst>
          </p:cNvPr>
          <p:cNvGrpSpPr/>
          <p:nvPr/>
        </p:nvGrpSpPr>
        <p:grpSpPr>
          <a:xfrm>
            <a:off x="6612629" y="1280428"/>
            <a:ext cx="4153204" cy="4878481"/>
            <a:chOff x="6524628" y="1189777"/>
            <a:chExt cx="3214710" cy="5016059"/>
          </a:xfrm>
        </p:grpSpPr>
        <p:pic>
          <p:nvPicPr>
            <p:cNvPr id="2" name="Imagen 10"/>
            <p:cNvPicPr>
              <a:picLocks noChangeAspect="1"/>
            </p:cNvPicPr>
            <p:nvPr/>
          </p:nvPicPr>
          <p:blipFill rotWithShape="1">
            <a:blip r:embed="rId2"/>
            <a:srcRect l="58482" t="26832" r="26130" b="67499"/>
            <a:stretch/>
          </p:blipFill>
          <p:spPr>
            <a:xfrm>
              <a:off x="7739074" y="1214422"/>
              <a:ext cx="1214446" cy="424108"/>
            </a:xfrm>
            <a:prstGeom prst="rect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</p:pic>
        <p:pic>
          <p:nvPicPr>
            <p:cNvPr id="3" name="Imagen 12"/>
            <p:cNvPicPr>
              <a:picLocks noChangeAspect="1"/>
            </p:cNvPicPr>
            <p:nvPr/>
          </p:nvPicPr>
          <p:blipFill rotWithShape="1">
            <a:blip r:embed="rId3"/>
            <a:srcRect l="48905" t="26502" r="41694" b="11648"/>
            <a:stretch/>
          </p:blipFill>
          <p:spPr>
            <a:xfrm>
              <a:off x="6524628" y="1214423"/>
              <a:ext cx="1214414" cy="4991413"/>
            </a:xfrm>
            <a:prstGeom prst="rect">
              <a:avLst/>
            </a:prstGeom>
          </p:spPr>
        </p:pic>
        <p:sp>
          <p:nvSpPr>
            <p:cNvPr id="4" name="Rectángulo 13"/>
            <p:cNvSpPr/>
            <p:nvPr/>
          </p:nvSpPr>
          <p:spPr>
            <a:xfrm>
              <a:off x="6524628" y="1189777"/>
              <a:ext cx="3214710" cy="5016059"/>
            </a:xfrm>
            <a:prstGeom prst="rect">
              <a:avLst/>
            </a:prstGeom>
            <a:noFill/>
            <a:ln w="38100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2000" dirty="0"/>
            </a:p>
          </p:txBody>
        </p:sp>
        <p:pic>
          <p:nvPicPr>
            <p:cNvPr id="5" name="Imagen 16"/>
            <p:cNvPicPr>
              <a:picLocks noChangeAspect="1"/>
            </p:cNvPicPr>
            <p:nvPr/>
          </p:nvPicPr>
          <p:blipFill rotWithShape="1">
            <a:blip r:embed="rId2"/>
            <a:srcRect l="68102" t="32214" r="26392" b="13774"/>
            <a:stretch/>
          </p:blipFill>
          <p:spPr>
            <a:xfrm>
              <a:off x="8882083" y="1643051"/>
              <a:ext cx="842963" cy="4514851"/>
            </a:xfrm>
            <a:prstGeom prst="rect">
              <a:avLst/>
            </a:prstGeom>
          </p:spPr>
        </p:pic>
        <p:pic>
          <p:nvPicPr>
            <p:cNvPr id="6" name="Imagen 17"/>
            <p:cNvPicPr>
              <a:picLocks noChangeAspect="1"/>
            </p:cNvPicPr>
            <p:nvPr/>
          </p:nvPicPr>
          <p:blipFill rotWithShape="1">
            <a:blip r:embed="rId2"/>
            <a:srcRect l="58506" t="32615" r="31709" b="13461"/>
            <a:stretch/>
          </p:blipFill>
          <p:spPr>
            <a:xfrm>
              <a:off x="7667637" y="1662530"/>
              <a:ext cx="1285884" cy="4481114"/>
            </a:xfrm>
            <a:prstGeom prst="rect">
              <a:avLst/>
            </a:prstGeom>
          </p:spPr>
        </p:pic>
      </p:grpSp>
      <p:sp>
        <p:nvSpPr>
          <p:cNvPr id="7" name="Rectángulo 13"/>
          <p:cNvSpPr/>
          <p:nvPr/>
        </p:nvSpPr>
        <p:spPr>
          <a:xfrm>
            <a:off x="424079" y="244594"/>
            <a:ext cx="452591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2800" b="1" dirty="0">
                <a:solidFill>
                  <a:schemeClr val="accent1"/>
                </a:solidFill>
                <a:latin typeface="Proxima Nova Rg" panose="02000506030000020004" pitchFamily="50" charset="0"/>
              </a:rPr>
              <a:t>Posibles efectos del riesgo</a:t>
            </a:r>
          </a:p>
        </p:txBody>
      </p:sp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397249" y="912277"/>
            <a:ext cx="4984338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s-ES" sz="2000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Describir las </a:t>
            </a:r>
            <a:r>
              <a:rPr lang="es-ES" sz="2000" b="1" u="sng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consecuencias que, de materializarse </a:t>
            </a:r>
            <a:r>
              <a:rPr lang="es-ES" sz="2000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el Riesgo identificado, incidirán en el cumplimiento de los objetivos o metas institucionales señaladas al inicio de la matriz.</a:t>
            </a:r>
            <a:endParaRPr lang="es-MX" sz="2800" dirty="0">
              <a:latin typeface="Arial" pitchFamily="34" charset="0"/>
              <a:cs typeface="Arial" pitchFamily="34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sz="2000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Es muy importante que el grupo de trabajo visualice el impacto y consecuencias que esto pudiera tener y plasmarlo.</a:t>
            </a:r>
            <a:endParaRPr lang="es-ES" sz="4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8 Explosión 1"/>
          <p:cNvSpPr/>
          <p:nvPr/>
        </p:nvSpPr>
        <p:spPr>
          <a:xfrm>
            <a:off x="5810247" y="2979173"/>
            <a:ext cx="2763303" cy="2735471"/>
          </a:xfrm>
          <a:prstGeom prst="irregularSeal1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2800" b="1" dirty="0"/>
          </a:p>
        </p:txBody>
      </p:sp>
      <p:sp>
        <p:nvSpPr>
          <p:cNvPr id="10" name="9 Flecha derecha"/>
          <p:cNvSpPr/>
          <p:nvPr/>
        </p:nvSpPr>
        <p:spPr>
          <a:xfrm rot="1499948">
            <a:off x="4818158" y="3792863"/>
            <a:ext cx="912608" cy="240378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2000"/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CuadroTexto 15"/>
          <p:cNvSpPr txBox="1"/>
          <p:nvPr/>
        </p:nvSpPr>
        <p:spPr>
          <a:xfrm>
            <a:off x="5301514" y="494944"/>
            <a:ext cx="16703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>
                <a:solidFill>
                  <a:srgbClr val="FF0000"/>
                </a:solidFill>
                <a:latin typeface="Proxima Nova Rg" panose="02000506030000020004" pitchFamily="50" charset="0"/>
              </a:rPr>
              <a:t>Automático</a:t>
            </a:r>
          </a:p>
        </p:txBody>
      </p:sp>
      <p:graphicFrame>
        <p:nvGraphicFramePr>
          <p:cNvPr id="35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4401706"/>
              </p:ext>
            </p:extLst>
          </p:nvPr>
        </p:nvGraphicFramePr>
        <p:xfrm>
          <a:off x="6284650" y="1603076"/>
          <a:ext cx="5610570" cy="4259606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54805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41602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64649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255833">
                <a:tc>
                  <a:txBody>
                    <a:bodyPr/>
                    <a:lstStyle/>
                    <a:p>
                      <a:pPr algn="ctr"/>
                      <a:r>
                        <a:rPr lang="es-MX" sz="1200" dirty="0">
                          <a:latin typeface="Proxima Nova Rg" panose="02000506030000020004" pitchFamily="50" charset="0"/>
                        </a:rPr>
                        <a:t>PONDERACIÓN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dirty="0">
                          <a:latin typeface="Proxima Nova Rg" panose="02000506030000020004" pitchFamily="50" charset="0"/>
                        </a:rPr>
                        <a:t>CLASIFICACION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dirty="0">
                          <a:latin typeface="Proxima Nova Rg" panose="02000506030000020004" pitchFamily="50" charset="0"/>
                        </a:rPr>
                        <a:t>DESCRIPCIÓN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81416">
                <a:tc>
                  <a:txBody>
                    <a:bodyPr/>
                    <a:lstStyle/>
                    <a:p>
                      <a:pPr algn="ctr"/>
                      <a:r>
                        <a:rPr lang="es-MX" sz="1600" dirty="0">
                          <a:latin typeface="Proxima Nova Rg" panose="02000506030000020004" pitchFamily="50" charset="0"/>
                        </a:rPr>
                        <a:t>10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s-MX" sz="1600" dirty="0">
                          <a:latin typeface="Proxima Nova Rg" panose="02000506030000020004" pitchFamily="50" charset="0"/>
                        </a:rPr>
                        <a:t>Catastrófico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lang="es-MX" sz="1400" dirty="0">
                          <a:latin typeface="Proxima Nova Rg" panose="02000506030000020004" pitchFamily="50" charset="0"/>
                        </a:rPr>
                        <a:t>Impacta en el cumplimiento de la misión de la organización. Suspende los</a:t>
                      </a:r>
                      <a:r>
                        <a:rPr lang="es-MX" sz="1400" baseline="0" dirty="0">
                          <a:latin typeface="Proxima Nova Rg" panose="02000506030000020004" pitchFamily="50" charset="0"/>
                        </a:rPr>
                        <a:t> programas o servicios.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37248">
                <a:tc>
                  <a:txBody>
                    <a:bodyPr/>
                    <a:lstStyle/>
                    <a:p>
                      <a:pPr algn="ctr"/>
                      <a:r>
                        <a:rPr lang="es-MX" sz="1600" dirty="0">
                          <a:latin typeface="Proxima Nova Rg" panose="02000506030000020004" pitchFamily="50" charset="0"/>
                        </a:rPr>
                        <a:t>9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MX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MX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81416">
                <a:tc>
                  <a:txBody>
                    <a:bodyPr/>
                    <a:lstStyle/>
                    <a:p>
                      <a:pPr algn="ctr"/>
                      <a:r>
                        <a:rPr lang="es-MX" sz="1600" dirty="0">
                          <a:latin typeface="Proxima Nova Rg" panose="02000506030000020004" pitchFamily="50" charset="0"/>
                        </a:rPr>
                        <a:t>8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s-MX" sz="1600" dirty="0">
                          <a:latin typeface="Proxima Nova Rg" panose="02000506030000020004" pitchFamily="50" charset="0"/>
                        </a:rPr>
                        <a:t>Grave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lang="es-MX" sz="1400" dirty="0">
                          <a:latin typeface="Proxima Nova Rg" panose="02000506030000020004" pitchFamily="50" charset="0"/>
                        </a:rPr>
                        <a:t>Impacta</a:t>
                      </a:r>
                      <a:r>
                        <a:rPr lang="es-MX" sz="1400" baseline="0" dirty="0">
                          <a:latin typeface="Proxima Nova Rg" panose="02000506030000020004" pitchFamily="50" charset="0"/>
                        </a:rPr>
                        <a:t> de manera significativa en los Objetivos Estratégicos.</a:t>
                      </a:r>
                      <a:endParaRPr lang="es-MX" sz="1400" dirty="0">
                        <a:latin typeface="Proxima Nova Rg" panose="02000506030000020004" pitchFamily="50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58166">
                <a:tc>
                  <a:txBody>
                    <a:bodyPr/>
                    <a:lstStyle/>
                    <a:p>
                      <a:pPr algn="ctr"/>
                      <a:r>
                        <a:rPr lang="es-MX" sz="1600" dirty="0">
                          <a:latin typeface="Proxima Nova Rg" panose="02000506030000020004" pitchFamily="50" charset="0"/>
                        </a:rPr>
                        <a:t>7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MX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MX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81416">
                <a:tc>
                  <a:txBody>
                    <a:bodyPr/>
                    <a:lstStyle/>
                    <a:p>
                      <a:pPr algn="ctr"/>
                      <a:r>
                        <a:rPr lang="es-MX" sz="1600" dirty="0">
                          <a:latin typeface="Proxima Nova Rg" panose="02000506030000020004" pitchFamily="50" charset="0"/>
                        </a:rPr>
                        <a:t>6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s-MX" sz="1600" dirty="0">
                          <a:latin typeface="Proxima Nova Rg" panose="02000506030000020004" pitchFamily="50" charset="0"/>
                        </a:rPr>
                        <a:t>Serio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400" dirty="0">
                          <a:latin typeface="Proxima Nova Rg" panose="02000506030000020004" pitchFamily="50" charset="0"/>
                        </a:rPr>
                        <a:t>Impacto</a:t>
                      </a:r>
                      <a:r>
                        <a:rPr lang="es-MX" sz="1400" baseline="0" dirty="0">
                          <a:latin typeface="Proxima Nova Rg" panose="02000506030000020004" pitchFamily="50" charset="0"/>
                        </a:rPr>
                        <a:t> en los objetivos Estratégicos, pero se lleva un tiempo importante en solucionarlo.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537248">
                <a:tc>
                  <a:txBody>
                    <a:bodyPr/>
                    <a:lstStyle/>
                    <a:p>
                      <a:pPr algn="ctr"/>
                      <a:r>
                        <a:rPr lang="es-MX" sz="1600" dirty="0">
                          <a:latin typeface="Proxima Nova Rg" panose="02000506030000020004" pitchFamily="50" charset="0"/>
                        </a:rPr>
                        <a:t>5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MX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MX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81416">
                <a:tc>
                  <a:txBody>
                    <a:bodyPr/>
                    <a:lstStyle/>
                    <a:p>
                      <a:pPr algn="ctr"/>
                      <a:r>
                        <a:rPr lang="es-MX" sz="1600" dirty="0">
                          <a:latin typeface="Proxima Nova Rg" panose="02000506030000020004" pitchFamily="50" charset="0"/>
                        </a:rPr>
                        <a:t>4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s-MX" sz="1600" dirty="0">
                          <a:latin typeface="Proxima Nova Rg" panose="02000506030000020004" pitchFamily="50" charset="0"/>
                        </a:rPr>
                        <a:t>Moderado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lang="es-MX" sz="1400" dirty="0">
                          <a:latin typeface="Proxima Nova Rg" panose="02000506030000020004" pitchFamily="50" charset="0"/>
                        </a:rPr>
                        <a:t>Afecta el cumplimiento de Objetivos</a:t>
                      </a:r>
                      <a:r>
                        <a:rPr lang="es-MX" sz="1400" baseline="0" dirty="0">
                          <a:latin typeface="Proxima Nova Rg" panose="02000506030000020004" pitchFamily="50" charset="0"/>
                        </a:rPr>
                        <a:t> Directivos.</a:t>
                      </a:r>
                      <a:endParaRPr lang="es-MX" sz="1400" dirty="0">
                        <a:latin typeface="Proxima Nova Rg" panose="02000506030000020004" pitchFamily="50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81416">
                <a:tc>
                  <a:txBody>
                    <a:bodyPr/>
                    <a:lstStyle/>
                    <a:p>
                      <a:pPr algn="ctr"/>
                      <a:r>
                        <a:rPr lang="es-MX" sz="1600" dirty="0">
                          <a:latin typeface="Proxima Nova Rg" panose="02000506030000020004" pitchFamily="50" charset="0"/>
                        </a:rPr>
                        <a:t>3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MX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MX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281416">
                <a:tc>
                  <a:txBody>
                    <a:bodyPr/>
                    <a:lstStyle/>
                    <a:p>
                      <a:pPr algn="ctr"/>
                      <a:r>
                        <a:rPr lang="es-MX" sz="1600" dirty="0">
                          <a:latin typeface="Proxima Nova Rg" panose="02000506030000020004" pitchFamily="50" charset="0"/>
                        </a:rPr>
                        <a:t>2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s-MX" sz="1600" dirty="0">
                          <a:latin typeface="Proxima Nova Rg" panose="02000506030000020004" pitchFamily="50" charset="0"/>
                        </a:rPr>
                        <a:t>Insignificante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lang="es-MX" sz="1400" dirty="0">
                          <a:latin typeface="Proxima Nova Rg" panose="02000506030000020004" pitchFamily="50" charset="0"/>
                        </a:rPr>
                        <a:t>Riesgo que puede tener un efecto mínimo o nulo en la institución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358166">
                <a:tc>
                  <a:txBody>
                    <a:bodyPr/>
                    <a:lstStyle/>
                    <a:p>
                      <a:pPr algn="ctr"/>
                      <a:r>
                        <a:rPr lang="es-MX" sz="1600" dirty="0">
                          <a:latin typeface="Proxima Nova Rg" panose="02000506030000020004" pitchFamily="50" charset="0"/>
                        </a:rPr>
                        <a:t>1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MX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MX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36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2353538"/>
              </p:ext>
            </p:extLst>
          </p:nvPr>
        </p:nvGraphicFramePr>
        <p:xfrm>
          <a:off x="-19071" y="3710202"/>
          <a:ext cx="5799220" cy="3200400"/>
        </p:xfrm>
        <a:graphic>
          <a:graphicData uri="http://schemas.openxmlformats.org/drawingml/2006/table">
            <a:tbl>
              <a:tblPr firstRow="1" bandRow="1">
                <a:tableStyleId>{69C7853C-536D-4A76-A0AE-DD22124D55A5}</a:tableStyleId>
              </a:tblPr>
              <a:tblGrid>
                <a:gridCol w="135950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98811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45159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402254">
                <a:tc>
                  <a:txBody>
                    <a:bodyPr/>
                    <a:lstStyle/>
                    <a:p>
                      <a:pPr algn="ctr"/>
                      <a:r>
                        <a:rPr lang="es-MX" sz="1200" dirty="0">
                          <a:latin typeface="Proxima Nova Rg" panose="02000506030000020004" pitchFamily="50" charset="0"/>
                        </a:rPr>
                        <a:t>PONDERACIÓN</a:t>
                      </a: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dirty="0">
                          <a:latin typeface="Proxima Nova Rg" panose="02000506030000020004" pitchFamily="50" charset="0"/>
                        </a:rPr>
                        <a:t>CLASIFICACION</a:t>
                      </a: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dirty="0">
                          <a:latin typeface="Proxima Nova Rg" panose="02000506030000020004" pitchFamily="50" charset="0"/>
                        </a:rPr>
                        <a:t>PROBABILIDAD</a:t>
                      </a:r>
                      <a:r>
                        <a:rPr lang="es-MX" sz="1200" baseline="0" dirty="0">
                          <a:latin typeface="Proxima Nova Rg" panose="02000506030000020004" pitchFamily="50" charset="0"/>
                        </a:rPr>
                        <a:t> DE QUE OCURRA</a:t>
                      </a:r>
                      <a:endParaRPr lang="es-MX" sz="1200" dirty="0">
                        <a:latin typeface="Proxima Nova Rg" panose="02000506030000020004" pitchFamily="50" charset="0"/>
                      </a:endParaRP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58592">
                <a:tc>
                  <a:txBody>
                    <a:bodyPr/>
                    <a:lstStyle/>
                    <a:p>
                      <a:pPr algn="ctr"/>
                      <a:r>
                        <a:rPr lang="es-MX" sz="1200" dirty="0">
                          <a:latin typeface="Proxima Nova Rg" panose="02000506030000020004" pitchFamily="50" charset="0"/>
                        </a:rPr>
                        <a:t>10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s-MX" sz="1600" dirty="0">
                          <a:latin typeface="Proxima Nova Rg" panose="02000506030000020004" pitchFamily="50" charset="0"/>
                        </a:rPr>
                        <a:t>Recurrente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s-MX" sz="1600" dirty="0">
                          <a:latin typeface="Proxima Nova Rg" panose="02000506030000020004" pitchFamily="50" charset="0"/>
                        </a:rPr>
                        <a:t>Muy Alta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58592">
                <a:tc>
                  <a:txBody>
                    <a:bodyPr/>
                    <a:lstStyle/>
                    <a:p>
                      <a:pPr algn="ctr"/>
                      <a:r>
                        <a:rPr lang="es-MX" sz="1200" dirty="0">
                          <a:latin typeface="Proxima Nova Rg" panose="02000506030000020004" pitchFamily="50" charset="0"/>
                        </a:rPr>
                        <a:t>9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MX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MX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58592">
                <a:tc>
                  <a:txBody>
                    <a:bodyPr/>
                    <a:lstStyle/>
                    <a:p>
                      <a:pPr algn="ctr"/>
                      <a:r>
                        <a:rPr lang="es-MX" sz="1200" dirty="0">
                          <a:latin typeface="Proxima Nova Rg" panose="02000506030000020004" pitchFamily="50" charset="0"/>
                        </a:rPr>
                        <a:t>8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s-MX" sz="1600" dirty="0">
                          <a:latin typeface="Proxima Nova Rg" panose="02000506030000020004" pitchFamily="50" charset="0"/>
                        </a:rPr>
                        <a:t>Probable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s-MX" sz="1600" dirty="0">
                          <a:latin typeface="Proxima Nova Rg" panose="02000506030000020004" pitchFamily="50" charset="0"/>
                        </a:rPr>
                        <a:t>Alta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58592">
                <a:tc>
                  <a:txBody>
                    <a:bodyPr/>
                    <a:lstStyle/>
                    <a:p>
                      <a:pPr algn="ctr"/>
                      <a:r>
                        <a:rPr lang="es-MX" sz="1200" dirty="0">
                          <a:latin typeface="Proxima Nova Rg" panose="02000506030000020004" pitchFamily="50" charset="0"/>
                        </a:rPr>
                        <a:t>7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MX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MX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58592">
                <a:tc>
                  <a:txBody>
                    <a:bodyPr/>
                    <a:lstStyle/>
                    <a:p>
                      <a:pPr algn="ctr"/>
                      <a:r>
                        <a:rPr lang="es-MX" sz="1200" dirty="0">
                          <a:latin typeface="Proxima Nova Rg" panose="02000506030000020004" pitchFamily="50" charset="0"/>
                        </a:rPr>
                        <a:t>6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s-MX" sz="1600" dirty="0">
                          <a:latin typeface="Proxima Nova Rg" panose="02000506030000020004" pitchFamily="50" charset="0"/>
                        </a:rPr>
                        <a:t>Posible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600" dirty="0">
                          <a:latin typeface="Proxima Nova Rg" panose="02000506030000020004" pitchFamily="50" charset="0"/>
                        </a:rPr>
                        <a:t>Media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58592">
                <a:tc>
                  <a:txBody>
                    <a:bodyPr/>
                    <a:lstStyle/>
                    <a:p>
                      <a:pPr algn="ctr"/>
                      <a:r>
                        <a:rPr lang="es-MX" sz="1200" dirty="0">
                          <a:latin typeface="Proxima Nova Rg" panose="02000506030000020004" pitchFamily="50" charset="0"/>
                        </a:rPr>
                        <a:t>5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MX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MX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58592">
                <a:tc>
                  <a:txBody>
                    <a:bodyPr/>
                    <a:lstStyle/>
                    <a:p>
                      <a:pPr algn="ctr"/>
                      <a:r>
                        <a:rPr lang="es-MX" sz="1200" dirty="0">
                          <a:latin typeface="Proxima Nova Rg" panose="02000506030000020004" pitchFamily="50" charset="0"/>
                        </a:rPr>
                        <a:t>4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s-MX" sz="1600" dirty="0">
                          <a:latin typeface="Proxima Nova Rg" panose="02000506030000020004" pitchFamily="50" charset="0"/>
                        </a:rPr>
                        <a:t>Inusual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s-MX" sz="1600" dirty="0">
                          <a:latin typeface="Proxima Nova Rg" panose="02000506030000020004" pitchFamily="50" charset="0"/>
                        </a:rPr>
                        <a:t>Baja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58592">
                <a:tc>
                  <a:txBody>
                    <a:bodyPr/>
                    <a:lstStyle/>
                    <a:p>
                      <a:pPr algn="ctr"/>
                      <a:r>
                        <a:rPr lang="es-MX" sz="1200" dirty="0">
                          <a:latin typeface="Proxima Nova Rg" panose="02000506030000020004" pitchFamily="50" charset="0"/>
                        </a:rPr>
                        <a:t>3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MX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MX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258592">
                <a:tc>
                  <a:txBody>
                    <a:bodyPr/>
                    <a:lstStyle/>
                    <a:p>
                      <a:pPr algn="ctr"/>
                      <a:r>
                        <a:rPr lang="es-MX" sz="1200" dirty="0">
                          <a:latin typeface="Proxima Nova Rg" panose="02000506030000020004" pitchFamily="50" charset="0"/>
                        </a:rPr>
                        <a:t>2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s-MX" sz="1600" dirty="0">
                          <a:latin typeface="Proxima Nova Rg" panose="02000506030000020004" pitchFamily="50" charset="0"/>
                        </a:rPr>
                        <a:t>Remota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s-MX" sz="1600" dirty="0">
                          <a:latin typeface="Proxima Nova Rg" panose="02000506030000020004" pitchFamily="50" charset="0"/>
                        </a:rPr>
                        <a:t>Remota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258592">
                <a:tc>
                  <a:txBody>
                    <a:bodyPr/>
                    <a:lstStyle/>
                    <a:p>
                      <a:pPr algn="ctr"/>
                      <a:r>
                        <a:rPr lang="es-MX" sz="1200" dirty="0">
                          <a:latin typeface="Proxima Nova Rg" panose="02000506030000020004" pitchFamily="50" charset="0"/>
                        </a:rPr>
                        <a:t>1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MX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MX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37" name="Rectángulo 13"/>
          <p:cNvSpPr/>
          <p:nvPr/>
        </p:nvSpPr>
        <p:spPr>
          <a:xfrm>
            <a:off x="111078" y="66917"/>
            <a:ext cx="334873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3200" b="1" dirty="0">
                <a:solidFill>
                  <a:schemeClr val="accent1"/>
                </a:solidFill>
                <a:latin typeface="Proxima Nova Rg" panose="02000506030000020004" pitchFamily="50" charset="0"/>
              </a:rPr>
              <a:t>Valoración Inicial</a:t>
            </a:r>
          </a:p>
        </p:txBody>
      </p:sp>
      <p:sp>
        <p:nvSpPr>
          <p:cNvPr id="38" name="Rectángulo 13"/>
          <p:cNvSpPr/>
          <p:nvPr/>
        </p:nvSpPr>
        <p:spPr>
          <a:xfrm>
            <a:off x="7990664" y="1072552"/>
            <a:ext cx="26773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2400" b="1" dirty="0">
                <a:latin typeface="Proxima Nova Rg" panose="02000506030000020004" pitchFamily="50" charset="0"/>
                <a:cs typeface="Arial" pitchFamily="34" charset="0"/>
              </a:rPr>
              <a:t>Grado de Impacto</a:t>
            </a:r>
          </a:p>
        </p:txBody>
      </p:sp>
      <p:sp>
        <p:nvSpPr>
          <p:cNvPr id="39" name="Rectángulo 13"/>
          <p:cNvSpPr/>
          <p:nvPr/>
        </p:nvSpPr>
        <p:spPr>
          <a:xfrm>
            <a:off x="741993" y="3236007"/>
            <a:ext cx="40014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2400" b="1" dirty="0">
                <a:latin typeface="Proxima Nova Rg" panose="02000506030000020004" pitchFamily="50" charset="0"/>
                <a:cs typeface="Arial" pitchFamily="34" charset="0"/>
              </a:rPr>
              <a:t>Probabilidad de Ocurrencia</a:t>
            </a:r>
          </a:p>
        </p:txBody>
      </p:sp>
      <p:pic>
        <p:nvPicPr>
          <p:cNvPr id="33" name="Picture 1"/>
          <p:cNvPicPr>
            <a:picLocks noChangeAspect="1" noChangeArrowheads="1"/>
          </p:cNvPicPr>
          <p:nvPr/>
        </p:nvPicPr>
        <p:blipFill>
          <a:blip r:embed="rId2"/>
          <a:srcRect l="42115" t="42831" r="45068" b="24771"/>
          <a:stretch>
            <a:fillRect/>
          </a:stretch>
        </p:blipFill>
        <p:spPr bwMode="auto">
          <a:xfrm>
            <a:off x="1946787" y="895054"/>
            <a:ext cx="3612136" cy="216246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027646665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Imagen 3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534" y="191069"/>
            <a:ext cx="12113949" cy="6305265"/>
          </a:xfrm>
          <a:prstGeom prst="rect">
            <a:avLst/>
          </a:prstGeom>
        </p:spPr>
      </p:pic>
      <p:grpSp>
        <p:nvGrpSpPr>
          <p:cNvPr id="2" name="Grupo 1">
            <a:extLst>
              <a:ext uri="{FF2B5EF4-FFF2-40B4-BE49-F238E27FC236}">
                <a16:creationId xmlns="" xmlns:a16="http://schemas.microsoft.com/office/drawing/2014/main" id="{2B62706E-7850-4DFC-9218-2D478B8A739F}"/>
              </a:ext>
            </a:extLst>
          </p:cNvPr>
          <p:cNvGrpSpPr/>
          <p:nvPr/>
        </p:nvGrpSpPr>
        <p:grpSpPr>
          <a:xfrm>
            <a:off x="318738" y="191069"/>
            <a:ext cx="12537452" cy="6533680"/>
            <a:chOff x="1204359" y="937412"/>
            <a:chExt cx="9463673" cy="5745101"/>
          </a:xfrm>
        </p:grpSpPr>
        <p:sp>
          <p:nvSpPr>
            <p:cNvPr id="16" name="Rectángulo 15"/>
            <p:cNvSpPr/>
            <p:nvPr/>
          </p:nvSpPr>
          <p:spPr>
            <a:xfrm>
              <a:off x="1524032" y="5517232"/>
              <a:ext cx="9144000" cy="63432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>
                <a:latin typeface="Proxima Nova Rg" panose="02000506030000020004" pitchFamily="50" charset="0"/>
              </a:endParaRPr>
            </a:p>
          </p:txBody>
        </p:sp>
        <p:sp>
          <p:nvSpPr>
            <p:cNvPr id="17" name="Rectangle 4"/>
            <p:cNvSpPr>
              <a:spLocks noChangeArrowheads="1"/>
            </p:cNvSpPr>
            <p:nvPr/>
          </p:nvSpPr>
          <p:spPr bwMode="auto">
            <a:xfrm>
              <a:off x="1750224" y="937412"/>
              <a:ext cx="5715040" cy="5147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s-ES" sz="2400" b="1" dirty="0">
                  <a:solidFill>
                    <a:schemeClr val="accent1"/>
                  </a:solidFill>
                  <a:latin typeface="Proxima Nova Rg" panose="02000506030000020004" pitchFamily="50" charset="0"/>
                  <a:cs typeface="Arial" pitchFamily="34" charset="0"/>
                </a:rPr>
                <a:t>ETAPA II.- EVALUACION DE CONTROLES</a:t>
              </a:r>
              <a:endParaRPr lang="en-US" sz="2400" dirty="0">
                <a:solidFill>
                  <a:schemeClr val="accent1"/>
                </a:solidFill>
                <a:latin typeface="Proxima Nova Rg" panose="02000506030000020004" pitchFamily="50" charset="0"/>
                <a:cs typeface="Arial" pitchFamily="34" charset="0"/>
              </a:endParaRPr>
            </a:p>
          </p:txBody>
        </p:sp>
        <p:pic>
          <p:nvPicPr>
            <p:cNvPr id="18" name="Imagen 17"/>
            <p:cNvPicPr>
              <a:picLocks noChangeAspect="1"/>
            </p:cNvPicPr>
            <p:nvPr/>
          </p:nvPicPr>
          <p:blipFill rotWithShape="1">
            <a:blip r:embed="rId3"/>
            <a:srcRect l="31478" t="39756" r="65281" b="31600"/>
            <a:stretch/>
          </p:blipFill>
          <p:spPr>
            <a:xfrm>
              <a:off x="1378774" y="3049201"/>
              <a:ext cx="701280" cy="3302699"/>
            </a:xfrm>
            <a:prstGeom prst="rect">
              <a:avLst/>
            </a:prstGeom>
          </p:spPr>
        </p:pic>
        <p:pic>
          <p:nvPicPr>
            <p:cNvPr id="19" name="Imagen 18"/>
            <p:cNvPicPr>
              <a:picLocks noChangeAspect="1"/>
            </p:cNvPicPr>
            <p:nvPr/>
          </p:nvPicPr>
          <p:blipFill rotWithShape="1">
            <a:blip r:embed="rId4"/>
            <a:srcRect l="35218" t="26184" r="47576" b="25432"/>
            <a:stretch/>
          </p:blipFill>
          <p:spPr>
            <a:xfrm>
              <a:off x="2076556" y="1692235"/>
              <a:ext cx="2714901" cy="468257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20" name="Imagen 19"/>
            <p:cNvPicPr>
              <a:picLocks noChangeAspect="1"/>
            </p:cNvPicPr>
            <p:nvPr/>
          </p:nvPicPr>
          <p:blipFill rotWithShape="1">
            <a:blip r:embed="rId5"/>
            <a:srcRect l="52788" t="32651" r="43292" b="25427"/>
            <a:stretch/>
          </p:blipFill>
          <p:spPr>
            <a:xfrm>
              <a:off x="4817217" y="2343060"/>
              <a:ext cx="618437" cy="4008840"/>
            </a:xfrm>
            <a:prstGeom prst="rect">
              <a:avLst/>
            </a:prstGeom>
          </p:spPr>
        </p:pic>
        <p:pic>
          <p:nvPicPr>
            <p:cNvPr id="21" name="Picture 4"/>
            <p:cNvPicPr>
              <a:picLocks noChangeAspect="1" noChangeArrowheads="1"/>
            </p:cNvPicPr>
            <p:nvPr/>
          </p:nvPicPr>
          <p:blipFill rotWithShape="1">
            <a:blip r:embed="rId6"/>
            <a:srcRect l="63495" t="37044" r="30109" b="28314"/>
            <a:stretch/>
          </p:blipFill>
          <p:spPr bwMode="auto">
            <a:xfrm>
              <a:off x="6039167" y="3049202"/>
              <a:ext cx="865425" cy="33256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2" name="Picture 5"/>
            <p:cNvPicPr>
              <a:picLocks noChangeAspect="1" noChangeArrowheads="1"/>
            </p:cNvPicPr>
            <p:nvPr/>
          </p:nvPicPr>
          <p:blipFill rotWithShape="1">
            <a:blip r:embed="rId7"/>
            <a:srcRect l="70854" t="29451" r="25284" b="28314"/>
            <a:stretch/>
          </p:blipFill>
          <p:spPr bwMode="auto">
            <a:xfrm>
              <a:off x="6688566" y="2317074"/>
              <a:ext cx="666928" cy="40577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3" name="Imagen 22"/>
            <p:cNvPicPr>
              <a:picLocks noChangeAspect="1"/>
            </p:cNvPicPr>
            <p:nvPr/>
          </p:nvPicPr>
          <p:blipFill rotWithShape="1">
            <a:blip r:embed="rId8"/>
            <a:srcRect l="48450" t="32154" r="44419" b="25239"/>
            <a:stretch/>
          </p:blipFill>
          <p:spPr>
            <a:xfrm>
              <a:off x="8021222" y="2310930"/>
              <a:ext cx="1115616" cy="4040970"/>
            </a:xfrm>
            <a:prstGeom prst="rect">
              <a:avLst/>
            </a:prstGeom>
          </p:spPr>
        </p:pic>
        <p:pic>
          <p:nvPicPr>
            <p:cNvPr id="24" name="Imagen 23"/>
            <p:cNvPicPr>
              <a:picLocks noChangeAspect="1"/>
            </p:cNvPicPr>
            <p:nvPr/>
          </p:nvPicPr>
          <p:blipFill rotWithShape="1">
            <a:blip r:embed="rId9"/>
            <a:srcRect l="28916" t="26661" r="44523" b="68015"/>
            <a:stretch/>
          </p:blipFill>
          <p:spPr>
            <a:xfrm>
              <a:off x="4810816" y="1707224"/>
              <a:ext cx="4361518" cy="59856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25" name="Rectángulo 24"/>
            <p:cNvSpPr/>
            <p:nvPr/>
          </p:nvSpPr>
          <p:spPr>
            <a:xfrm>
              <a:off x="1373984" y="1707224"/>
              <a:ext cx="683199" cy="136040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dirty="0">
                <a:latin typeface="Proxima Nova Rg" panose="02000506030000020004" pitchFamily="50" charset="0"/>
              </a:endParaRPr>
            </a:p>
          </p:txBody>
        </p:sp>
        <p:sp>
          <p:nvSpPr>
            <p:cNvPr id="26" name="Rectángulo 25"/>
            <p:cNvSpPr/>
            <p:nvPr/>
          </p:nvSpPr>
          <p:spPr>
            <a:xfrm>
              <a:off x="1373984" y="1673134"/>
              <a:ext cx="8553927" cy="4686681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>
                <a:latin typeface="Proxima Nova Rg" panose="02000506030000020004" pitchFamily="50" charset="0"/>
              </a:endParaRPr>
            </a:p>
          </p:txBody>
        </p:sp>
        <p:pic>
          <p:nvPicPr>
            <p:cNvPr id="27" name="Imagen 26"/>
            <p:cNvPicPr>
              <a:picLocks noChangeAspect="1"/>
            </p:cNvPicPr>
            <p:nvPr/>
          </p:nvPicPr>
          <p:blipFill rotWithShape="1">
            <a:blip r:embed="rId10"/>
            <a:srcRect l="75513" t="26497" r="19831" b="27094"/>
            <a:stretch/>
          </p:blipFill>
          <p:spPr>
            <a:xfrm>
              <a:off x="9093349" y="1681050"/>
              <a:ext cx="777535" cy="4638059"/>
            </a:xfrm>
            <a:prstGeom prst="rect">
              <a:avLst/>
            </a:prstGeom>
          </p:spPr>
        </p:pic>
        <p:pic>
          <p:nvPicPr>
            <p:cNvPr id="28" name="Imagen 27"/>
            <p:cNvPicPr>
              <a:picLocks noChangeAspect="1"/>
            </p:cNvPicPr>
            <p:nvPr/>
          </p:nvPicPr>
          <p:blipFill rotWithShape="1">
            <a:blip r:embed="rId11"/>
            <a:srcRect l="30805" t="45078" r="64091" b="18603"/>
            <a:stretch/>
          </p:blipFill>
          <p:spPr>
            <a:xfrm>
              <a:off x="5420729" y="2328071"/>
              <a:ext cx="655262" cy="4023830"/>
            </a:xfrm>
            <a:prstGeom prst="rect">
              <a:avLst/>
            </a:prstGeom>
          </p:spPr>
        </p:pic>
        <p:pic>
          <p:nvPicPr>
            <p:cNvPr id="29" name="Imagen 28"/>
            <p:cNvPicPr>
              <a:picLocks noChangeAspect="1"/>
            </p:cNvPicPr>
            <p:nvPr/>
          </p:nvPicPr>
          <p:blipFill rotWithShape="1">
            <a:blip r:embed="rId12"/>
            <a:srcRect l="44434" t="37203" r="50054" b="25753"/>
            <a:stretch/>
          </p:blipFill>
          <p:spPr>
            <a:xfrm>
              <a:off x="7351629" y="2309491"/>
              <a:ext cx="720080" cy="4042410"/>
            </a:xfrm>
            <a:prstGeom prst="rect">
              <a:avLst/>
            </a:prstGeom>
          </p:spPr>
        </p:pic>
        <p:sp>
          <p:nvSpPr>
            <p:cNvPr id="30" name="Rectángulo 1"/>
            <p:cNvSpPr/>
            <p:nvPr/>
          </p:nvSpPr>
          <p:spPr>
            <a:xfrm>
              <a:off x="4122668" y="5194051"/>
              <a:ext cx="2571768" cy="1434337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400050" indent="-400050" algn="ctr"/>
              <a:r>
                <a:rPr lang="es-ES" sz="2000" b="1" u="sng" dirty="0">
                  <a:latin typeface="Proxima Nova Rg" panose="02000506030000020004" pitchFamily="50" charset="0"/>
                </a:rPr>
                <a:t>CORRECTIVO</a:t>
              </a:r>
              <a:r>
                <a:rPr lang="es-ES" sz="1600" b="1" u="sng" dirty="0">
                  <a:latin typeface="Proxima Nova Rg" panose="02000506030000020004" pitchFamily="50" charset="0"/>
                </a:rPr>
                <a:t>:</a:t>
              </a:r>
              <a:r>
                <a:rPr lang="es-ES" sz="1600" b="1" dirty="0">
                  <a:latin typeface="Proxima Nova Rg" panose="02000506030000020004" pitchFamily="50" charset="0"/>
                </a:rPr>
                <a:t> </a:t>
              </a:r>
            </a:p>
            <a:p>
              <a:pPr marL="400050" indent="-400050" algn="ctr"/>
              <a:r>
                <a:rPr lang="es-ES" sz="1600" b="1" dirty="0">
                  <a:latin typeface="Proxima Nova Rg" panose="02000506030000020004" pitchFamily="50" charset="0"/>
                </a:rPr>
                <a:t>Tiene  el propósito de identificar y corregir o subsanar en </a:t>
              </a:r>
              <a:r>
                <a:rPr lang="es-ES" sz="1400" b="1" dirty="0">
                  <a:latin typeface="Proxima Nova Rg" panose="02000506030000020004" pitchFamily="50" charset="0"/>
                </a:rPr>
                <a:t>algún</a:t>
              </a:r>
              <a:r>
                <a:rPr lang="es-ES" sz="1600" b="1" dirty="0">
                  <a:latin typeface="Proxima Nova Rg" panose="02000506030000020004" pitchFamily="50" charset="0"/>
                </a:rPr>
                <a:t> grado, omisiones o desviaciones al finalizar el proceso.</a:t>
              </a:r>
              <a:endParaRPr lang="es-MX" sz="1600" dirty="0">
                <a:latin typeface="Proxima Nova Rg" panose="02000506030000020004" pitchFamily="50" charset="0"/>
              </a:endParaRPr>
            </a:p>
          </p:txBody>
        </p:sp>
        <p:sp>
          <p:nvSpPr>
            <p:cNvPr id="31" name="Rectángulo 5"/>
            <p:cNvSpPr/>
            <p:nvPr/>
          </p:nvSpPr>
          <p:spPr>
            <a:xfrm>
              <a:off x="1204359" y="5194050"/>
              <a:ext cx="2834827" cy="1434337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400050" indent="-400050" algn="ctr"/>
              <a:r>
                <a:rPr lang="es-ES" sz="2000" b="1" u="sng" dirty="0">
                  <a:latin typeface="Proxima Nova Rg" panose="02000506030000020004" pitchFamily="50" charset="0"/>
                </a:rPr>
                <a:t>PREVENTIVO:</a:t>
              </a:r>
              <a:r>
                <a:rPr lang="es-ES" sz="2000" b="1" dirty="0">
                  <a:latin typeface="Proxima Nova Rg" panose="02000506030000020004" pitchFamily="50" charset="0"/>
                </a:rPr>
                <a:t> </a:t>
              </a:r>
            </a:p>
            <a:p>
              <a:pPr marL="400050" indent="-400050" algn="ctr"/>
              <a:r>
                <a:rPr lang="es-ES" sz="1600" b="1" dirty="0">
                  <a:latin typeface="Proxima Nova Rg" panose="02000506030000020004" pitchFamily="50" charset="0"/>
                </a:rPr>
                <a:t>Tiene el propósito de anticiparse a </a:t>
              </a:r>
            </a:p>
            <a:p>
              <a:pPr marL="400050" indent="-400050" algn="ctr"/>
              <a:r>
                <a:rPr lang="es-ES" sz="1600" b="1" dirty="0">
                  <a:latin typeface="Proxima Nova Rg" panose="02000506030000020004" pitchFamily="50" charset="0"/>
                </a:rPr>
                <a:t>la posibilidad de que ocurran situaciones no deseadas o inesperadas que pudieran afectar al logro de los objetivos y metas.</a:t>
              </a:r>
            </a:p>
          </p:txBody>
        </p:sp>
        <p:sp>
          <p:nvSpPr>
            <p:cNvPr id="32" name="Rectángulo 6"/>
            <p:cNvSpPr/>
            <p:nvPr/>
          </p:nvSpPr>
          <p:spPr>
            <a:xfrm>
              <a:off x="6750886" y="5194050"/>
              <a:ext cx="2428891" cy="1488463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400050" indent="-400050" algn="ctr"/>
              <a:r>
                <a:rPr lang="es-ES" sz="2400" b="1" u="sng" dirty="0">
                  <a:latin typeface="Proxima Nova Rg" panose="02000506030000020004" pitchFamily="50" charset="0"/>
                </a:rPr>
                <a:t>DETECTIVO:</a:t>
              </a:r>
              <a:r>
                <a:rPr lang="es-ES" sz="2400" b="1" dirty="0">
                  <a:latin typeface="Proxima Nova Rg" panose="02000506030000020004" pitchFamily="50" charset="0"/>
                </a:rPr>
                <a:t> </a:t>
              </a:r>
            </a:p>
            <a:p>
              <a:pPr marL="400050" indent="-400050" algn="ctr"/>
              <a:r>
                <a:rPr lang="es-ES" sz="1600" b="1" dirty="0">
                  <a:latin typeface="Proxima Nova Rg" panose="02000506030000020004" pitchFamily="50" charset="0"/>
                </a:rPr>
                <a:t> Tiene el propósito de identificar  </a:t>
              </a:r>
            </a:p>
            <a:p>
              <a:pPr marL="400050" indent="-400050" algn="ctr"/>
              <a:r>
                <a:rPr lang="es-ES" sz="1600" b="1" dirty="0">
                  <a:latin typeface="Proxima Nova Rg" panose="02000506030000020004" pitchFamily="50" charset="0"/>
                </a:rPr>
                <a:t>las omisiones o desviaciones antes de que concluya el proceso determinado. </a:t>
              </a:r>
            </a:p>
            <a:p>
              <a:pPr marL="400050" indent="-400050" algn="ctr"/>
              <a:endParaRPr lang="es-ES" sz="1600" b="1" dirty="0">
                <a:latin typeface="Proxima Nova Rg" panose="02000506030000020004" pitchFamily="50" charset="0"/>
              </a:endParaRPr>
            </a:p>
          </p:txBody>
        </p:sp>
        <p:sp>
          <p:nvSpPr>
            <p:cNvPr id="33" name="CuadroTexto 15"/>
            <p:cNvSpPr txBox="1"/>
            <p:nvPr/>
          </p:nvSpPr>
          <p:spPr>
            <a:xfrm>
              <a:off x="8322521" y="1050647"/>
              <a:ext cx="1434443" cy="3196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1400" dirty="0">
                  <a:solidFill>
                    <a:srgbClr val="C00000"/>
                  </a:solidFill>
                  <a:latin typeface="Proxima Nova Rg" panose="02000506030000020004" pitchFamily="50" charset="0"/>
                </a:rPr>
                <a:t>Automático</a:t>
              </a:r>
            </a:p>
          </p:txBody>
        </p:sp>
        <p:cxnSp>
          <p:nvCxnSpPr>
            <p:cNvPr id="35" name="34 Conector recto de flecha"/>
            <p:cNvCxnSpPr/>
            <p:nvPr/>
          </p:nvCxnSpPr>
          <p:spPr>
            <a:xfrm rot="5400000">
              <a:off x="8322520" y="1622150"/>
              <a:ext cx="785818" cy="357190"/>
            </a:xfrm>
            <a:prstGeom prst="straightConnector1">
              <a:avLst/>
            </a:prstGeom>
            <a:ln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36 Conector recto de flecha"/>
            <p:cNvCxnSpPr/>
            <p:nvPr/>
          </p:nvCxnSpPr>
          <p:spPr>
            <a:xfrm rot="16200000" flipH="1">
              <a:off x="8822586" y="1479274"/>
              <a:ext cx="571504" cy="428628"/>
            </a:xfrm>
            <a:prstGeom prst="straightConnector1">
              <a:avLst/>
            </a:prstGeom>
            <a:ln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Conector recto 5"/>
            <p:cNvCxnSpPr/>
            <p:nvPr/>
          </p:nvCxnSpPr>
          <p:spPr>
            <a:xfrm flipV="1">
              <a:off x="1393034" y="3053416"/>
              <a:ext cx="7715304" cy="348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CuadroTexto 12"/>
            <p:cNvSpPr txBox="1"/>
            <p:nvPr/>
          </p:nvSpPr>
          <p:spPr>
            <a:xfrm>
              <a:off x="1373983" y="1681049"/>
              <a:ext cx="702572" cy="138499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es-MX" sz="1050" b="1" dirty="0">
                <a:latin typeface="Proxima Nova Rg" panose="02000506030000020004" pitchFamily="50" charset="0"/>
              </a:endParaRPr>
            </a:p>
            <a:p>
              <a:pPr algn="ctr"/>
              <a:r>
                <a:rPr lang="es-MX" sz="1050" b="1" dirty="0">
                  <a:latin typeface="Proxima Nova Rg" panose="02000506030000020004" pitchFamily="50" charset="0"/>
                </a:rPr>
                <a:t>Tiene controles?</a:t>
              </a:r>
            </a:p>
            <a:p>
              <a:pPr algn="ctr"/>
              <a:endParaRPr lang="es-MX" sz="1050" b="1" dirty="0">
                <a:latin typeface="Proxima Nova Rg" panose="02000506030000020004" pitchFamily="50" charset="0"/>
              </a:endParaRPr>
            </a:p>
            <a:p>
              <a:pPr algn="ctr"/>
              <a:endParaRPr lang="es-MX" sz="1050" b="1" dirty="0">
                <a:latin typeface="Proxima Nova Rg" panose="02000506030000020004" pitchFamily="50" charset="0"/>
              </a:endParaRPr>
            </a:p>
            <a:p>
              <a:pPr algn="ctr"/>
              <a:endParaRPr lang="es-MX" sz="1050" b="1" dirty="0">
                <a:latin typeface="Proxima Nova Rg" panose="02000506030000020004" pitchFamily="50" charset="0"/>
              </a:endParaRPr>
            </a:p>
            <a:p>
              <a:pPr algn="ctr"/>
              <a:endParaRPr lang="es-MX" sz="1050" b="1" dirty="0">
                <a:latin typeface="Proxima Nova Rg" panose="02000506030000020004" pitchFamily="50" charset="0"/>
              </a:endParaRPr>
            </a:p>
          </p:txBody>
        </p:sp>
        <p:sp>
          <p:nvSpPr>
            <p:cNvPr id="15" name="Rectángulo 14"/>
            <p:cNvSpPr/>
            <p:nvPr/>
          </p:nvSpPr>
          <p:spPr>
            <a:xfrm>
              <a:off x="1373983" y="1681049"/>
              <a:ext cx="702572" cy="139204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>
                <a:latin typeface="Proxima Nova Rg" panose="02000506030000020004" pitchFamily="50" charset="0"/>
              </a:endParaRPr>
            </a:p>
          </p:txBody>
        </p:sp>
        <p:cxnSp>
          <p:nvCxnSpPr>
            <p:cNvPr id="44" name="Conector recto 43"/>
            <p:cNvCxnSpPr/>
            <p:nvPr/>
          </p:nvCxnSpPr>
          <p:spPr>
            <a:xfrm flipH="1">
              <a:off x="4801920" y="3553257"/>
              <a:ext cx="8896" cy="52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Conector recto 45"/>
            <p:cNvCxnSpPr/>
            <p:nvPr/>
          </p:nvCxnSpPr>
          <p:spPr>
            <a:xfrm>
              <a:off x="4845756" y="3523276"/>
              <a:ext cx="3225952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7" name="Picture 4"/>
            <p:cNvPicPr>
              <a:picLocks noChangeAspect="1" noChangeArrowheads="1"/>
            </p:cNvPicPr>
            <p:nvPr/>
          </p:nvPicPr>
          <p:blipFill rotWithShape="1">
            <a:blip r:embed="rId6"/>
            <a:srcRect l="63495" t="29447" r="28607" b="63672"/>
            <a:stretch/>
          </p:blipFill>
          <p:spPr bwMode="auto">
            <a:xfrm>
              <a:off x="6083873" y="2329120"/>
              <a:ext cx="700937" cy="7200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cxnSp>
          <p:nvCxnSpPr>
            <p:cNvPr id="11" name="Conector recto 10"/>
            <p:cNvCxnSpPr/>
            <p:nvPr/>
          </p:nvCxnSpPr>
          <p:spPr>
            <a:xfrm>
              <a:off x="2076556" y="2320776"/>
              <a:ext cx="7031783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ángulo 47"/>
            <p:cNvSpPr/>
            <p:nvPr/>
          </p:nvSpPr>
          <p:spPr>
            <a:xfrm>
              <a:off x="6778849" y="3041908"/>
              <a:ext cx="605477" cy="466378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1200" dirty="0">
                  <a:solidFill>
                    <a:schemeClr val="tx1"/>
                  </a:solidFill>
                  <a:latin typeface="Proxima Nova Rg" panose="02000506030000020004" pitchFamily="50" charset="0"/>
                </a:rPr>
                <a:t>SI</a:t>
              </a:r>
            </a:p>
          </p:txBody>
        </p:sp>
        <p:sp>
          <p:nvSpPr>
            <p:cNvPr id="49" name="Rectángulo 48"/>
            <p:cNvSpPr/>
            <p:nvPr/>
          </p:nvSpPr>
          <p:spPr>
            <a:xfrm>
              <a:off x="7398290" y="3040614"/>
              <a:ext cx="658428" cy="466378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1200" dirty="0">
                  <a:solidFill>
                    <a:schemeClr val="tx1"/>
                  </a:solidFill>
                  <a:latin typeface="Proxima Nova Rg" panose="02000506030000020004" pitchFamily="50" charset="0"/>
                </a:rPr>
                <a:t>SI</a:t>
              </a:r>
            </a:p>
          </p:txBody>
        </p:sp>
        <p:sp>
          <p:nvSpPr>
            <p:cNvPr id="50" name="Rectángulo 49"/>
            <p:cNvSpPr/>
            <p:nvPr/>
          </p:nvSpPr>
          <p:spPr>
            <a:xfrm>
              <a:off x="6112502" y="3040856"/>
              <a:ext cx="658428" cy="466378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1200" dirty="0">
                  <a:solidFill>
                    <a:schemeClr val="tx1"/>
                  </a:solidFill>
                  <a:latin typeface="Proxima Nova Rg" panose="02000506030000020004" pitchFamily="50" charset="0"/>
                </a:rPr>
                <a:t>SI</a:t>
              </a:r>
            </a:p>
          </p:txBody>
        </p:sp>
        <p:sp>
          <p:nvSpPr>
            <p:cNvPr id="51" name="Rectángulo 50"/>
            <p:cNvSpPr/>
            <p:nvPr/>
          </p:nvSpPr>
          <p:spPr>
            <a:xfrm>
              <a:off x="5454074" y="3052634"/>
              <a:ext cx="658428" cy="466378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1200" dirty="0">
                  <a:solidFill>
                    <a:schemeClr val="tx1"/>
                  </a:solidFill>
                  <a:latin typeface="Proxima Nova Rg" panose="02000506030000020004" pitchFamily="50" charset="0"/>
                </a:rPr>
                <a:t>SI</a:t>
              </a:r>
            </a:p>
          </p:txBody>
        </p:sp>
        <p:sp>
          <p:nvSpPr>
            <p:cNvPr id="52" name="Rectángulo 51"/>
            <p:cNvSpPr/>
            <p:nvPr/>
          </p:nvSpPr>
          <p:spPr>
            <a:xfrm>
              <a:off x="4799069" y="3041908"/>
              <a:ext cx="658428" cy="466378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800" dirty="0">
                  <a:solidFill>
                    <a:schemeClr val="tx1"/>
                  </a:solidFill>
                  <a:latin typeface="Proxima Nova Rg" panose="02000506030000020004" pitchFamily="50" charset="0"/>
                </a:rPr>
                <a:t>Preventivo</a:t>
              </a:r>
            </a:p>
          </p:txBody>
        </p:sp>
        <p:sp>
          <p:nvSpPr>
            <p:cNvPr id="53" name="CuadroTexto 52"/>
            <p:cNvSpPr txBox="1"/>
            <p:nvPr/>
          </p:nvSpPr>
          <p:spPr>
            <a:xfrm>
              <a:off x="6767621" y="2362038"/>
              <a:ext cx="584009" cy="60016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es-MX" sz="1100" b="1" dirty="0">
                <a:latin typeface="Proxima Nova Rg" panose="02000506030000020004" pitchFamily="50" charset="0"/>
              </a:endParaRPr>
            </a:p>
            <a:p>
              <a:pPr algn="ctr"/>
              <a:r>
                <a:rPr lang="es-MX" sz="1100" b="1" dirty="0">
                  <a:latin typeface="Proxima Nova Rg" panose="02000506030000020004" pitchFamily="50" charset="0"/>
                </a:rPr>
                <a:t>Se</a:t>
              </a:r>
            </a:p>
            <a:p>
              <a:pPr algn="ctr"/>
              <a:r>
                <a:rPr lang="es-MX" sz="1100" b="1" dirty="0">
                  <a:latin typeface="Proxima Nova Rg" panose="02000506030000020004" pitchFamily="50" charset="0"/>
                </a:rPr>
                <a:t>Aplica</a:t>
              </a:r>
            </a:p>
          </p:txBody>
        </p:sp>
        <p:sp>
          <p:nvSpPr>
            <p:cNvPr id="54" name="CuadroTexto 53"/>
            <p:cNvSpPr txBox="1"/>
            <p:nvPr/>
          </p:nvSpPr>
          <p:spPr>
            <a:xfrm>
              <a:off x="7397384" y="2334436"/>
              <a:ext cx="690890" cy="76944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es-MX" sz="1100" b="1" dirty="0">
                <a:latin typeface="Proxima Nova Rg" panose="02000506030000020004" pitchFamily="50" charset="0"/>
              </a:endParaRPr>
            </a:p>
            <a:p>
              <a:pPr algn="ctr"/>
              <a:r>
                <a:rPr lang="es-MX" sz="1100" b="1" dirty="0">
                  <a:latin typeface="Proxima Nova Rg" panose="02000506030000020004" pitchFamily="50" charset="0"/>
                </a:rPr>
                <a:t>Es</a:t>
              </a:r>
            </a:p>
            <a:p>
              <a:pPr algn="ctr"/>
              <a:r>
                <a:rPr lang="es-MX" sz="1100" b="1" dirty="0">
                  <a:latin typeface="Proxima Nova Rg" panose="02000506030000020004" pitchFamily="50" charset="0"/>
                </a:rPr>
                <a:t>Efectivo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33144980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2880744"/>
              </p:ext>
            </p:extLst>
          </p:nvPr>
        </p:nvGraphicFramePr>
        <p:xfrm>
          <a:off x="366364" y="1902420"/>
          <a:ext cx="5598846" cy="4109976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44962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50825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64096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259534">
                <a:tc>
                  <a:txBody>
                    <a:bodyPr/>
                    <a:lstStyle/>
                    <a:p>
                      <a:pPr algn="ctr"/>
                      <a:r>
                        <a:rPr lang="es-MX" sz="1200" dirty="0"/>
                        <a:t>PONDERACIÓN</a:t>
                      </a: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dirty="0"/>
                        <a:t>CLASIFICACION</a:t>
                      </a: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dirty="0"/>
                        <a:t>DESCRIPCIÓN</a:t>
                      </a: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85488">
                <a:tc>
                  <a:txBody>
                    <a:bodyPr/>
                    <a:lstStyle/>
                    <a:p>
                      <a:pPr algn="ctr"/>
                      <a:r>
                        <a:rPr lang="es-MX" sz="1400" dirty="0"/>
                        <a:t>10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s-MX" sz="1400" dirty="0"/>
                        <a:t>Catastrófico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lang="es-MX" sz="1400" dirty="0"/>
                        <a:t>Impacta en el cumplimiento de la misión de la organización. Suspende los</a:t>
                      </a:r>
                      <a:r>
                        <a:rPr lang="es-MX" sz="1400" baseline="0" dirty="0"/>
                        <a:t> programas o servicios.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45022">
                <a:tc>
                  <a:txBody>
                    <a:bodyPr/>
                    <a:lstStyle/>
                    <a:p>
                      <a:pPr algn="ctr"/>
                      <a:r>
                        <a:rPr lang="es-MX" sz="1400" dirty="0"/>
                        <a:t>9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MX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MX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85488">
                <a:tc>
                  <a:txBody>
                    <a:bodyPr/>
                    <a:lstStyle/>
                    <a:p>
                      <a:pPr algn="ctr"/>
                      <a:r>
                        <a:rPr lang="es-MX" sz="1400" dirty="0"/>
                        <a:t>8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s-MX" sz="1400" dirty="0"/>
                        <a:t>Grave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lang="es-MX" sz="1400" dirty="0"/>
                        <a:t>Impacta</a:t>
                      </a:r>
                      <a:r>
                        <a:rPr lang="es-MX" sz="1400" baseline="0" dirty="0"/>
                        <a:t> de manera significativa en los Objetivos Estratégicos.</a:t>
                      </a:r>
                      <a:endParaRPr lang="es-MX" sz="1400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63348">
                <a:tc>
                  <a:txBody>
                    <a:bodyPr/>
                    <a:lstStyle/>
                    <a:p>
                      <a:pPr algn="ctr"/>
                      <a:r>
                        <a:rPr lang="es-MX" sz="1400" dirty="0"/>
                        <a:t>7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MX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MX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85488">
                <a:tc>
                  <a:txBody>
                    <a:bodyPr/>
                    <a:lstStyle/>
                    <a:p>
                      <a:pPr algn="ctr"/>
                      <a:r>
                        <a:rPr lang="es-MX" sz="1400" dirty="0"/>
                        <a:t>6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s-MX" sz="1400" dirty="0"/>
                        <a:t>Serio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400" dirty="0"/>
                        <a:t>Impacto</a:t>
                      </a:r>
                      <a:r>
                        <a:rPr lang="es-MX" sz="1400" baseline="0" dirty="0"/>
                        <a:t> en los objetivos Estratégicos, pero se lleva un tiempo importante en solucionarlo.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545022">
                <a:tc>
                  <a:txBody>
                    <a:bodyPr/>
                    <a:lstStyle/>
                    <a:p>
                      <a:pPr algn="ctr"/>
                      <a:r>
                        <a:rPr lang="es-MX" sz="1400" dirty="0"/>
                        <a:t>5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MX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MX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85488">
                <a:tc>
                  <a:txBody>
                    <a:bodyPr/>
                    <a:lstStyle/>
                    <a:p>
                      <a:pPr algn="ctr"/>
                      <a:r>
                        <a:rPr lang="es-MX" sz="1400" dirty="0"/>
                        <a:t>4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s-MX" sz="1400" dirty="0"/>
                        <a:t>Moderado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lang="es-MX" sz="1400" dirty="0"/>
                        <a:t>Afecta el cumplimiento de Objetivos</a:t>
                      </a:r>
                      <a:r>
                        <a:rPr lang="es-MX" sz="1400" baseline="0" dirty="0"/>
                        <a:t> Directivos.</a:t>
                      </a:r>
                      <a:endParaRPr lang="es-MX" sz="1400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85488">
                <a:tc>
                  <a:txBody>
                    <a:bodyPr/>
                    <a:lstStyle/>
                    <a:p>
                      <a:pPr algn="ctr"/>
                      <a:r>
                        <a:rPr lang="es-MX" sz="1400" dirty="0"/>
                        <a:t>3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MX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MX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285488">
                <a:tc>
                  <a:txBody>
                    <a:bodyPr/>
                    <a:lstStyle/>
                    <a:p>
                      <a:pPr algn="ctr"/>
                      <a:r>
                        <a:rPr lang="es-MX" sz="1400" dirty="0"/>
                        <a:t>2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s-MX" sz="1400" dirty="0"/>
                        <a:t>Insignificante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lang="es-MX" sz="1400" dirty="0"/>
                        <a:t>Riesgo que puede tener un efecto mínimo o nulo en la institución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363348">
                <a:tc>
                  <a:txBody>
                    <a:bodyPr/>
                    <a:lstStyle/>
                    <a:p>
                      <a:pPr algn="ctr"/>
                      <a:r>
                        <a:rPr lang="es-MX" sz="1600" dirty="0"/>
                        <a:t>1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MX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MX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23" name="Rectángulo 13"/>
          <p:cNvSpPr/>
          <p:nvPr/>
        </p:nvSpPr>
        <p:spPr>
          <a:xfrm>
            <a:off x="1654655" y="1387801"/>
            <a:ext cx="26773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2400" b="1" dirty="0">
                <a:latin typeface="Proxima Nova Rg" panose="02000506030000020004" pitchFamily="50" charset="0"/>
                <a:cs typeface="Arial" pitchFamily="34" charset="0"/>
              </a:rPr>
              <a:t>Grado de Impacto</a:t>
            </a:r>
          </a:p>
        </p:txBody>
      </p:sp>
      <p:sp>
        <p:nvSpPr>
          <p:cNvPr id="24" name="Rectángulo 13"/>
          <p:cNvSpPr/>
          <p:nvPr/>
        </p:nvSpPr>
        <p:spPr>
          <a:xfrm>
            <a:off x="8342300" y="1474686"/>
            <a:ext cx="33634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2000" b="1" dirty="0">
                <a:latin typeface="Proxima Nova Rg" panose="02000506030000020004" pitchFamily="50" charset="0"/>
                <a:cs typeface="Arial" pitchFamily="34" charset="0"/>
              </a:rPr>
              <a:t>Probabilidad de Ocurrencia</a:t>
            </a:r>
          </a:p>
        </p:txBody>
      </p:sp>
      <p:sp>
        <p:nvSpPr>
          <p:cNvPr id="25" name="Rectangle 4"/>
          <p:cNvSpPr>
            <a:spLocks noChangeArrowheads="1"/>
          </p:cNvSpPr>
          <p:nvPr/>
        </p:nvSpPr>
        <p:spPr bwMode="auto">
          <a:xfrm>
            <a:off x="169366" y="150588"/>
            <a:ext cx="530206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s-ES" sz="2400" b="1" dirty="0">
                <a:solidFill>
                  <a:schemeClr val="accent1"/>
                </a:solidFill>
                <a:latin typeface="Proxima Nova Rg" panose="02000506030000020004" pitchFamily="50" charset="0"/>
                <a:cs typeface="Arial" pitchFamily="34" charset="0"/>
              </a:rPr>
              <a:t>ETAPA III.- VALORACIÓN  FINAL (</a:t>
            </a:r>
            <a:r>
              <a:rPr lang="es-ES" b="1" dirty="0">
                <a:solidFill>
                  <a:schemeClr val="accent1"/>
                </a:solidFill>
                <a:latin typeface="Proxima Nova Rg" panose="02000506030000020004" pitchFamily="50" charset="0"/>
                <a:cs typeface="Arial" pitchFamily="34" charset="0"/>
              </a:rPr>
              <a:t>VALORACIÓN  DE RIESGOS VS CONTROLES</a:t>
            </a:r>
            <a:endParaRPr lang="en-US" dirty="0">
              <a:solidFill>
                <a:schemeClr val="accent1"/>
              </a:solidFill>
              <a:latin typeface="Proxima Nova Rg" panose="02000506030000020004" pitchFamily="50" charset="0"/>
              <a:cs typeface="Arial" pitchFamily="34" charset="0"/>
            </a:endParaRPr>
          </a:p>
        </p:txBody>
      </p:sp>
      <p:grpSp>
        <p:nvGrpSpPr>
          <p:cNvPr id="2" name="28 Grupo"/>
          <p:cNvGrpSpPr/>
          <p:nvPr/>
        </p:nvGrpSpPr>
        <p:grpSpPr>
          <a:xfrm>
            <a:off x="5928531" y="1217559"/>
            <a:ext cx="2183945" cy="3202773"/>
            <a:chOff x="4786314" y="3929066"/>
            <a:chExt cx="1500198" cy="2500330"/>
          </a:xfrm>
        </p:grpSpPr>
        <p:pic>
          <p:nvPicPr>
            <p:cNvPr id="26" name="Imagen 9"/>
            <p:cNvPicPr>
              <a:picLocks noChangeAspect="1"/>
            </p:cNvPicPr>
            <p:nvPr/>
          </p:nvPicPr>
          <p:blipFill rotWithShape="1">
            <a:blip r:embed="rId3"/>
            <a:srcRect l="61148" t="26617" r="28917" b="59607"/>
            <a:stretch/>
          </p:blipFill>
          <p:spPr>
            <a:xfrm>
              <a:off x="4786314" y="3929066"/>
              <a:ext cx="1500198" cy="974780"/>
            </a:xfrm>
            <a:prstGeom prst="rect">
              <a:avLst/>
            </a:prstGeom>
          </p:spPr>
        </p:pic>
        <p:pic>
          <p:nvPicPr>
            <p:cNvPr id="27" name="Imagen 10"/>
            <p:cNvPicPr>
              <a:picLocks noChangeAspect="1"/>
            </p:cNvPicPr>
            <p:nvPr/>
          </p:nvPicPr>
          <p:blipFill rotWithShape="1">
            <a:blip r:embed="rId3"/>
            <a:srcRect l="61148" t="53506" r="28917" b="26351"/>
            <a:stretch/>
          </p:blipFill>
          <p:spPr>
            <a:xfrm>
              <a:off x="4786314" y="4857760"/>
              <a:ext cx="1500198" cy="1571636"/>
            </a:xfrm>
            <a:prstGeom prst="rect">
              <a:avLst/>
            </a:prstGeom>
          </p:spPr>
        </p:pic>
        <p:sp>
          <p:nvSpPr>
            <p:cNvPr id="28" name="27 Rectángulo"/>
            <p:cNvSpPr/>
            <p:nvPr/>
          </p:nvSpPr>
          <p:spPr>
            <a:xfrm>
              <a:off x="4786314" y="4000504"/>
              <a:ext cx="1500198" cy="242889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>
                <a:latin typeface="Proxima Nova Rg" panose="02000506030000020004" pitchFamily="50" charset="0"/>
              </a:endParaRPr>
            </a:p>
          </p:txBody>
        </p:sp>
      </p:grpSp>
      <p:graphicFrame>
        <p:nvGraphicFramePr>
          <p:cNvPr id="22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5540469"/>
              </p:ext>
            </p:extLst>
          </p:nvPr>
        </p:nvGraphicFramePr>
        <p:xfrm>
          <a:off x="8222386" y="1931795"/>
          <a:ext cx="3603250" cy="3474720"/>
        </p:xfrm>
        <a:graphic>
          <a:graphicData uri="http://schemas.openxmlformats.org/drawingml/2006/table">
            <a:tbl>
              <a:tblPr firstRow="1" bandRow="1">
                <a:tableStyleId>{69C7853C-536D-4A76-A0AE-DD22124D55A5}</a:tableStyleId>
              </a:tblPr>
              <a:tblGrid>
                <a:gridCol w="104140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3858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523261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37750">
                <a:tc>
                  <a:txBody>
                    <a:bodyPr/>
                    <a:lstStyle/>
                    <a:p>
                      <a:pPr algn="ctr"/>
                      <a:r>
                        <a:rPr lang="es-MX" sz="1100" dirty="0">
                          <a:latin typeface="+mj-lt"/>
                        </a:rPr>
                        <a:t>PONDERACIÓN</a:t>
                      </a: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100" dirty="0">
                          <a:latin typeface="+mj-lt"/>
                        </a:rPr>
                        <a:t>CLASIFICACION</a:t>
                      </a: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100" dirty="0">
                          <a:latin typeface="+mj-lt"/>
                        </a:rPr>
                        <a:t>PROBABILIDAD</a:t>
                      </a:r>
                      <a:r>
                        <a:rPr lang="es-MX" sz="1100" baseline="0" dirty="0">
                          <a:latin typeface="+mj-lt"/>
                        </a:rPr>
                        <a:t> DE QUE OCURRA</a:t>
                      </a:r>
                      <a:endParaRPr lang="es-MX" sz="1100" dirty="0">
                        <a:latin typeface="+mj-lt"/>
                      </a:endParaRP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25167">
                <a:tc>
                  <a:txBody>
                    <a:bodyPr/>
                    <a:lstStyle/>
                    <a:p>
                      <a:pPr algn="ctr"/>
                      <a:r>
                        <a:rPr lang="es-MX" sz="1400" dirty="0">
                          <a:latin typeface="+mj-lt"/>
                        </a:rPr>
                        <a:t>10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s-MX" sz="1400" dirty="0">
                          <a:latin typeface="+mj-lt"/>
                        </a:rPr>
                        <a:t>Recurrente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s-MX" sz="1400" dirty="0">
                          <a:latin typeface="+mj-lt"/>
                        </a:rPr>
                        <a:t>Muy Alta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25167">
                <a:tc>
                  <a:txBody>
                    <a:bodyPr/>
                    <a:lstStyle/>
                    <a:p>
                      <a:pPr algn="ctr"/>
                      <a:r>
                        <a:rPr lang="es-MX" sz="1400" dirty="0">
                          <a:latin typeface="+mj-lt"/>
                        </a:rPr>
                        <a:t>9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MX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MX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25167">
                <a:tc>
                  <a:txBody>
                    <a:bodyPr/>
                    <a:lstStyle/>
                    <a:p>
                      <a:pPr algn="ctr"/>
                      <a:r>
                        <a:rPr lang="es-MX" sz="1400" dirty="0">
                          <a:latin typeface="+mj-lt"/>
                        </a:rPr>
                        <a:t>8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s-MX" sz="1400" dirty="0">
                          <a:latin typeface="+mj-lt"/>
                        </a:rPr>
                        <a:t>Probable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s-MX" sz="1400" dirty="0">
                          <a:latin typeface="+mj-lt"/>
                        </a:rPr>
                        <a:t>Alta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25167">
                <a:tc>
                  <a:txBody>
                    <a:bodyPr/>
                    <a:lstStyle/>
                    <a:p>
                      <a:pPr algn="ctr"/>
                      <a:r>
                        <a:rPr lang="es-MX" sz="1400" dirty="0">
                          <a:latin typeface="+mj-lt"/>
                        </a:rPr>
                        <a:t>7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MX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MX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25167">
                <a:tc>
                  <a:txBody>
                    <a:bodyPr/>
                    <a:lstStyle/>
                    <a:p>
                      <a:pPr algn="ctr"/>
                      <a:r>
                        <a:rPr lang="es-MX" sz="1400" dirty="0">
                          <a:latin typeface="+mj-lt"/>
                        </a:rPr>
                        <a:t>6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s-MX" sz="1400" dirty="0">
                          <a:latin typeface="+mj-lt"/>
                        </a:rPr>
                        <a:t>Posible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400" dirty="0">
                          <a:latin typeface="+mj-lt"/>
                        </a:rPr>
                        <a:t>Media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25167">
                <a:tc>
                  <a:txBody>
                    <a:bodyPr/>
                    <a:lstStyle/>
                    <a:p>
                      <a:pPr algn="ctr"/>
                      <a:r>
                        <a:rPr lang="es-MX" sz="1400" dirty="0">
                          <a:latin typeface="+mj-lt"/>
                        </a:rPr>
                        <a:t>5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MX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MX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25167">
                <a:tc>
                  <a:txBody>
                    <a:bodyPr/>
                    <a:lstStyle/>
                    <a:p>
                      <a:pPr algn="ctr"/>
                      <a:r>
                        <a:rPr lang="es-MX" sz="1400" dirty="0">
                          <a:latin typeface="+mj-lt"/>
                        </a:rPr>
                        <a:t>4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s-MX" sz="1400" dirty="0">
                          <a:latin typeface="+mj-lt"/>
                        </a:rPr>
                        <a:t>Inusual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s-MX" sz="1400" dirty="0">
                          <a:latin typeface="+mj-lt"/>
                        </a:rPr>
                        <a:t>Baja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25167">
                <a:tc>
                  <a:txBody>
                    <a:bodyPr/>
                    <a:lstStyle/>
                    <a:p>
                      <a:pPr algn="ctr"/>
                      <a:r>
                        <a:rPr lang="es-MX" sz="1400" dirty="0">
                          <a:latin typeface="+mj-lt"/>
                        </a:rPr>
                        <a:t>3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MX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MX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225167">
                <a:tc>
                  <a:txBody>
                    <a:bodyPr/>
                    <a:lstStyle/>
                    <a:p>
                      <a:pPr algn="ctr"/>
                      <a:r>
                        <a:rPr lang="es-MX" sz="1400" dirty="0">
                          <a:latin typeface="+mj-lt"/>
                        </a:rPr>
                        <a:t>2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s-MX" sz="1400" dirty="0">
                          <a:latin typeface="+mj-lt"/>
                        </a:rPr>
                        <a:t>Remota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s-MX" sz="1400" dirty="0">
                          <a:latin typeface="+mj-lt"/>
                        </a:rPr>
                        <a:t>Remota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225167">
                <a:tc>
                  <a:txBody>
                    <a:bodyPr/>
                    <a:lstStyle/>
                    <a:p>
                      <a:pPr algn="ctr"/>
                      <a:r>
                        <a:rPr lang="es-MX" sz="1400" dirty="0">
                          <a:latin typeface="+mj-lt"/>
                        </a:rPr>
                        <a:t>1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MX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MX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1024509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484766" y="146779"/>
            <a:ext cx="7672979" cy="667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ES" sz="2800" b="1" dirty="0">
                <a:solidFill>
                  <a:schemeClr val="accent1"/>
                </a:solidFill>
                <a:latin typeface="Proxima Nova Rg" panose="02000506030000020004" pitchFamily="50" charset="0"/>
                <a:cs typeface="Arial" pitchFamily="34" charset="0"/>
              </a:rPr>
              <a:t>ETAPA IV.- MAPA DE RIESGOS </a:t>
            </a:r>
            <a:endParaRPr lang="en-US" sz="2800" dirty="0">
              <a:solidFill>
                <a:schemeClr val="accent1"/>
              </a:solidFill>
              <a:latin typeface="Proxima Nova Rg" panose="02000506030000020004" pitchFamily="50" charset="0"/>
              <a:cs typeface="Arial" pitchFamily="34" charset="0"/>
            </a:endParaRPr>
          </a:p>
        </p:txBody>
      </p:sp>
      <p:grpSp>
        <p:nvGrpSpPr>
          <p:cNvPr id="3" name="Grupo 11"/>
          <p:cNvGrpSpPr/>
          <p:nvPr/>
        </p:nvGrpSpPr>
        <p:grpSpPr>
          <a:xfrm>
            <a:off x="1799303" y="1226948"/>
            <a:ext cx="2862177" cy="4893634"/>
            <a:chOff x="1628776" y="1300163"/>
            <a:chExt cx="1851627" cy="4914899"/>
          </a:xfrm>
        </p:grpSpPr>
        <p:grpSp>
          <p:nvGrpSpPr>
            <p:cNvPr id="4" name="Grupo 12"/>
            <p:cNvGrpSpPr/>
            <p:nvPr/>
          </p:nvGrpSpPr>
          <p:grpSpPr>
            <a:xfrm>
              <a:off x="1628776" y="1402018"/>
              <a:ext cx="1851627" cy="4813044"/>
              <a:chOff x="4084911" y="901956"/>
              <a:chExt cx="1324304" cy="4173241"/>
            </a:xfrm>
          </p:grpSpPr>
          <p:pic>
            <p:nvPicPr>
              <p:cNvPr id="15" name="Imagen 14"/>
              <p:cNvPicPr>
                <a:picLocks noChangeAspect="1"/>
              </p:cNvPicPr>
              <p:nvPr/>
            </p:nvPicPr>
            <p:blipFill rotWithShape="1">
              <a:blip r:embed="rId2"/>
              <a:srcRect l="58724" t="26615" r="32309" b="51555"/>
              <a:stretch/>
            </p:blipFill>
            <p:spPr>
              <a:xfrm>
                <a:off x="4084911" y="901956"/>
                <a:ext cx="1324304" cy="1812669"/>
              </a:xfrm>
              <a:prstGeom prst="rect">
                <a:avLst/>
              </a:prstGeom>
            </p:spPr>
          </p:pic>
          <p:pic>
            <p:nvPicPr>
              <p:cNvPr id="16" name="Imagen 15"/>
              <p:cNvPicPr>
                <a:picLocks noChangeAspect="1"/>
              </p:cNvPicPr>
              <p:nvPr/>
            </p:nvPicPr>
            <p:blipFill rotWithShape="1">
              <a:blip r:embed="rId2"/>
              <a:srcRect l="58724" t="58170" r="32309" b="11853"/>
              <a:stretch/>
            </p:blipFill>
            <p:spPr>
              <a:xfrm>
                <a:off x="4084911" y="2586036"/>
                <a:ext cx="1324304" cy="2489161"/>
              </a:xfrm>
              <a:prstGeom prst="rect">
                <a:avLst/>
              </a:prstGeom>
            </p:spPr>
          </p:pic>
        </p:grpSp>
        <p:sp>
          <p:nvSpPr>
            <p:cNvPr id="14" name="Rectángulo 13"/>
            <p:cNvSpPr/>
            <p:nvPr/>
          </p:nvSpPr>
          <p:spPr>
            <a:xfrm>
              <a:off x="1628776" y="1300163"/>
              <a:ext cx="1843087" cy="4914899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>
                <a:latin typeface="Proxima Nova Rg" panose="02000506030000020004" pitchFamily="50" charset="0"/>
              </a:endParaRPr>
            </a:p>
          </p:txBody>
        </p:sp>
      </p:grpSp>
      <p:sp>
        <p:nvSpPr>
          <p:cNvPr id="17" name="Rectangle 13"/>
          <p:cNvSpPr>
            <a:spLocks noChangeArrowheads="1"/>
          </p:cNvSpPr>
          <p:nvPr/>
        </p:nvSpPr>
        <p:spPr bwMode="auto">
          <a:xfrm>
            <a:off x="5366679" y="-173442"/>
            <a:ext cx="5582132" cy="3847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00050" indent="-400050" algn="ctr"/>
            <a:endParaRPr lang="es-ES" sz="2000" b="1" dirty="0">
              <a:latin typeface="Proxima Nova Rg" panose="02000506030000020004" pitchFamily="50" charset="0"/>
              <a:cs typeface="Arial" pitchFamily="34" charset="0"/>
            </a:endParaRPr>
          </a:p>
          <a:p>
            <a:pPr marL="400050" indent="-400050" algn="ctr"/>
            <a:endParaRPr lang="es-ES" sz="2000" b="1" dirty="0">
              <a:latin typeface="Proxima Nova Rg" panose="02000506030000020004" pitchFamily="50" charset="0"/>
              <a:cs typeface="Arial" pitchFamily="34" charset="0"/>
            </a:endParaRPr>
          </a:p>
          <a:p>
            <a:pPr marL="400050" indent="-400050" algn="ctr"/>
            <a:r>
              <a:rPr lang="es-ES" sz="2000" b="1" dirty="0">
                <a:latin typeface="Proxima Nova Rg" panose="02000506030000020004" pitchFamily="50" charset="0"/>
                <a:cs typeface="Arial" pitchFamily="34" charset="0"/>
              </a:rPr>
              <a:t>	</a:t>
            </a:r>
          </a:p>
          <a:p>
            <a:pPr marL="400050" indent="-400050" algn="just"/>
            <a:r>
              <a:rPr lang="es-ES" sz="2000" b="1" dirty="0">
                <a:latin typeface="Proxima Nova Rg" panose="02000506030000020004" pitchFamily="50" charset="0"/>
                <a:cs typeface="Arial" pitchFamily="34" charset="0"/>
              </a:rPr>
              <a:t>	</a:t>
            </a:r>
          </a:p>
          <a:p>
            <a:pPr marL="400050" indent="-400050" algn="just"/>
            <a:r>
              <a:rPr lang="es-ES" sz="2000" b="1" dirty="0">
                <a:latin typeface="Proxima Nova Rg" panose="02000506030000020004" pitchFamily="50" charset="0"/>
                <a:cs typeface="Arial" pitchFamily="34" charset="0"/>
              </a:rPr>
              <a:t>	</a:t>
            </a:r>
          </a:p>
          <a:p>
            <a:pPr marL="400050" indent="-400050" algn="just"/>
            <a:r>
              <a:rPr lang="es-ES" sz="2000" dirty="0">
                <a:latin typeface="Proxima Nova Rg" panose="02000506030000020004" pitchFamily="50" charset="0"/>
                <a:cs typeface="Arial" pitchFamily="34" charset="0"/>
              </a:rPr>
              <a:t>       La ubicación de los Riesgos por cuadrante en el </a:t>
            </a:r>
            <a:r>
              <a:rPr lang="es-ES" sz="2400" b="1" dirty="0">
                <a:latin typeface="Proxima Nova Rg" panose="02000506030000020004" pitchFamily="50" charset="0"/>
                <a:cs typeface="Arial" pitchFamily="34" charset="0"/>
              </a:rPr>
              <a:t>Mapa de Riesgos </a:t>
            </a:r>
            <a:r>
              <a:rPr lang="es-ES" sz="2000" dirty="0">
                <a:latin typeface="Proxima Nova Rg" panose="02000506030000020004" pitchFamily="50" charset="0"/>
                <a:cs typeface="Arial" pitchFamily="34" charset="0"/>
              </a:rPr>
              <a:t>se registrará Automáticamente, una vez capturada la Valoración Final (Riesgo respecto a Controles).</a:t>
            </a:r>
          </a:p>
          <a:p>
            <a:pPr marL="400050" indent="-400050" algn="just"/>
            <a:r>
              <a:rPr lang="es-ES" sz="2000" b="1" dirty="0">
                <a:latin typeface="Proxima Nova Rg" panose="02000506030000020004" pitchFamily="50" charset="0"/>
                <a:cs typeface="Arial" pitchFamily="34" charset="0"/>
              </a:rPr>
              <a:t>	</a:t>
            </a:r>
          </a:p>
          <a:p>
            <a:pPr marL="400050" indent="-400050" algn="just"/>
            <a:r>
              <a:rPr lang="es-ES" sz="2000" b="1" dirty="0">
                <a:latin typeface="Proxima Nova Rg" panose="02000506030000020004" pitchFamily="50" charset="0"/>
                <a:cs typeface="Arial" pitchFamily="34" charset="0"/>
              </a:rPr>
              <a:t>	</a:t>
            </a:r>
          </a:p>
        </p:txBody>
      </p:sp>
      <p:pic>
        <p:nvPicPr>
          <p:cNvPr id="19" name="18 Imagen"/>
          <p:cNvPicPr/>
          <p:nvPr/>
        </p:nvPicPr>
        <p:blipFill>
          <a:blip r:embed="rId3"/>
          <a:srcRect l="40925" t="25339" r="13750" b="16968"/>
          <a:stretch>
            <a:fillRect/>
          </a:stretch>
        </p:blipFill>
        <p:spPr bwMode="auto">
          <a:xfrm>
            <a:off x="6483527" y="3148780"/>
            <a:ext cx="4351392" cy="3089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79430411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9" name="Imagen 6"/>
          <p:cNvPicPr>
            <a:picLocks noChangeAspect="1" noChangeArrowheads="1"/>
          </p:cNvPicPr>
          <p:nvPr/>
        </p:nvPicPr>
        <p:blipFill>
          <a:blip r:embed="rId2"/>
          <a:srcRect l="22546" t="36911" r="19325" b="7156"/>
          <a:stretch>
            <a:fillRect/>
          </a:stretch>
        </p:blipFill>
        <p:spPr bwMode="auto">
          <a:xfrm>
            <a:off x="752172" y="3117655"/>
            <a:ext cx="3972050" cy="2868036"/>
          </a:xfrm>
          <a:prstGeom prst="rect">
            <a:avLst/>
          </a:prstGeom>
          <a:noFill/>
        </p:spPr>
      </p:pic>
      <p:pic>
        <p:nvPicPr>
          <p:cNvPr id="58370" name="Imagen 1"/>
          <p:cNvPicPr>
            <a:picLocks noChangeAspect="1" noChangeArrowheads="1"/>
          </p:cNvPicPr>
          <p:nvPr/>
        </p:nvPicPr>
        <p:blipFill>
          <a:blip r:embed="rId3"/>
          <a:srcRect l="73009" t="41953" r="7878" b="39243"/>
          <a:stretch>
            <a:fillRect/>
          </a:stretch>
        </p:blipFill>
        <p:spPr bwMode="auto">
          <a:xfrm>
            <a:off x="2950789" y="3163905"/>
            <a:ext cx="1442290" cy="11131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58371" name="Rectangle 3"/>
          <p:cNvSpPr>
            <a:spLocks noChangeArrowheads="1"/>
          </p:cNvSpPr>
          <p:nvPr/>
        </p:nvSpPr>
        <p:spPr bwMode="auto">
          <a:xfrm>
            <a:off x="539892" y="234007"/>
            <a:ext cx="4993362" cy="332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s-MX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oxima Nova Rg" panose="02000506030000020004" pitchFamily="50" charset="0"/>
                <a:ea typeface="Calibri" pitchFamily="34" charset="0"/>
                <a:cs typeface="Arial" pitchFamily="34" charset="0"/>
              </a:rPr>
              <a:t>Cuadrante I  de Atención Inmediata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es-MX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roxima Nova Rg" panose="02000506030000020004" pitchFamily="50" charset="0"/>
              <a:cs typeface="Arial" pitchFamily="34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MX" dirty="0">
                <a:solidFill>
                  <a:srgbClr val="000000"/>
                </a:solidFill>
                <a:latin typeface="Proxima Nova Rg" panose="02000506030000020004" pitchFamily="50" charset="0"/>
                <a:ea typeface="Calibri" pitchFamily="34" charset="0"/>
                <a:cs typeface="Arial" pitchFamily="34" charset="0"/>
              </a:rPr>
              <a:t>Se caracterizan por:</a:t>
            </a:r>
            <a:endParaRPr lang="es-MX" sz="2400" dirty="0">
              <a:latin typeface="Proxima Nova Rg" panose="02000506030000020004" pitchFamily="50" charset="0"/>
              <a:cs typeface="Arial" pitchFamily="34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s-MX" dirty="0">
                <a:solidFill>
                  <a:srgbClr val="000000"/>
                </a:solidFill>
                <a:latin typeface="Proxima Nova Rg" panose="02000506030000020004" pitchFamily="50" charset="0"/>
                <a:ea typeface="Calibri" pitchFamily="34" charset="0"/>
                <a:cs typeface="Arial" pitchFamily="34" charset="0"/>
              </a:rPr>
              <a:t>Ser relevantes y de alta prioridad</a:t>
            </a:r>
            <a:endParaRPr lang="es-MX" sz="2400" dirty="0">
              <a:latin typeface="Proxima Nova Rg" panose="02000506030000020004" pitchFamily="50" charset="0"/>
              <a:cs typeface="Arial" pitchFamily="34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s-MX" dirty="0">
                <a:solidFill>
                  <a:srgbClr val="000000"/>
                </a:solidFill>
                <a:latin typeface="Proxima Nova Rg" panose="02000506030000020004" pitchFamily="50" charset="0"/>
                <a:ea typeface="Calibri" pitchFamily="34" charset="0"/>
                <a:cs typeface="Arial" pitchFamily="34" charset="0"/>
              </a:rPr>
              <a:t>Ser críticos porque de materializarse, no permitirían el cumplimiento de objetivos</a:t>
            </a:r>
            <a:endParaRPr lang="es-MX" sz="2400" dirty="0">
              <a:latin typeface="Proxima Nova Rg" panose="02000506030000020004" pitchFamily="50" charset="0"/>
              <a:cs typeface="Arial" pitchFamily="34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s-MX" dirty="0">
                <a:solidFill>
                  <a:srgbClr val="000000"/>
                </a:solidFill>
                <a:latin typeface="Proxima Nova Rg" panose="02000506030000020004" pitchFamily="50" charset="0"/>
                <a:ea typeface="Calibri" pitchFamily="34" charset="0"/>
                <a:cs typeface="Arial" pitchFamily="34" charset="0"/>
              </a:rPr>
              <a:t>Ser significativos por su gran impacto y sus efectos en caso de su materialización, así</a:t>
            </a:r>
            <a:endParaRPr lang="es-MX" sz="2400" dirty="0">
              <a:latin typeface="Proxima Nova Rg" panose="02000506030000020004" pitchFamily="50" charset="0"/>
              <a:cs typeface="Arial" pitchFamily="34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s-MX" dirty="0">
                <a:solidFill>
                  <a:srgbClr val="000000"/>
                </a:solidFill>
                <a:latin typeface="Proxima Nova Rg" panose="02000506030000020004" pitchFamily="50" charset="0"/>
                <a:ea typeface="Calibri" pitchFamily="34" charset="0"/>
                <a:cs typeface="Arial" pitchFamily="34" charset="0"/>
              </a:rPr>
              <a:t>como por la alta probabilidad de ocurrencia</a:t>
            </a:r>
            <a:endParaRPr lang="es-MX" sz="2400" dirty="0">
              <a:latin typeface="Proxima Nova Rg" panose="02000506030000020004" pitchFamily="50" charset="0"/>
              <a:cs typeface="Arial" pitchFamily="34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es-MX" sz="4000" dirty="0">
              <a:latin typeface="Proxima Nova Rg" panose="02000506030000020004" pitchFamily="50" charset="0"/>
              <a:cs typeface="Arial" pitchFamily="34" charset="0"/>
            </a:endParaRPr>
          </a:p>
        </p:txBody>
      </p:sp>
      <p:sp>
        <p:nvSpPr>
          <p:cNvPr id="58372" name="Rectangle 4"/>
          <p:cNvSpPr>
            <a:spLocks noChangeArrowheads="1"/>
          </p:cNvSpPr>
          <p:nvPr/>
        </p:nvSpPr>
        <p:spPr bwMode="auto">
          <a:xfrm>
            <a:off x="1524001" y="2725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/>
          </a:p>
        </p:txBody>
      </p:sp>
      <p:sp>
        <p:nvSpPr>
          <p:cNvPr id="58373" name="Rectangle 5"/>
          <p:cNvSpPr>
            <a:spLocks noChangeArrowheads="1"/>
          </p:cNvSpPr>
          <p:nvPr/>
        </p:nvSpPr>
        <p:spPr bwMode="auto">
          <a:xfrm>
            <a:off x="1214288" y="3057823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MX">
              <a:latin typeface="Proxima Nova Rg" panose="02000506030000020004" pitchFamily="50" charset="0"/>
            </a:endParaRP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6167438" y="1101195"/>
            <a:ext cx="5705014" cy="2739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s-MX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oxima Nova Rg" panose="02000506030000020004" pitchFamily="50" charset="0"/>
                <a:cs typeface="Arial" pitchFamily="34" charset="0"/>
              </a:rPr>
              <a:t>Cuadrante II de Atención Periódica</a:t>
            </a:r>
          </a:p>
          <a:p>
            <a:endParaRPr lang="es-MX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roxima Nova Rg" panose="02000506030000020004" pitchFamily="50" charset="0"/>
              <a:cs typeface="Arial" pitchFamily="34" charset="0"/>
            </a:endParaRPr>
          </a:p>
          <a:p>
            <a:r>
              <a:rPr lang="es-MX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oxima Nova Rg" panose="02000506030000020004" pitchFamily="50" charset="0"/>
                <a:cs typeface="Arial" pitchFamily="34" charset="0"/>
              </a:rPr>
              <a:t> </a:t>
            </a:r>
            <a:r>
              <a:rPr lang="es-MX" dirty="0">
                <a:latin typeface="Proxima Nova Rg" panose="02000506030000020004" pitchFamily="50" charset="0"/>
                <a:cs typeface="Arial" pitchFamily="34" charset="0"/>
              </a:rPr>
              <a:t>Se caracterizan por ser:</a:t>
            </a:r>
          </a:p>
          <a:p>
            <a:r>
              <a:rPr lang="es-MX" dirty="0">
                <a:latin typeface="Proxima Nova Rg" panose="02000506030000020004" pitchFamily="50" charset="0"/>
                <a:cs typeface="Arial" pitchFamily="34" charset="0"/>
              </a:rPr>
              <a:t>• Ser de alta probabilidad de ocurrencia</a:t>
            </a:r>
          </a:p>
          <a:p>
            <a:pPr algn="just"/>
            <a:r>
              <a:rPr lang="es-MX" dirty="0">
                <a:latin typeface="Proxima Nova Rg" panose="02000506030000020004" pitchFamily="50" charset="0"/>
                <a:cs typeface="Arial" pitchFamily="34" charset="0"/>
              </a:rPr>
              <a:t>• Ser significativos (pero su grado de impacto es menor que el cuadrante anterior</a:t>
            </a:r>
          </a:p>
          <a:p>
            <a:r>
              <a:rPr lang="es-MX" dirty="0">
                <a:latin typeface="Proxima Nova Rg" panose="02000506030000020004" pitchFamily="50" charset="0"/>
                <a:cs typeface="Arial" pitchFamily="34" charset="0"/>
              </a:rPr>
              <a:t> 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es-MX" sz="4000" dirty="0">
              <a:latin typeface="Proxima Nova Rg" panose="02000506030000020004" pitchFamily="50" charset="0"/>
              <a:cs typeface="Arial" pitchFamily="34" charset="0"/>
            </a:endParaRPr>
          </a:p>
        </p:txBody>
      </p:sp>
      <p:pic>
        <p:nvPicPr>
          <p:cNvPr id="8" name="7 Imagen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45" t="29703" r="17331" b="10634"/>
          <a:stretch>
            <a:fillRect/>
          </a:stretch>
        </p:blipFill>
        <p:spPr bwMode="auto">
          <a:xfrm>
            <a:off x="6865832" y="3215183"/>
            <a:ext cx="4372435" cy="2868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8 Imagen"/>
          <p:cNvPicPr/>
          <p:nvPr/>
        </p:nvPicPr>
        <p:blipFill>
          <a:blip r:embed="rId3"/>
          <a:srcRect l="53147" t="41953" r="26934" b="39243"/>
          <a:stretch>
            <a:fillRect/>
          </a:stretch>
        </p:blipFill>
        <p:spPr bwMode="auto">
          <a:xfrm>
            <a:off x="7698347" y="3293841"/>
            <a:ext cx="1637379" cy="114541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550730" y="484644"/>
            <a:ext cx="5183320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s-MX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oxima Nova Rg" panose="02000506030000020004" pitchFamily="50" charset="0"/>
                <a:cs typeface="Arial" pitchFamily="34" charset="0"/>
              </a:rPr>
              <a:t>Cuadrante III de Atención Controlados </a:t>
            </a:r>
          </a:p>
          <a:p>
            <a:endParaRPr lang="es-MX" dirty="0">
              <a:latin typeface="Proxima Nova Rg" panose="02000506030000020004" pitchFamily="50" charset="0"/>
              <a:cs typeface="Arial" pitchFamily="34" charset="0"/>
            </a:endParaRPr>
          </a:p>
          <a:p>
            <a:r>
              <a:rPr lang="es-MX" dirty="0">
                <a:latin typeface="Proxima Nova Rg" panose="02000506030000020004" pitchFamily="50" charset="0"/>
                <a:cs typeface="Arial" pitchFamily="34" charset="0"/>
              </a:rPr>
              <a:t>Se caracterizan por ser:</a:t>
            </a:r>
          </a:p>
          <a:p>
            <a:r>
              <a:rPr lang="es-MX" dirty="0">
                <a:latin typeface="Proxima Nova Rg" panose="02000506030000020004" pitchFamily="50" charset="0"/>
                <a:cs typeface="Arial" pitchFamily="34" charset="0"/>
              </a:rPr>
              <a:t>• Ser al mismo tiempo</a:t>
            </a:r>
          </a:p>
          <a:p>
            <a:r>
              <a:rPr lang="es-MX" dirty="0">
                <a:latin typeface="Proxima Nova Rg" panose="02000506030000020004" pitchFamily="50" charset="0"/>
                <a:cs typeface="Arial" pitchFamily="34" charset="0"/>
              </a:rPr>
              <a:t>• Poco probables y</a:t>
            </a:r>
          </a:p>
          <a:p>
            <a:r>
              <a:rPr lang="es-MX" dirty="0">
                <a:latin typeface="Proxima Nova Rg" panose="02000506030000020004" pitchFamily="50" charset="0"/>
                <a:cs typeface="Arial" pitchFamily="34" charset="0"/>
              </a:rPr>
              <a:t>• De bajo impacto</a:t>
            </a:r>
          </a:p>
          <a:p>
            <a:r>
              <a:rPr lang="es-MX" dirty="0">
                <a:latin typeface="Proxima Nova Rg" panose="02000506030000020004" pitchFamily="50" charset="0"/>
                <a:cs typeface="Arial" pitchFamily="34" charset="0"/>
              </a:rPr>
              <a:t> 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es-MX" sz="4000" dirty="0">
              <a:latin typeface="Proxima Nova Rg" panose="02000506030000020004" pitchFamily="50" charset="0"/>
              <a:cs typeface="Arial" pitchFamily="34" charset="0"/>
            </a:endParaRPr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6499094" y="1340203"/>
            <a:ext cx="5692906" cy="2708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s-MX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oxima Nova Rg" panose="02000506030000020004" pitchFamily="50" charset="0"/>
                <a:cs typeface="Arial" pitchFamily="34" charset="0"/>
              </a:rPr>
              <a:t>Cuadrante IV de Atención de Seguimiento</a:t>
            </a:r>
            <a:endParaRPr lang="es-MX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roxima Nova Rg" panose="02000506030000020004" pitchFamily="50" charset="0"/>
              <a:cs typeface="Arial" pitchFamily="34" charset="0"/>
            </a:endParaRPr>
          </a:p>
          <a:p>
            <a:endParaRPr lang="es-MX" dirty="0">
              <a:latin typeface="Proxima Nova Rg" panose="02000506030000020004" pitchFamily="50" charset="0"/>
              <a:cs typeface="Arial" pitchFamily="34" charset="0"/>
            </a:endParaRPr>
          </a:p>
          <a:p>
            <a:r>
              <a:rPr lang="es-MX" dirty="0">
                <a:latin typeface="Proxima Nova Rg" panose="02000506030000020004" pitchFamily="50" charset="0"/>
                <a:cs typeface="Arial" pitchFamily="34" charset="0"/>
              </a:rPr>
              <a:t>Se caracterizan por ser:</a:t>
            </a:r>
          </a:p>
          <a:p>
            <a:r>
              <a:rPr lang="es-MX" dirty="0">
                <a:latin typeface="Proxima Nova Rg" panose="02000506030000020004" pitchFamily="50" charset="0"/>
                <a:cs typeface="Arial" pitchFamily="34" charset="0"/>
              </a:rPr>
              <a:t>• Ser de baja probabilidad de ocurrencia</a:t>
            </a:r>
          </a:p>
          <a:p>
            <a:r>
              <a:rPr lang="es-MX" dirty="0">
                <a:latin typeface="Proxima Nova Rg" panose="02000506030000020004" pitchFamily="50" charset="0"/>
                <a:cs typeface="Arial" pitchFamily="34" charset="0"/>
              </a:rPr>
              <a:t>• Ser menos significativos pero tienen alto grado de impacto</a:t>
            </a:r>
          </a:p>
          <a:p>
            <a:r>
              <a:rPr lang="es-MX" sz="2000" b="1" dirty="0">
                <a:latin typeface="Proxima Nova Rg" panose="02000506030000020004" pitchFamily="50" charset="0"/>
                <a:cs typeface="Arial" pitchFamily="34" charset="0"/>
              </a:rPr>
              <a:t> </a:t>
            </a:r>
            <a:endParaRPr lang="es-MX" sz="2000" dirty="0">
              <a:latin typeface="Proxima Nova Rg" panose="02000506030000020004" pitchFamily="50" charset="0"/>
              <a:cs typeface="Arial" pitchFamily="34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es-MX" sz="4000" dirty="0">
              <a:latin typeface="Proxima Nova Rg" panose="02000506030000020004" pitchFamily="50" charset="0"/>
              <a:cs typeface="Arial" pitchFamily="34" charset="0"/>
            </a:endParaRPr>
          </a:p>
        </p:txBody>
      </p:sp>
      <p:pic>
        <p:nvPicPr>
          <p:cNvPr id="57345" name="Imagen 15"/>
          <p:cNvPicPr>
            <a:picLocks noChangeAspect="1" noChangeArrowheads="1"/>
          </p:cNvPicPr>
          <p:nvPr/>
        </p:nvPicPr>
        <p:blipFill>
          <a:blip r:embed="rId2"/>
          <a:srcRect l="19019" t="34515" r="16258" b="6953"/>
          <a:stretch>
            <a:fillRect/>
          </a:stretch>
        </p:blipFill>
        <p:spPr bwMode="auto">
          <a:xfrm>
            <a:off x="331656" y="2719392"/>
            <a:ext cx="4904021" cy="3323967"/>
          </a:xfrm>
          <a:prstGeom prst="rect">
            <a:avLst/>
          </a:prstGeom>
          <a:noFill/>
        </p:spPr>
      </p:pic>
      <p:sp>
        <p:nvSpPr>
          <p:cNvPr id="57347" name="Rectangle 3"/>
          <p:cNvSpPr>
            <a:spLocks noChangeArrowheads="1"/>
          </p:cNvSpPr>
          <p:nvPr/>
        </p:nvSpPr>
        <p:spPr bwMode="auto">
          <a:xfrm>
            <a:off x="1524001" y="29776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MX">
              <a:latin typeface="Proxima Nova Rg" panose="02000506030000020004" pitchFamily="50" charset="0"/>
            </a:endParaRPr>
          </a:p>
        </p:txBody>
      </p:sp>
      <p:pic>
        <p:nvPicPr>
          <p:cNvPr id="7" name="6 Imagen"/>
          <p:cNvPicPr/>
          <p:nvPr/>
        </p:nvPicPr>
        <p:blipFill>
          <a:blip r:embed="rId3"/>
          <a:srcRect l="53147" t="60953" r="26934" b="20439"/>
          <a:stretch>
            <a:fillRect/>
          </a:stretch>
        </p:blipFill>
        <p:spPr bwMode="auto">
          <a:xfrm>
            <a:off x="1205962" y="4099903"/>
            <a:ext cx="1846954" cy="129714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8" name="7 Imagen"/>
          <p:cNvPicPr/>
          <p:nvPr/>
        </p:nvPicPr>
        <p:blipFill>
          <a:blip r:embed="rId4"/>
          <a:srcRect l="22239" t="25831" r="18558" b="8793"/>
          <a:stretch>
            <a:fillRect/>
          </a:stretch>
        </p:blipFill>
        <p:spPr bwMode="auto">
          <a:xfrm>
            <a:off x="6661047" y="3184106"/>
            <a:ext cx="4798450" cy="306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8 Imagen"/>
          <p:cNvPicPr/>
          <p:nvPr/>
        </p:nvPicPr>
        <p:blipFill>
          <a:blip r:embed="rId3"/>
          <a:srcRect l="73215" t="60953" r="6642" b="20439"/>
          <a:stretch>
            <a:fillRect/>
          </a:stretch>
        </p:blipFill>
        <p:spPr bwMode="auto">
          <a:xfrm>
            <a:off x="9373841" y="4505727"/>
            <a:ext cx="1805436" cy="121854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/>
          <p:cNvSpPr/>
          <p:nvPr/>
        </p:nvSpPr>
        <p:spPr>
          <a:xfrm>
            <a:off x="1524000" y="5366770"/>
            <a:ext cx="9144000" cy="8433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latin typeface="Proxima Nova Rg" panose="02000506030000020004" pitchFamily="50" charset="0"/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537350" y="94211"/>
            <a:ext cx="7278842" cy="585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ES" sz="2400" b="1" dirty="0">
                <a:solidFill>
                  <a:schemeClr val="accent1"/>
                </a:solidFill>
                <a:latin typeface="Proxima Nova Rg" panose="02000506030000020004" pitchFamily="50" charset="0"/>
                <a:cs typeface="Arial" pitchFamily="34" charset="0"/>
              </a:rPr>
              <a:t>ETAPA V.- ESTRATEGIAS Y ACCIONES</a:t>
            </a:r>
            <a:endParaRPr lang="en-US" sz="2400" dirty="0">
              <a:solidFill>
                <a:schemeClr val="accent1"/>
              </a:solidFill>
              <a:latin typeface="Proxima Nova Rg" panose="02000506030000020004" pitchFamily="50" charset="0"/>
              <a:cs typeface="Arial" pitchFamily="34" charset="0"/>
            </a:endParaRPr>
          </a:p>
        </p:txBody>
      </p:sp>
      <p:grpSp>
        <p:nvGrpSpPr>
          <p:cNvPr id="2" name="Grupo 1">
            <a:extLst>
              <a:ext uri="{FF2B5EF4-FFF2-40B4-BE49-F238E27FC236}">
                <a16:creationId xmlns="" xmlns:a16="http://schemas.microsoft.com/office/drawing/2014/main" id="{F8287001-3A7D-4749-A573-DC1E86FB3161}"/>
              </a:ext>
            </a:extLst>
          </p:cNvPr>
          <p:cNvGrpSpPr/>
          <p:nvPr/>
        </p:nvGrpSpPr>
        <p:grpSpPr>
          <a:xfrm>
            <a:off x="1032387" y="818844"/>
            <a:ext cx="4093581" cy="5405659"/>
            <a:chOff x="1954142" y="1352463"/>
            <a:chExt cx="3171826" cy="4872040"/>
          </a:xfrm>
        </p:grpSpPr>
        <p:sp>
          <p:nvSpPr>
            <p:cNvPr id="11" name="Rectángulo 10"/>
            <p:cNvSpPr/>
            <p:nvPr/>
          </p:nvSpPr>
          <p:spPr>
            <a:xfrm>
              <a:off x="1954142" y="1352465"/>
              <a:ext cx="3171826" cy="4836267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>
                <a:latin typeface="Proxima Nova Rg" panose="02000506030000020004" pitchFamily="50" charset="0"/>
              </a:endParaRPr>
            </a:p>
          </p:txBody>
        </p:sp>
        <p:pic>
          <p:nvPicPr>
            <p:cNvPr id="12" name="Imagen 11"/>
            <p:cNvPicPr>
              <a:picLocks noChangeAspect="1"/>
            </p:cNvPicPr>
            <p:nvPr/>
          </p:nvPicPr>
          <p:blipFill rotWithShape="1">
            <a:blip r:embed="rId2"/>
            <a:srcRect l="75146" t="26854" r="17717" b="12209"/>
            <a:stretch/>
          </p:blipFill>
          <p:spPr>
            <a:xfrm>
              <a:off x="1968431" y="1352466"/>
              <a:ext cx="1285875" cy="4872037"/>
            </a:xfrm>
            <a:prstGeom prst="rect">
              <a:avLst/>
            </a:prstGeom>
          </p:spPr>
        </p:pic>
        <p:pic>
          <p:nvPicPr>
            <p:cNvPr id="13" name="Imagen 12"/>
            <p:cNvPicPr>
              <a:picLocks noChangeAspect="1"/>
            </p:cNvPicPr>
            <p:nvPr/>
          </p:nvPicPr>
          <p:blipFill rotWithShape="1">
            <a:blip r:embed="rId3"/>
            <a:srcRect l="82832" t="26314" r="5308" b="11968"/>
            <a:stretch/>
          </p:blipFill>
          <p:spPr>
            <a:xfrm>
              <a:off x="3282881" y="1366752"/>
              <a:ext cx="1728788" cy="4657725"/>
            </a:xfrm>
            <a:prstGeom prst="rect">
              <a:avLst/>
            </a:prstGeom>
          </p:spPr>
        </p:pic>
        <p:sp>
          <p:nvSpPr>
            <p:cNvPr id="14" name="Rectángulo 13"/>
            <p:cNvSpPr/>
            <p:nvPr/>
          </p:nvSpPr>
          <p:spPr>
            <a:xfrm>
              <a:off x="1954143" y="1352463"/>
              <a:ext cx="1300163" cy="483626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>
                <a:latin typeface="Proxima Nova Rg" panose="02000506030000020004" pitchFamily="50" charset="0"/>
              </a:endParaRPr>
            </a:p>
          </p:txBody>
        </p:sp>
      </p:grpSp>
      <p:sp>
        <p:nvSpPr>
          <p:cNvPr id="17" name="CuadroTexto 14"/>
          <p:cNvSpPr txBox="1"/>
          <p:nvPr/>
        </p:nvSpPr>
        <p:spPr>
          <a:xfrm>
            <a:off x="6694059" y="4157251"/>
            <a:ext cx="4257286" cy="163121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2000" dirty="0">
                <a:solidFill>
                  <a:schemeClr val="bg1"/>
                </a:solidFill>
                <a:latin typeface="Proxima Nova Rg" panose="02000506030000020004" pitchFamily="50" charset="0"/>
                <a:cs typeface="Arial" pitchFamily="34" charset="0"/>
              </a:rPr>
              <a:t>Una vez definidas las actividades, es necesario  establecer plazos y responsables a través del PTAR</a:t>
            </a:r>
          </a:p>
          <a:p>
            <a:pPr algn="ctr"/>
            <a:r>
              <a:rPr lang="es-MX" sz="2000" dirty="0">
                <a:solidFill>
                  <a:schemeClr val="bg1"/>
                </a:solidFill>
                <a:latin typeface="Proxima Nova Rg" panose="02000506030000020004" pitchFamily="50" charset="0"/>
                <a:cs typeface="Arial" pitchFamily="34" charset="0"/>
              </a:rPr>
              <a:t>(Programa de Trabajo de Administración de Riesgos)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="" xmlns:a16="http://schemas.microsoft.com/office/drawing/2014/main" id="{D655B50E-2652-4655-A4BA-1F668B71724F}"/>
              </a:ext>
            </a:extLst>
          </p:cNvPr>
          <p:cNvSpPr txBox="1"/>
          <p:nvPr/>
        </p:nvSpPr>
        <p:spPr>
          <a:xfrm>
            <a:off x="6473015" y="2407646"/>
            <a:ext cx="609845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es-MX" sz="2400" b="1" dirty="0">
                <a:latin typeface="Proxima Nova Rg" panose="02000506030000020004" pitchFamily="50" charset="0"/>
                <a:cs typeface="Arial" pitchFamily="34" charset="0"/>
              </a:rPr>
              <a:t> Evitar</a:t>
            </a:r>
            <a:r>
              <a:rPr lang="es-MX" sz="2400" dirty="0">
                <a:latin typeface="Proxima Nova Rg" panose="02000506030000020004" pitchFamily="50" charset="0"/>
                <a:cs typeface="Arial" pitchFamily="34" charset="0"/>
              </a:rPr>
              <a:t>:</a:t>
            </a:r>
          </a:p>
          <a:p>
            <a:pPr algn="just">
              <a:buFont typeface="Arial" pitchFamily="34" charset="0"/>
              <a:buChar char="•"/>
            </a:pPr>
            <a:r>
              <a:rPr lang="es-MX" sz="2400" b="1" dirty="0">
                <a:latin typeface="Proxima Nova Rg" panose="02000506030000020004" pitchFamily="50" charset="0"/>
                <a:cs typeface="Arial" pitchFamily="34" charset="0"/>
              </a:rPr>
              <a:t> </a:t>
            </a:r>
            <a:r>
              <a:rPr lang="es-ES" sz="2400" b="1" dirty="0">
                <a:latin typeface="Proxima Nova Rg" panose="02000506030000020004" pitchFamily="50" charset="0"/>
                <a:cs typeface="Arial" pitchFamily="34" charset="0"/>
              </a:rPr>
              <a:t>Reducir</a:t>
            </a:r>
            <a:r>
              <a:rPr lang="es-ES" sz="2400" dirty="0">
                <a:latin typeface="Proxima Nova Rg" panose="02000506030000020004" pitchFamily="50" charset="0"/>
                <a:cs typeface="Arial" pitchFamily="34" charset="0"/>
              </a:rPr>
              <a:t>.</a:t>
            </a:r>
          </a:p>
          <a:p>
            <a:pPr algn="just">
              <a:buFont typeface="Arial" pitchFamily="34" charset="0"/>
              <a:buChar char="•"/>
            </a:pPr>
            <a:r>
              <a:rPr lang="es-ES" sz="2400" b="1" dirty="0">
                <a:latin typeface="Proxima Nova Rg" panose="02000506030000020004" pitchFamily="50" charset="0"/>
                <a:cs typeface="Arial" pitchFamily="34" charset="0"/>
              </a:rPr>
              <a:t> Asumir</a:t>
            </a:r>
          </a:p>
          <a:p>
            <a:pPr algn="just">
              <a:buFont typeface="Arial" pitchFamily="34" charset="0"/>
              <a:buChar char="•"/>
            </a:pPr>
            <a:r>
              <a:rPr lang="es-ES" sz="2400" b="1" dirty="0">
                <a:latin typeface="Proxima Nova Rg" panose="02000506030000020004" pitchFamily="50" charset="0"/>
                <a:cs typeface="Arial" pitchFamily="34" charset="0"/>
              </a:rPr>
              <a:t> Transferir</a:t>
            </a:r>
            <a:endParaRPr lang="es-MX" sz="2400" dirty="0">
              <a:latin typeface="Proxima Nova Rg" panose="02000506030000020004" pitchFamily="50" charset="0"/>
            </a:endParaRPr>
          </a:p>
        </p:txBody>
      </p:sp>
      <p:sp>
        <p:nvSpPr>
          <p:cNvPr id="3" name="Cerrar llave 2">
            <a:extLst>
              <a:ext uri="{FF2B5EF4-FFF2-40B4-BE49-F238E27FC236}">
                <a16:creationId xmlns="" xmlns:a16="http://schemas.microsoft.com/office/drawing/2014/main" id="{40E5A6A3-D7C3-4ED6-83B4-134A95770A41}"/>
              </a:ext>
            </a:extLst>
          </p:cNvPr>
          <p:cNvSpPr/>
          <p:nvPr/>
        </p:nvSpPr>
        <p:spPr>
          <a:xfrm>
            <a:off x="5353665" y="567236"/>
            <a:ext cx="742335" cy="5405656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51576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406577" y="307502"/>
            <a:ext cx="7247836" cy="964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ES" sz="2000" b="1" dirty="0">
                <a:solidFill>
                  <a:schemeClr val="accent1"/>
                </a:solidFill>
                <a:latin typeface="Proxima Nova Rg" panose="02000506030000020004" pitchFamily="50" charset="0"/>
                <a:cs typeface="Arial" pitchFamily="34" charset="0"/>
              </a:rPr>
              <a:t>PTAR.- PROGRAMA DE TRABAJO DE ADMINISTRACIÓN                        DE RIESGOS</a:t>
            </a:r>
            <a:endParaRPr lang="en-US" sz="2000" dirty="0">
              <a:solidFill>
                <a:schemeClr val="accent1"/>
              </a:solidFill>
              <a:latin typeface="Proxima Nova Rg" panose="02000506030000020004" pitchFamily="50" charset="0"/>
              <a:cs typeface="Arial" pitchFamily="34" charset="0"/>
            </a:endParaRPr>
          </a:p>
        </p:txBody>
      </p:sp>
      <p:pic>
        <p:nvPicPr>
          <p:cNvPr id="7" name="Imagen 6"/>
          <p:cNvPicPr/>
          <p:nvPr/>
        </p:nvPicPr>
        <p:blipFill rotWithShape="1">
          <a:blip r:embed="rId2"/>
          <a:srcRect l="1875" t="40191" r="26103" b="24426"/>
          <a:stretch/>
        </p:blipFill>
        <p:spPr bwMode="auto">
          <a:xfrm>
            <a:off x="619432" y="1489587"/>
            <a:ext cx="9872033" cy="283147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CuadroTexto 7"/>
          <p:cNvSpPr txBox="1"/>
          <p:nvPr/>
        </p:nvSpPr>
        <p:spPr>
          <a:xfrm>
            <a:off x="1270693" y="4321066"/>
            <a:ext cx="496625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>
                <a:latin typeface="Proxima Nova Rg" panose="02000506030000020004" pitchFamily="50" charset="0"/>
                <a:cs typeface="Arial" pitchFamily="34" charset="0"/>
              </a:rPr>
              <a:t>PASAN DIRECTO  LOS DATOS DE:</a:t>
            </a:r>
          </a:p>
          <a:p>
            <a:endParaRPr lang="es-MX" sz="1600" b="1" dirty="0">
              <a:latin typeface="Proxima Nova Rg" panose="02000506030000020004" pitchFamily="50" charset="0"/>
              <a:cs typeface="Arial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600" dirty="0">
                <a:latin typeface="Proxima Nova Rg" panose="02000506030000020004" pitchFamily="50" charset="0"/>
                <a:cs typeface="Arial" pitchFamily="34" charset="0"/>
              </a:rPr>
              <a:t>No. de Riesgo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600" dirty="0">
                <a:latin typeface="Proxima Nova Rg" panose="02000506030000020004" pitchFamily="50" charset="0"/>
                <a:cs typeface="Arial" pitchFamily="34" charset="0"/>
              </a:rPr>
              <a:t>Descripción de riesgos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600" dirty="0">
                <a:latin typeface="Proxima Nova Rg" panose="02000506030000020004" pitchFamily="50" charset="0"/>
                <a:cs typeface="Arial" pitchFamily="34" charset="0"/>
              </a:rPr>
              <a:t>Clasificación del Riesgo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600" dirty="0">
                <a:latin typeface="Proxima Nova Rg" panose="02000506030000020004" pitchFamily="50" charset="0"/>
                <a:cs typeface="Arial" pitchFamily="34" charset="0"/>
              </a:rPr>
              <a:t>Valor de Impacto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600" dirty="0">
                <a:latin typeface="Proxima Nova Rg" panose="02000506030000020004" pitchFamily="50" charset="0"/>
                <a:cs typeface="Arial" pitchFamily="34" charset="0"/>
              </a:rPr>
              <a:t>Valor de la Probabilidad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5270581" y="4813509"/>
            <a:ext cx="43390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600" dirty="0">
                <a:latin typeface="Proxima Nova Rg" panose="02000506030000020004" pitchFamily="50" charset="0"/>
                <a:cs typeface="Arial" pitchFamily="34" charset="0"/>
              </a:rPr>
              <a:t>Cuadrante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600" dirty="0">
                <a:latin typeface="Proxima Nova Rg" panose="02000506030000020004" pitchFamily="50" charset="0"/>
                <a:cs typeface="Arial" pitchFamily="34" charset="0"/>
              </a:rPr>
              <a:t>Estrategia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600" dirty="0">
                <a:latin typeface="Proxima Nova Rg" panose="02000506030000020004" pitchFamily="50" charset="0"/>
                <a:cs typeface="Arial" pitchFamily="34" charset="0"/>
              </a:rPr>
              <a:t>No. De Factor de Riesgo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600" dirty="0">
                <a:latin typeface="Proxima Nova Rg" panose="02000506030000020004" pitchFamily="50" charset="0"/>
                <a:cs typeface="Arial" pitchFamily="34" charset="0"/>
              </a:rPr>
              <a:t>Factor de Riesgo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600" dirty="0">
                <a:latin typeface="Proxima Nova Rg" panose="02000506030000020004" pitchFamily="50" charset="0"/>
                <a:cs typeface="Arial" pitchFamily="34" charset="0"/>
              </a:rPr>
              <a:t>Descripción de la acción de control</a:t>
            </a:r>
          </a:p>
        </p:txBody>
      </p:sp>
    </p:spTree>
    <p:extLst>
      <p:ext uri="{BB962C8B-B14F-4D97-AF65-F5344CB8AC3E}">
        <p14:creationId xmlns:p14="http://schemas.microsoft.com/office/powerpoint/2010/main" val="3039795209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/>
          <p:cNvSpPr txBox="1"/>
          <p:nvPr/>
        </p:nvSpPr>
        <p:spPr>
          <a:xfrm>
            <a:off x="640320" y="862908"/>
            <a:ext cx="10911359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>
                <a:latin typeface="Proxima Nova Rg" panose="02000506030000020004" pitchFamily="50" charset="0"/>
                <a:cs typeface="Arial" pitchFamily="34" charset="0"/>
              </a:rPr>
              <a:t>REGISTRAR LOS DATOS DE:</a:t>
            </a:r>
          </a:p>
          <a:p>
            <a:endParaRPr lang="es-MX" sz="2000" dirty="0">
              <a:latin typeface="Proxima Nova Rg" panose="02000506030000020004" pitchFamily="50" charset="0"/>
              <a:cs typeface="Arial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>
                <a:latin typeface="Proxima Nova Rg" panose="02000506030000020004" pitchFamily="50" charset="0"/>
                <a:cs typeface="Arial" pitchFamily="34" charset="0"/>
              </a:rPr>
              <a:t>Unidad Administrativa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>
                <a:latin typeface="Proxima Nova Rg" panose="02000506030000020004" pitchFamily="50" charset="0"/>
                <a:cs typeface="Arial" pitchFamily="34" charset="0"/>
              </a:rPr>
              <a:t>Responsable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>
                <a:latin typeface="Proxima Nova Rg" panose="02000506030000020004" pitchFamily="50" charset="0"/>
                <a:cs typeface="Arial" pitchFamily="34" charset="0"/>
              </a:rPr>
              <a:t>Fecha de Inicio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>
                <a:latin typeface="Proxima Nova Rg" panose="02000506030000020004" pitchFamily="50" charset="0"/>
                <a:cs typeface="Arial" pitchFamily="34" charset="0"/>
              </a:rPr>
              <a:t>Fecha de Término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>
                <a:latin typeface="Proxima Nova Rg" panose="02000506030000020004" pitchFamily="50" charset="0"/>
                <a:cs typeface="Arial" pitchFamily="34" charset="0"/>
              </a:rPr>
              <a:t>Medios de Verificación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dirty="0">
              <a:latin typeface="Proxima Nova Rg" panose="02000506030000020004" pitchFamily="50" charset="0"/>
              <a:cs typeface="Arial" pitchFamily="34" charset="0"/>
            </a:endParaRPr>
          </a:p>
          <a:p>
            <a:pPr marL="285750" indent="-285750"/>
            <a:endParaRPr lang="es-MX" dirty="0">
              <a:latin typeface="Proxima Nova Rg" panose="02000506030000020004" pitchFamily="50" charset="0"/>
              <a:cs typeface="Arial" pitchFamily="34" charset="0"/>
            </a:endParaRPr>
          </a:p>
          <a:p>
            <a:pPr marL="285750" indent="-285750"/>
            <a:endParaRPr lang="es-MX" dirty="0">
              <a:latin typeface="Proxima Nova Rg" panose="02000506030000020004" pitchFamily="50" charset="0"/>
              <a:cs typeface="Arial" pitchFamily="34" charset="0"/>
            </a:endParaRPr>
          </a:p>
          <a:p>
            <a:pPr marL="285750" indent="-285750"/>
            <a:endParaRPr lang="es-MX" dirty="0">
              <a:latin typeface="Proxima Nova Rg" panose="02000506030000020004" pitchFamily="50" charset="0"/>
              <a:cs typeface="Arial" pitchFamily="34" charset="0"/>
            </a:endParaRPr>
          </a:p>
          <a:p>
            <a:pPr algn="just"/>
            <a:endParaRPr lang="es-MX" sz="1600" dirty="0">
              <a:latin typeface="Proxima Nova Rg" panose="02000506030000020004" pitchFamily="50" charset="0"/>
              <a:cs typeface="Arial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s-MX" dirty="0">
                <a:latin typeface="Proxima Nova Rg" panose="02000506030000020004" pitchFamily="50" charset="0"/>
                <a:cs typeface="Arial" pitchFamily="34" charset="0"/>
              </a:rPr>
              <a:t>El programa debe ser generado por el Enlace de Riesgos y revisado por el Coordinador de Control Interno, previo a la autorización por parte del Titular.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s-MX" dirty="0">
                <a:latin typeface="Proxima Nova Rg" panose="02000506030000020004" pitchFamily="50" charset="0"/>
                <a:cs typeface="Arial" pitchFamily="34" charset="0"/>
              </a:rPr>
              <a:t>El seguimiento al PTAR se llevará a cabo por el Enlace de Administración de Riesgos y el Coordinador de Control Interno.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s-MX" dirty="0">
                <a:latin typeface="Proxima Nova Rg" panose="02000506030000020004" pitchFamily="50" charset="0"/>
                <a:cs typeface="Arial" pitchFamily="34" charset="0"/>
              </a:rPr>
              <a:t>El informe de avance al programa es revisado trimestralmente  para dar seguimiento a la implementación de los controles y reportado a la Secretaría de Fiscalización y Rendición de Cuentas.</a:t>
            </a:r>
          </a:p>
          <a:p>
            <a:pPr algn="just"/>
            <a:endParaRPr lang="es-MX" dirty="0">
              <a:latin typeface="Proxima Nova Rg" panose="02000506030000020004" pitchFamily="50" charset="0"/>
              <a:cs typeface="Arial" pitchFamily="34" charset="0"/>
            </a:endParaRPr>
          </a:p>
        </p:txBody>
      </p:sp>
      <p:pic>
        <p:nvPicPr>
          <p:cNvPr id="10" name="Imagen 9"/>
          <p:cNvPicPr/>
          <p:nvPr/>
        </p:nvPicPr>
        <p:blipFill rotWithShape="1">
          <a:blip r:embed="rId2"/>
          <a:srcRect l="28552" t="40191" r="40000" b="24694"/>
          <a:stretch/>
        </p:blipFill>
        <p:spPr bwMode="auto">
          <a:xfrm>
            <a:off x="4645742" y="1386348"/>
            <a:ext cx="5530204" cy="25219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45881740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3265</TotalTime>
  <Words>5106</Words>
  <Application>Microsoft Office PowerPoint</Application>
  <PresentationFormat>Panorámica</PresentationFormat>
  <Paragraphs>1038</Paragraphs>
  <Slides>100</Slides>
  <Notes>7</Notes>
  <HiddenSlides>0</HiddenSlides>
  <MMClips>0</MMClips>
  <ScaleCrop>false</ScaleCrop>
  <HeadingPairs>
    <vt:vector size="6" baseType="variant">
      <vt:variant>
        <vt:lpstr>Fuentes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100</vt:i4>
      </vt:variant>
    </vt:vector>
  </HeadingPairs>
  <TitlesOfParts>
    <vt:vector size="111" baseType="lpstr">
      <vt:lpstr>Gulim</vt:lpstr>
      <vt:lpstr>Aharoni</vt:lpstr>
      <vt:lpstr>Arial</vt:lpstr>
      <vt:lpstr>Calibri</vt:lpstr>
      <vt:lpstr>Courier New</vt:lpstr>
      <vt:lpstr>Proxima Nova</vt:lpstr>
      <vt:lpstr>Proxima Nova Rg</vt:lpstr>
      <vt:lpstr>Proxima Nova Th</vt:lpstr>
      <vt:lpstr>Times New Roman</vt:lpstr>
      <vt:lpstr>Wingdings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er2</dc:creator>
  <cp:lastModifiedBy>Angeles</cp:lastModifiedBy>
  <cp:revision>126</cp:revision>
  <cp:lastPrinted>2024-06-14T21:37:42Z</cp:lastPrinted>
  <dcterms:created xsi:type="dcterms:W3CDTF">2024-04-19T15:40:00Z</dcterms:created>
  <dcterms:modified xsi:type="dcterms:W3CDTF">2025-03-24T21:10:44Z</dcterms:modified>
</cp:coreProperties>
</file>